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261" r:id="rId2"/>
    <p:sldId id="276" r:id="rId3"/>
    <p:sldId id="322" r:id="rId4"/>
    <p:sldId id="335" r:id="rId5"/>
    <p:sldId id="278" r:id="rId6"/>
    <p:sldId id="314" r:id="rId7"/>
    <p:sldId id="287" r:id="rId8"/>
    <p:sldId id="359" r:id="rId9"/>
    <p:sldId id="301" r:id="rId10"/>
    <p:sldId id="308" r:id="rId11"/>
    <p:sldId id="309" r:id="rId12"/>
    <p:sldId id="310" r:id="rId13"/>
    <p:sldId id="288" r:id="rId14"/>
    <p:sldId id="282" r:id="rId15"/>
    <p:sldId id="318" r:id="rId16"/>
    <p:sldId id="299" r:id="rId17"/>
    <p:sldId id="334" r:id="rId18"/>
    <p:sldId id="336" r:id="rId19"/>
    <p:sldId id="326" r:id="rId20"/>
    <p:sldId id="337" r:id="rId21"/>
    <p:sldId id="329" r:id="rId22"/>
    <p:sldId id="330" r:id="rId23"/>
    <p:sldId id="332" r:id="rId24"/>
    <p:sldId id="333" r:id="rId25"/>
    <p:sldId id="338" r:id="rId26"/>
    <p:sldId id="339" r:id="rId27"/>
    <p:sldId id="340" r:id="rId28"/>
    <p:sldId id="327" r:id="rId29"/>
    <p:sldId id="345" r:id="rId30"/>
    <p:sldId id="347" r:id="rId31"/>
    <p:sldId id="341" r:id="rId32"/>
    <p:sldId id="342" r:id="rId33"/>
    <p:sldId id="343" r:id="rId34"/>
    <p:sldId id="346" r:id="rId35"/>
    <p:sldId id="348" r:id="rId36"/>
    <p:sldId id="354" r:id="rId37"/>
    <p:sldId id="349" r:id="rId38"/>
    <p:sldId id="350" r:id="rId39"/>
    <p:sldId id="351" r:id="rId40"/>
    <p:sldId id="356" r:id="rId41"/>
    <p:sldId id="355" r:id="rId42"/>
    <p:sldId id="353" r:id="rId43"/>
    <p:sldId id="344" r:id="rId44"/>
    <p:sldId id="357" r:id="rId45"/>
    <p:sldId id="319" r:id="rId46"/>
    <p:sldId id="358" r:id="rId47"/>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Tahoma" pitchFamily="34" charset="0"/>
        <a:ea typeface="+mn-ea"/>
        <a:cs typeface="Tahoma" pitchFamily="34" charset="0"/>
      </a:defRPr>
    </a:lvl1pPr>
    <a:lvl2pPr marL="457200" algn="l" rtl="0" fontAlgn="base">
      <a:spcBef>
        <a:spcPct val="0"/>
      </a:spcBef>
      <a:spcAft>
        <a:spcPct val="0"/>
      </a:spcAft>
      <a:defRPr kern="1200">
        <a:solidFill>
          <a:schemeClr val="tx1"/>
        </a:solidFill>
        <a:latin typeface="Tahoma" pitchFamily="34" charset="0"/>
        <a:ea typeface="+mn-ea"/>
        <a:cs typeface="Tahoma" pitchFamily="34" charset="0"/>
      </a:defRPr>
    </a:lvl2pPr>
    <a:lvl3pPr marL="914400" algn="l" rtl="0" fontAlgn="base">
      <a:spcBef>
        <a:spcPct val="0"/>
      </a:spcBef>
      <a:spcAft>
        <a:spcPct val="0"/>
      </a:spcAft>
      <a:defRPr kern="1200">
        <a:solidFill>
          <a:schemeClr val="tx1"/>
        </a:solidFill>
        <a:latin typeface="Tahoma" pitchFamily="34" charset="0"/>
        <a:ea typeface="+mn-ea"/>
        <a:cs typeface="Tahoma" pitchFamily="34" charset="0"/>
      </a:defRPr>
    </a:lvl3pPr>
    <a:lvl4pPr marL="1371600" algn="l" rtl="0" fontAlgn="base">
      <a:spcBef>
        <a:spcPct val="0"/>
      </a:spcBef>
      <a:spcAft>
        <a:spcPct val="0"/>
      </a:spcAft>
      <a:defRPr kern="1200">
        <a:solidFill>
          <a:schemeClr val="tx1"/>
        </a:solidFill>
        <a:latin typeface="Tahoma" pitchFamily="34" charset="0"/>
        <a:ea typeface="+mn-ea"/>
        <a:cs typeface="Tahoma" pitchFamily="34" charset="0"/>
      </a:defRPr>
    </a:lvl4pPr>
    <a:lvl5pPr marL="1828800" algn="l" rtl="0" fontAlgn="base">
      <a:spcBef>
        <a:spcPct val="0"/>
      </a:spcBef>
      <a:spcAft>
        <a:spcPct val="0"/>
      </a:spcAft>
      <a:defRPr kern="1200">
        <a:solidFill>
          <a:schemeClr val="tx1"/>
        </a:solidFill>
        <a:latin typeface="Tahoma" pitchFamily="34" charset="0"/>
        <a:ea typeface="+mn-ea"/>
        <a:cs typeface="Tahoma" pitchFamily="34" charset="0"/>
      </a:defRPr>
    </a:lvl5pPr>
    <a:lvl6pPr marL="2286000" algn="l" defTabSz="914400" rtl="0" eaLnBrk="1" latinLnBrk="0" hangingPunct="1">
      <a:defRPr kern="1200">
        <a:solidFill>
          <a:schemeClr val="tx1"/>
        </a:solidFill>
        <a:latin typeface="Tahoma" pitchFamily="34" charset="0"/>
        <a:ea typeface="+mn-ea"/>
        <a:cs typeface="Tahoma" pitchFamily="34" charset="0"/>
      </a:defRPr>
    </a:lvl6pPr>
    <a:lvl7pPr marL="2743200" algn="l" defTabSz="914400" rtl="0" eaLnBrk="1" latinLnBrk="0" hangingPunct="1">
      <a:defRPr kern="1200">
        <a:solidFill>
          <a:schemeClr val="tx1"/>
        </a:solidFill>
        <a:latin typeface="Tahoma" pitchFamily="34" charset="0"/>
        <a:ea typeface="+mn-ea"/>
        <a:cs typeface="Tahoma" pitchFamily="34" charset="0"/>
      </a:defRPr>
    </a:lvl7pPr>
    <a:lvl8pPr marL="3200400" algn="l" defTabSz="914400" rtl="0" eaLnBrk="1" latinLnBrk="0" hangingPunct="1">
      <a:defRPr kern="1200">
        <a:solidFill>
          <a:schemeClr val="tx1"/>
        </a:solidFill>
        <a:latin typeface="Tahoma" pitchFamily="34" charset="0"/>
        <a:ea typeface="+mn-ea"/>
        <a:cs typeface="Tahoma" pitchFamily="34" charset="0"/>
      </a:defRPr>
    </a:lvl8pPr>
    <a:lvl9pPr marL="3657600" algn="l" defTabSz="914400" rtl="0" eaLnBrk="1" latinLnBrk="0" hangingPunct="1">
      <a:defRPr kern="1200">
        <a:solidFill>
          <a:schemeClr val="tx1"/>
        </a:solidFill>
        <a:latin typeface="Tahoma" pitchFamily="34" charset="0"/>
        <a:ea typeface="+mn-ea"/>
        <a:cs typeface="Tahoma"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418" y="8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3F9B905-762E-48FD-8CC5-BA4DB8A9B5EC}" type="datetimeFigureOut">
              <a:rPr lang="en-US"/>
              <a:pPr>
                <a:defRPr/>
              </a:pPr>
              <a:t>1/14/2014</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D2CED05-9297-45DC-87CE-4A1CFE99735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768A607-0A89-466F-B1E3-85F87256F89C}" type="datetimeFigureOut">
              <a:rPr lang="en-US"/>
              <a:pPr>
                <a:defRPr/>
              </a:pPr>
              <a:t>1/14/2014</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B0CE890-1839-41A4-9B07-9BAB41A1BFA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final project was developed with 2 objectives in mind:</a:t>
            </a:r>
          </a:p>
          <a:p>
            <a:endParaRPr lang="en-US" altLang="en-US" smtClean="0"/>
          </a:p>
          <a:p>
            <a:r>
              <a:rPr lang="en-US" altLang="en-US" smtClean="0"/>
              <a:t>Part 1 provides an introduction to the field of Humanitarian Aid, designed to attract interest and provide a basic initial framework</a:t>
            </a:r>
          </a:p>
          <a:p>
            <a:r>
              <a:rPr lang="en-US" altLang="en-US" smtClean="0"/>
              <a:t>Part 2 provides a more in-depth introduction to the field, focusing on 3 core areas of specialization: Food Security, Emergency Education, and WASH</a:t>
            </a:r>
          </a:p>
          <a:p>
            <a:endParaRPr lang="en-US" altLang="en-US" smtClean="0"/>
          </a:p>
          <a:p>
            <a:r>
              <a:rPr lang="en-US" altLang="en-US" smtClean="0"/>
              <a:t>The presentation was originally designed to be shown in a group, and to be accompanied by interactive discussion. The first version was presented as part of the Global Problems, Global Solutions conference in Pittsburgh, PA USA http://www.laroche.edu/global/home.htm and a second version was presented subsequently as part of a student career program. The current version has been adapted to function as a stand-alone program with the discussion features moved into the slides themselves. </a:t>
            </a:r>
          </a:p>
          <a:p>
            <a:endParaRPr lang="en-US" altLang="en-US" smtClean="0"/>
          </a:p>
          <a:p>
            <a:r>
              <a:rPr lang="en-US" altLang="en-US" smtClean="0"/>
              <a:t>The notes to the slides contain additional explanations and at times sources. However, most of the sources have been hyperlinked into the presentation itself – do note that to access the hyperlinks, the presentation must be in “slideshow” mode. </a:t>
            </a:r>
          </a:p>
        </p:txBody>
      </p:sp>
      <p:sp>
        <p:nvSpPr>
          <p:cNvPr id="4" name="Slide Number Placeholder 3"/>
          <p:cNvSpPr>
            <a:spLocks noGrp="1"/>
          </p:cNvSpPr>
          <p:nvPr>
            <p:ph type="sldNum" sz="quarter" idx="5"/>
          </p:nvPr>
        </p:nvSpPr>
        <p:spPr/>
        <p:txBody>
          <a:bodyPr/>
          <a:lstStyle/>
          <a:p>
            <a:pPr>
              <a:defRPr/>
            </a:pPr>
            <a:fld id="{1C41459C-42ED-4382-B572-AE228C7FDDC2}"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section places the issue of food and food security in the context of the millennium goals </a:t>
            </a:r>
          </a:p>
          <a:p>
            <a:r>
              <a:rPr lang="en-US" altLang="en-US" smtClean="0"/>
              <a:t>The World Food Day video provides a good overall background of the global economic complexities of the issue</a:t>
            </a:r>
          </a:p>
        </p:txBody>
      </p:sp>
      <p:sp>
        <p:nvSpPr>
          <p:cNvPr id="4" name="Slide Number Placeholder 3"/>
          <p:cNvSpPr>
            <a:spLocks noGrp="1"/>
          </p:cNvSpPr>
          <p:nvPr>
            <p:ph type="sldNum" sz="quarter" idx="5"/>
          </p:nvPr>
        </p:nvSpPr>
        <p:spPr/>
        <p:txBody>
          <a:bodyPr/>
          <a:lstStyle/>
          <a:p>
            <a:pPr>
              <a:defRPr/>
            </a:pPr>
            <a:fld id="{F47B53DE-E669-4B96-925E-82BFDEBFCA96}"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This short case study provides an example of the many factors that create food insecurity. In this region, restrictions on movement across borders and into areas that are now dedicated to agriculture prevent pastoralists from effectively using traditional coping mechanisms. This is in addition to the other factors listed. </a:t>
            </a:r>
          </a:p>
        </p:txBody>
      </p:sp>
      <p:sp>
        <p:nvSpPr>
          <p:cNvPr id="4" name="Slide Number Placeholder 3"/>
          <p:cNvSpPr>
            <a:spLocks noGrp="1"/>
          </p:cNvSpPr>
          <p:nvPr>
            <p:ph type="sldNum" sz="quarter" idx="5"/>
          </p:nvPr>
        </p:nvSpPr>
        <p:spPr/>
        <p:txBody>
          <a:bodyPr/>
          <a:lstStyle/>
          <a:p>
            <a:pPr>
              <a:defRPr/>
            </a:pPr>
            <a:fld id="{EAC598E9-8014-47AD-BDD9-8546645A17A2}"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is a good example of the way in which food security intervention that is aimed at long term change can work to improve people’s lives. </a:t>
            </a:r>
          </a:p>
        </p:txBody>
      </p:sp>
      <p:sp>
        <p:nvSpPr>
          <p:cNvPr id="4" name="Slide Number Placeholder 3"/>
          <p:cNvSpPr>
            <a:spLocks noGrp="1"/>
          </p:cNvSpPr>
          <p:nvPr>
            <p:ph type="sldNum" sz="quarter" idx="5"/>
          </p:nvPr>
        </p:nvSpPr>
        <p:spPr/>
        <p:txBody>
          <a:bodyPr/>
          <a:lstStyle/>
          <a:p>
            <a:pPr>
              <a:defRPr/>
            </a:pPr>
            <a:fld id="{AD6E4890-9D9F-4220-AE57-C9283E2DB425}" type="slidenum">
              <a:rPr lang="en-US" smtClean="0"/>
              <a:pPr>
                <a:defRPr/>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These are all excellent resources for further reading in the area of food security and intervention. </a:t>
            </a:r>
          </a:p>
        </p:txBody>
      </p:sp>
      <p:sp>
        <p:nvSpPr>
          <p:cNvPr id="4" name="Slide Number Placeholder 3"/>
          <p:cNvSpPr>
            <a:spLocks noGrp="1"/>
          </p:cNvSpPr>
          <p:nvPr>
            <p:ph type="sldNum" sz="quarter" idx="5"/>
          </p:nvPr>
        </p:nvSpPr>
        <p:spPr/>
        <p:txBody>
          <a:bodyPr/>
          <a:lstStyle/>
          <a:p>
            <a:pPr>
              <a:defRPr/>
            </a:pPr>
            <a:fld id="{A2AEBE4A-2246-44A2-A3F0-1378482217F5}"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section on emergency education provides an overview of what emergency education is, the kind of support it receives, and 3 different kinds of initiatives that carry out emergency education. </a:t>
            </a:r>
          </a:p>
          <a:p>
            <a:r>
              <a:rPr lang="en-US" altLang="en-US" smtClean="0"/>
              <a:t>Photo: IRC education initiative in Afghanistan</a:t>
            </a:r>
          </a:p>
        </p:txBody>
      </p:sp>
      <p:sp>
        <p:nvSpPr>
          <p:cNvPr id="4" name="Slide Number Placeholder 3"/>
          <p:cNvSpPr>
            <a:spLocks noGrp="1"/>
          </p:cNvSpPr>
          <p:nvPr>
            <p:ph type="sldNum" sz="quarter" idx="5"/>
          </p:nvPr>
        </p:nvSpPr>
        <p:spPr/>
        <p:txBody>
          <a:bodyPr/>
          <a:lstStyle/>
          <a:p>
            <a:pPr>
              <a:defRPr/>
            </a:pPr>
            <a:fld id="{7A962EE9-0F10-4B9C-BD82-A617D52A71EC}"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The first video is made by Education for All - a member of the Education Cluster. a coordinated response between UN agencies and international Non-Governmental Organisations (NGO's) in preparedness and response to delivering education in emergencies. It provides a nice introduction to the topic.</a:t>
            </a:r>
          </a:p>
          <a:p>
            <a:r>
              <a:rPr lang="en-US" altLang="en-US" smtClean="0"/>
              <a:t>The second video– Bus Schools – is produced by IRIN and it shows a good example of emergency education in India, offered in traveling buses. </a:t>
            </a:r>
          </a:p>
        </p:txBody>
      </p:sp>
      <p:sp>
        <p:nvSpPr>
          <p:cNvPr id="4" name="Slide Number Placeholder 3"/>
          <p:cNvSpPr>
            <a:spLocks noGrp="1"/>
          </p:cNvSpPr>
          <p:nvPr>
            <p:ph type="sldNum" sz="quarter" idx="5"/>
          </p:nvPr>
        </p:nvSpPr>
        <p:spPr/>
        <p:txBody>
          <a:bodyPr/>
          <a:lstStyle/>
          <a:p>
            <a:pPr>
              <a:defRPr/>
            </a:pPr>
            <a:fld id="{F5A28E1E-F915-4647-87F6-ED227B273E11}"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section puts emergency education in the context of human rights. </a:t>
            </a:r>
          </a:p>
        </p:txBody>
      </p:sp>
      <p:sp>
        <p:nvSpPr>
          <p:cNvPr id="4" name="Slide Number Placeholder 3"/>
          <p:cNvSpPr>
            <a:spLocks noGrp="1"/>
          </p:cNvSpPr>
          <p:nvPr>
            <p:ph type="sldNum" sz="quarter" idx="5"/>
          </p:nvPr>
        </p:nvSpPr>
        <p:spPr/>
        <p:txBody>
          <a:bodyPr/>
          <a:lstStyle/>
          <a:p>
            <a:pPr>
              <a:defRPr/>
            </a:pPr>
            <a:fld id="{23482B8C-BB61-4162-91CD-46307B88220F}" type="slidenum">
              <a:rPr lang="en-US" smtClean="0"/>
              <a:pPr>
                <a:defRPr/>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Some background on the serious need for education and the extent to which it is insufficiently funded.</a:t>
            </a:r>
          </a:p>
        </p:txBody>
      </p:sp>
      <p:sp>
        <p:nvSpPr>
          <p:cNvPr id="4" name="Slide Number Placeholder 3"/>
          <p:cNvSpPr>
            <a:spLocks noGrp="1"/>
          </p:cNvSpPr>
          <p:nvPr>
            <p:ph type="sldNum" sz="quarter" idx="5"/>
          </p:nvPr>
        </p:nvSpPr>
        <p:spPr/>
        <p:txBody>
          <a:bodyPr/>
          <a:lstStyle/>
          <a:p>
            <a:pPr>
              <a:defRPr/>
            </a:pPr>
            <a:fld id="{75018FCE-6CCB-4442-9BD8-37B98E70C57A}"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A key actor in the Emergency Education field is the INEE - INEE was conceived in 2000 during the World Education Forum’s Strategy Session on Education in Emergencies in Dakar during which the idea was proposed to develop a process which would improve inter-agency communication and collaboration within the context of education in emergencies http://www.ineesite.org/post/about/</a:t>
            </a:r>
          </a:p>
          <a:p>
            <a:r>
              <a:rPr lang="en-US" altLang="en-US" smtClean="0"/>
              <a:t>INEE complements other more formal inter-agency mechanisms by employing the ‘soft power’ of convening and facilitating, not directing and competing, to draw agencies together, sustain commitment and strengthen collaboration for education preparedness, emergency response and post-crisis recovery</a:t>
            </a:r>
          </a:p>
          <a:p>
            <a:endParaRPr lang="en-US" altLang="en-US" smtClean="0"/>
          </a:p>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3AAFCC28-0B79-47BE-A42E-FEDEE2832BB7}" type="slidenum">
              <a:rPr lang="en-US" smtClean="0"/>
              <a:pPr>
                <a:defRPr/>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From the INEE website http://www.ineesite.org/post/about/</a:t>
            </a:r>
          </a:p>
          <a:p>
            <a:endParaRPr lang="en-US" altLang="en-US" smtClean="0"/>
          </a:p>
        </p:txBody>
      </p:sp>
      <p:sp>
        <p:nvSpPr>
          <p:cNvPr id="4" name="Slide Number Placeholder 3"/>
          <p:cNvSpPr>
            <a:spLocks noGrp="1"/>
          </p:cNvSpPr>
          <p:nvPr>
            <p:ph type="sldNum" sz="quarter" idx="5"/>
          </p:nvPr>
        </p:nvSpPr>
        <p:spPr/>
        <p:txBody>
          <a:bodyPr/>
          <a:lstStyle/>
          <a:p>
            <a:pPr>
              <a:defRPr/>
            </a:pPr>
            <a:fld id="{5CD944C2-C0AF-4044-8420-2948672DEEB5}" type="slidenum">
              <a:rPr lang="en-US" smtClean="0"/>
              <a:pPr>
                <a:defRPr/>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This is what was covered in the first presentation – separate file</a:t>
            </a:r>
          </a:p>
        </p:txBody>
      </p:sp>
      <p:sp>
        <p:nvSpPr>
          <p:cNvPr id="4" name="Slide Number Placeholder 3"/>
          <p:cNvSpPr>
            <a:spLocks noGrp="1"/>
          </p:cNvSpPr>
          <p:nvPr>
            <p:ph type="sldNum" sz="quarter" idx="5"/>
          </p:nvPr>
        </p:nvSpPr>
        <p:spPr/>
        <p:txBody>
          <a:bodyPr/>
          <a:lstStyle/>
          <a:p>
            <a:pPr>
              <a:defRPr/>
            </a:pPr>
            <a:fld id="{A3055E59-B5AD-415D-B625-FE1E152B905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Photo shows Peace Education group (left) and  Earthquake education (right) in Korugh, Tajikistan http://www.parsquake.org/#/gallery/</a:t>
            </a:r>
          </a:p>
          <a:p>
            <a:r>
              <a:rPr lang="en-US" altLang="en-US" smtClean="0"/>
              <a:t>2011 Emergency Education Program:</a:t>
            </a:r>
          </a:p>
          <a:p>
            <a:r>
              <a:rPr lang="en-US" altLang="en-US" smtClean="0"/>
              <a:t> </a:t>
            </a:r>
          </a:p>
          <a:p>
            <a:r>
              <a:rPr lang="en-US" altLang="en-US" smtClean="0"/>
              <a:t>• 33 Participants Trained on Earthquake Education in Dushanbe and Khorog,Tajikistan </a:t>
            </a:r>
          </a:p>
          <a:p>
            <a:r>
              <a:rPr lang="en-US" altLang="en-US" smtClean="0"/>
              <a:t>• 22 Participants Trained on Earthquake Education in Shughnan, Afghanistan </a:t>
            </a:r>
          </a:p>
          <a:p>
            <a:r>
              <a:rPr lang="en-US" altLang="en-US" smtClean="0"/>
              <a:t>• 25 Earthquake Education Kits Assembled and Distributed in Tajikistan,Afghanistan </a:t>
            </a:r>
          </a:p>
          <a:p>
            <a:r>
              <a:rPr lang="en-US" altLang="en-US" smtClean="0"/>
              <a:t>• 3 Earthquake Education Workshops Conducted in Tajikistan and Afghanistan </a:t>
            </a:r>
          </a:p>
          <a:p>
            <a:r>
              <a:rPr lang="en-US" altLang="en-US" smtClean="0"/>
              <a:t>• 41 Participants Trained on Psychosocial Counseling in Karachi, Pakistan </a:t>
            </a:r>
          </a:p>
          <a:p>
            <a:r>
              <a:rPr lang="en-US" altLang="en-US" smtClean="0"/>
              <a:t>• 102 Psychological Consultations in Chengdu, China </a:t>
            </a:r>
          </a:p>
          <a:p>
            <a:r>
              <a:rPr lang="en-US" altLang="en-US" smtClean="0"/>
              <a:t>• 6 Psychological Clinics Established in Chengdu, China </a:t>
            </a:r>
          </a:p>
          <a:p>
            <a:r>
              <a:rPr lang="en-US" altLang="en-US" smtClean="0"/>
              <a:t>• 34 Psychological Community Outreach Lectures in Chengdu, China </a:t>
            </a:r>
          </a:p>
          <a:p>
            <a:r>
              <a:rPr lang="en-US" altLang="en-US" smtClean="0"/>
              <a:t>• 1 School Counselor Training Workshop at Chengdu University in China </a:t>
            </a:r>
          </a:p>
          <a:p>
            <a:r>
              <a:rPr lang="en-US" altLang="en-US" smtClean="0"/>
              <a:t>• 2 Earthquake Preparedness Workshops for 100 Students in Dujiangyan, China </a:t>
            </a:r>
          </a:p>
          <a:p>
            <a:r>
              <a:rPr lang="en-US" altLang="en-US" smtClean="0"/>
              <a:t>http://www.parsquake.org</a:t>
            </a:r>
          </a:p>
          <a:p>
            <a:endParaRPr lang="en-US" altLang="en-US" smtClean="0"/>
          </a:p>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755281E6-3598-48C2-AF21-D1779E3A95C1}" type="slidenum">
              <a:rPr lang="en-US" smtClean="0"/>
              <a:pPr>
                <a:defRPr/>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Education for Earthquake Awareness</a:t>
            </a:r>
          </a:p>
          <a:p>
            <a:r>
              <a:rPr lang="en-US" altLang="en-US" smtClean="0"/>
              <a:t>“In April of 2011, with the generous support of the PARSA Community Foundation, Teachers Without Borders launched ParsQuake, an initiative to raise levels of earthquake awareness, education, and preparedness in Persian-speaking schools and communities. </a:t>
            </a:r>
          </a:p>
          <a:p>
            <a:r>
              <a:rPr lang="en-US" altLang="en-US" smtClean="0"/>
              <a:t>ParsQuake's first efforts focus on earthquake education and teacher professional development activities in Tajikistan and Afghanistan. </a:t>
            </a:r>
          </a:p>
          <a:p>
            <a:r>
              <a:rPr lang="en-US" altLang="en-US" smtClean="0"/>
              <a:t>ParsQuake employs a strategy similar to that used successfully in China in response to the Sichuan 2008 earthquake, which consists of building a global network of teachers to support local teacher training efforts, and engaging local teachers and school administrators in the process of creating students that can understand and respond to earthquakes.” </a:t>
            </a:r>
          </a:p>
          <a:p>
            <a:r>
              <a:rPr lang="en-US" altLang="en-US" smtClean="0"/>
              <a:t>http://www.parsquake.org Photo shows Earthquake education in Korugh, Tajikistan http://www.parsquake.org/#/gallery/</a:t>
            </a:r>
          </a:p>
          <a:p>
            <a:endParaRPr lang="en-US" altLang="en-US" smtClean="0"/>
          </a:p>
          <a:p>
            <a:r>
              <a:rPr lang="en-US" altLang="en-US" smtClean="0"/>
              <a:t> </a:t>
            </a:r>
          </a:p>
          <a:p>
            <a:r>
              <a:rPr lang="en-US" altLang="en-US" smtClean="0"/>
              <a:t>Key principles of Peace Education include:</a:t>
            </a:r>
          </a:p>
          <a:p>
            <a:r>
              <a:rPr lang="en-US" altLang="en-US" smtClean="0"/>
              <a:t>•	A learning environment where both teacher and students teach and learn from one another through equitable dialogue          </a:t>
            </a:r>
          </a:p>
          <a:p>
            <a:r>
              <a:rPr lang="en-US" altLang="en-US" smtClean="0"/>
              <a:t>•	Combining academic study with practical application towards societal transformation </a:t>
            </a:r>
          </a:p>
          <a:p>
            <a:r>
              <a:rPr lang="en-US" altLang="en-US" smtClean="0"/>
              <a:t>•	Analyzing issues in a holistic way that accounts for the past, present, and future, and includes the personal, local and global levels </a:t>
            </a:r>
          </a:p>
          <a:p>
            <a:r>
              <a:rPr lang="en-US" altLang="en-US" smtClean="0"/>
              <a:t>•	Promoting values such as compassion, equality, interdependence, diversity, sustainability and nonviolence </a:t>
            </a:r>
          </a:p>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B93FFAF1-2309-47C7-A77A-8ECA6A21C06B}"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928ADB44-C592-475F-BB19-EAFEDAAA8E8E}"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KABUL, Afghanistan - 17 May 2012 -   </a:t>
            </a:r>
          </a:p>
          <a:p>
            <a:r>
              <a:rPr lang="en-US" altLang="en-US" smtClean="0"/>
              <a:t>“The International Rescue Committee will participate in a major education campaign aimed at reaching more than 25,000 students in Afghanistan. The project, funded by the Canadian International Development Agency (CIDA) and bringing together four international aid agencies including the IRC, will reach students across more than a third of Afghanistan. It will take a holistic approach to education; it will provide new schools, help train as many as 800 teachers, and will promote adult literacy.  </a:t>
            </a:r>
          </a:p>
          <a:p>
            <a:r>
              <a:rPr lang="en-US" altLang="en-US" smtClean="0"/>
              <a:t>http://www.rescue.org/irc-afghanistan</a:t>
            </a:r>
          </a:p>
          <a:p>
            <a:r>
              <a:rPr lang="en-US" altLang="en-US" smtClean="0"/>
              <a:t>Strengthening capacities for education in emergencies</a:t>
            </a:r>
          </a:p>
          <a:p>
            <a:r>
              <a:rPr lang="en-US" altLang="en-US" smtClean="0"/>
              <a:t>NGO-University Partnership</a:t>
            </a:r>
          </a:p>
          <a:p>
            <a:r>
              <a:rPr lang="en-US" altLang="en-US" smtClean="0"/>
              <a:t> </a:t>
            </a:r>
          </a:p>
          <a:p>
            <a:r>
              <a:rPr lang="en-US" altLang="en-US" smtClean="0"/>
              <a:t>The International Rescue Committee (IRC) and the University of Nairobi (UoN), with support from Unbound Philanthropy, joined forces in 2009 to create the world’s first-ever graduate program offering an Education in Emergencies (EiE) specialization.</a:t>
            </a:r>
          </a:p>
          <a:p>
            <a:r>
              <a:rPr lang="en-US" altLang="en-US" smtClean="0"/>
              <a:t> </a:t>
            </a:r>
          </a:p>
          <a:p>
            <a:r>
              <a:rPr lang="en-US" altLang="en-US" smtClean="0"/>
              <a:t>The overarching objective of the project is to build national and regional humanitarian capacity for Education in Emergencies in the Horn and East Africa.</a:t>
            </a:r>
          </a:p>
          <a:p>
            <a:r>
              <a:rPr lang="en-US" altLang="en-US" smtClean="0"/>
              <a:t> http://www.rescue.org/sites/default/files/resource-file/Sharing Our Furture_Strategic Plan (Final Version).pdf </a:t>
            </a:r>
          </a:p>
          <a:p>
            <a:endParaRPr lang="en-US" altLang="en-US" smtClean="0"/>
          </a:p>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BE584980-DC66-413D-A6A5-B9BC7A695F2F}" type="slidenum">
              <a:rPr lang="en-US" smtClean="0"/>
              <a:pPr>
                <a:defRPr/>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Some excellent resources in emergency education.</a:t>
            </a:r>
          </a:p>
        </p:txBody>
      </p:sp>
      <p:sp>
        <p:nvSpPr>
          <p:cNvPr id="4" name="Slide Number Placeholder 3"/>
          <p:cNvSpPr>
            <a:spLocks noGrp="1"/>
          </p:cNvSpPr>
          <p:nvPr>
            <p:ph type="sldNum" sz="quarter" idx="5"/>
          </p:nvPr>
        </p:nvSpPr>
        <p:spPr/>
        <p:txBody>
          <a:bodyPr/>
          <a:lstStyle/>
          <a:p>
            <a:pPr>
              <a:defRPr/>
            </a:pPr>
            <a:fld id="{C4E900F3-F197-4B68-9134-5A5D6FEE0514}" type="slidenum">
              <a:rPr lang="en-US" smtClean="0"/>
              <a:pPr>
                <a:defRPr/>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The Global Water crisis is not only a crisis around water resources but also, and perhaps more so, a political and social crisis, related to the management of water and the misappropriation of natural resources. The next few slides give an overview of the many problems related to water and the many consequences of these problems. </a:t>
            </a:r>
          </a:p>
        </p:txBody>
      </p:sp>
      <p:sp>
        <p:nvSpPr>
          <p:cNvPr id="4" name="Slide Number Placeholder 3"/>
          <p:cNvSpPr>
            <a:spLocks noGrp="1"/>
          </p:cNvSpPr>
          <p:nvPr>
            <p:ph type="sldNum" sz="quarter" idx="5"/>
          </p:nvPr>
        </p:nvSpPr>
        <p:spPr/>
        <p:txBody>
          <a:bodyPr/>
          <a:lstStyle/>
          <a:p>
            <a:pPr>
              <a:defRPr/>
            </a:pPr>
            <a:fld id="{6E855DF4-5224-405F-90E3-52589FE45199}" type="slidenum">
              <a:rPr lang="en-US" smtClean="0"/>
              <a:pPr>
                <a:defRPr/>
              </a:pPr>
              <a:t>30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922DBFF8-35CA-4E8A-9FB0-5F5950BE6B9E}"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Lack of access to clean water is seen as a major factor perpetuating hunger, poverty, and disease around the world</a:t>
            </a:r>
          </a:p>
          <a:p>
            <a:r>
              <a:rPr lang="en-US" altLang="en-US" smtClean="0"/>
              <a:t> </a:t>
            </a:r>
          </a:p>
          <a:p>
            <a:r>
              <a:rPr lang="en-US" altLang="en-US" smtClean="0"/>
              <a:t>http://lotuslayla.wordpress.com/</a:t>
            </a:r>
          </a:p>
          <a:p>
            <a:r>
              <a:rPr lang="en-US" altLang="en-US" smtClean="0"/>
              <a:t>• 884 million people in the world do not have access to safe water. This is roughly one in eight of the world’s population. (WHO-UNICEF)</a:t>
            </a:r>
          </a:p>
          <a:p>
            <a:r>
              <a:rPr lang="en-US" altLang="en-US" smtClean="0"/>
              <a:t>• 1.8 million children die every year as a result of diseases caused by unclean water and poor sanitation. This amounts to around 5000 deaths a day. (UNDP)</a:t>
            </a:r>
          </a:p>
          <a:p>
            <a:r>
              <a:rPr lang="en-US" altLang="en-US" smtClean="0"/>
              <a:t>• Water-related disease is the second biggest killer of children worldwide, after acute respiratory infections like tuberculosis. (UNDP)</a:t>
            </a:r>
          </a:p>
          <a:p>
            <a:r>
              <a:rPr lang="en-US" altLang="en-US" smtClean="0"/>
              <a:t>http://www.water.cc/living-water/resources/ and http://www.sutmundo.com/global-water-crisis/ </a:t>
            </a:r>
          </a:p>
          <a:p>
            <a:endParaRPr lang="en-US" altLang="en-US" smtClean="0"/>
          </a:p>
        </p:txBody>
      </p:sp>
      <p:sp>
        <p:nvSpPr>
          <p:cNvPr id="4" name="Slide Number Placeholder 3"/>
          <p:cNvSpPr>
            <a:spLocks noGrp="1"/>
          </p:cNvSpPr>
          <p:nvPr>
            <p:ph type="sldNum" sz="quarter" idx="5"/>
          </p:nvPr>
        </p:nvSpPr>
        <p:spPr/>
        <p:txBody>
          <a:bodyPr/>
          <a:lstStyle/>
          <a:p>
            <a:pPr>
              <a:defRPr/>
            </a:pPr>
            <a:fld id="{564E68E1-DB27-4BC6-BBF8-708638AF734C}" type="slidenum">
              <a:rPr lang="en-US" smtClean="0"/>
              <a:pPr>
                <a:defRPr/>
              </a:pPr>
              <a:t>32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Information from </a:t>
            </a:r>
          </a:p>
          <a:p>
            <a:r>
              <a:rPr lang="en-US" altLang="en-US" smtClean="0"/>
              <a:t>http://www.water.cc/living-water/resources/ and http://thewaterproject.org/water_stats.asp</a:t>
            </a:r>
          </a:p>
          <a:p>
            <a:endParaRPr lang="en-US" altLang="en-US" smtClean="0"/>
          </a:p>
        </p:txBody>
      </p:sp>
      <p:sp>
        <p:nvSpPr>
          <p:cNvPr id="4" name="Slide Number Placeholder 3"/>
          <p:cNvSpPr>
            <a:spLocks noGrp="1"/>
          </p:cNvSpPr>
          <p:nvPr>
            <p:ph type="sldNum" sz="quarter" idx="5"/>
          </p:nvPr>
        </p:nvSpPr>
        <p:spPr/>
        <p:txBody>
          <a:bodyPr/>
          <a:lstStyle/>
          <a:p>
            <a:pPr>
              <a:defRPr/>
            </a:pPr>
            <a:fld id="{9BECF70B-D181-4FC0-856E-96C789D3369F}" type="slidenum">
              <a:rPr lang="en-US" smtClean="0"/>
              <a:pPr>
                <a:defRPr/>
              </a:pPr>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Source: http://www.water.cc/living-water/resources/ with data collected from other sources</a:t>
            </a:r>
          </a:p>
          <a:p>
            <a:r>
              <a:rPr lang="en-US" altLang="en-US" smtClean="0"/>
              <a:t>See also UN World Water Development Report 4th ed 2012 http://www.unesco.org/new/en/natural-sciences/environment/water/wwap/wwdr/wwdr4-2012/ and http://www.unesco.org/new/en/natural-sciences/environment/water/wwap/wwdr </a:t>
            </a:r>
          </a:p>
          <a:p>
            <a:r>
              <a:rPr lang="en-US" altLang="en-US" smtClean="0"/>
              <a:t> </a:t>
            </a:r>
          </a:p>
        </p:txBody>
      </p:sp>
      <p:sp>
        <p:nvSpPr>
          <p:cNvPr id="4" name="Slide Number Placeholder 3"/>
          <p:cNvSpPr>
            <a:spLocks noGrp="1"/>
          </p:cNvSpPr>
          <p:nvPr>
            <p:ph type="sldNum" sz="quarter" idx="5"/>
          </p:nvPr>
        </p:nvSpPr>
        <p:spPr/>
        <p:txBody>
          <a:bodyPr/>
          <a:lstStyle/>
          <a:p>
            <a:pPr>
              <a:defRPr/>
            </a:pPr>
            <a:fld id="{ED60E52F-557D-486E-8239-CFF2C1F3DF3C}" type="slidenum">
              <a:rPr lang="en-US" smtClean="0"/>
              <a:pPr>
                <a:defRPr/>
              </a:pPr>
              <a:t>34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 This second portion is designed to offer people a closer look at the kind of work that happens in 3 of the specialty areas: food, emergency education and water management.</a:t>
            </a:r>
          </a:p>
        </p:txBody>
      </p:sp>
      <p:sp>
        <p:nvSpPr>
          <p:cNvPr id="4" name="Slide Number Placeholder 3"/>
          <p:cNvSpPr>
            <a:spLocks noGrp="1"/>
          </p:cNvSpPr>
          <p:nvPr>
            <p:ph type="sldNum" sz="quarter" idx="5"/>
          </p:nvPr>
        </p:nvSpPr>
        <p:spPr/>
        <p:txBody>
          <a:bodyPr/>
          <a:lstStyle/>
          <a:p>
            <a:pPr>
              <a:defRPr/>
            </a:pPr>
            <a:fld id="{34001FA4-862D-4FDD-A2B0-5DF4929E55D9}"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3D6C8523-4391-4E87-8AC8-F3E87288590F}" type="slidenum">
              <a:rPr lang="en-US" smtClean="0"/>
              <a:pPr>
                <a:defRPr/>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Because water &amp; sanitation are so central to humanitarian aid and development, it’s one of the areas where professional standards have been developed extensively. Unicef and Oxfam are 2 organizations that offer extensive guidance in this area. </a:t>
            </a:r>
          </a:p>
          <a:p>
            <a:endParaRPr lang="en-US" altLang="en-US" smtClean="0"/>
          </a:p>
        </p:txBody>
      </p:sp>
      <p:sp>
        <p:nvSpPr>
          <p:cNvPr id="4" name="Slide Number Placeholder 3"/>
          <p:cNvSpPr>
            <a:spLocks noGrp="1"/>
          </p:cNvSpPr>
          <p:nvPr>
            <p:ph type="sldNum" sz="quarter" idx="5"/>
          </p:nvPr>
        </p:nvSpPr>
        <p:spPr/>
        <p:txBody>
          <a:bodyPr/>
          <a:lstStyle/>
          <a:p>
            <a:pPr>
              <a:defRPr/>
            </a:pPr>
            <a:fld id="{6ECCDA31-8D11-41BC-9BE4-637CA6A9FC3A}" type="slidenum">
              <a:rPr lang="en-US" smtClean="0"/>
              <a:pPr>
                <a:defRPr/>
              </a:pPr>
              <a:t>36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The Unicef Wash Cluster Initiative has many resources and standards available at its websites, including the OneResponse site. One example of Unicef Wash is the project at the  Kalacha Nomadic Girls’ Primary School in northern Kenya, where UNICEF helped install a new water system that cuts the risk of diseases such as diarrhoea. “The diarrhoea cases were very high because they were throwing into the well any kind of containers, contaminating them with their hands, keeping them anywhere in the dust and throwing them back into the well again,” says UNICEF Project Assistant James Muthrin.</a:t>
            </a:r>
          </a:p>
          <a:p>
            <a:r>
              <a:rPr lang="en-US" altLang="en-US" smtClean="0"/>
              <a:t>“But now we have a motorized system, the water is safe and the diarrhea cases are gone.”</a:t>
            </a:r>
          </a:p>
          <a:p>
            <a:r>
              <a:rPr lang="en-US" altLang="en-US" smtClean="0"/>
              <a:t>http://www.unicef.org/wash/kenya_23368.html</a:t>
            </a:r>
          </a:p>
          <a:p>
            <a:endParaRPr lang="en-US" altLang="en-US" smtClean="0"/>
          </a:p>
        </p:txBody>
      </p:sp>
      <p:sp>
        <p:nvSpPr>
          <p:cNvPr id="4" name="Slide Number Placeholder 3"/>
          <p:cNvSpPr>
            <a:spLocks noGrp="1"/>
          </p:cNvSpPr>
          <p:nvPr>
            <p:ph type="sldNum" sz="quarter" idx="5"/>
          </p:nvPr>
        </p:nvSpPr>
        <p:spPr/>
        <p:txBody>
          <a:bodyPr/>
          <a:lstStyle/>
          <a:p>
            <a:pPr>
              <a:defRPr/>
            </a:pPr>
            <a:fld id="{096169FC-9055-4576-8D6E-C4DAEE3AAF5D}" type="slidenum">
              <a:rPr lang="en-US" smtClean="0"/>
              <a:pPr>
                <a:defRPr/>
              </a:pPr>
              <a:t>37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In the video, Julie Schindall, Oxfam media officer in Haiti, discusses Oxfam's public health work in response to the cholera outbreak there. Oxfam's cholera response includes reinforcing its water, sanitation and hygiene programs in camps where they already work in Port-au-Prince, and in Artibonite.  They are currently reaching over 400,000 people with water, sanitation and hygiene programs, and another 100,000 individuals mostly through our Emergency Food Security and Livelihoods (EFSL) programs. Read more about Oxfam's work in Haiti: http://www.oxfam.org/en/haitiquake</a:t>
            </a:r>
          </a:p>
        </p:txBody>
      </p:sp>
      <p:sp>
        <p:nvSpPr>
          <p:cNvPr id="4" name="Slide Number Placeholder 3"/>
          <p:cNvSpPr>
            <a:spLocks noGrp="1"/>
          </p:cNvSpPr>
          <p:nvPr>
            <p:ph type="sldNum" sz="quarter" idx="5"/>
          </p:nvPr>
        </p:nvSpPr>
        <p:spPr/>
        <p:txBody>
          <a:bodyPr/>
          <a:lstStyle/>
          <a:p>
            <a:pPr>
              <a:defRPr/>
            </a:pPr>
            <a:fld id="{2CDDB68A-56BD-4477-B9BD-0D8D44029E40}" type="slidenum">
              <a:rPr lang="en-US" smtClean="0"/>
              <a:pPr>
                <a:defRPr/>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The Kisumu District link provides a good example of a completed project – includes a logical framework analysis report and more</a:t>
            </a:r>
          </a:p>
        </p:txBody>
      </p:sp>
      <p:sp>
        <p:nvSpPr>
          <p:cNvPr id="4" name="Slide Number Placeholder 3"/>
          <p:cNvSpPr>
            <a:spLocks noGrp="1"/>
          </p:cNvSpPr>
          <p:nvPr>
            <p:ph type="sldNum" sz="quarter" idx="5"/>
          </p:nvPr>
        </p:nvSpPr>
        <p:spPr/>
        <p:txBody>
          <a:bodyPr/>
          <a:lstStyle/>
          <a:p>
            <a:pPr>
              <a:defRPr/>
            </a:pPr>
            <a:fld id="{700A74CC-7B0A-4479-9DA6-8124A0B7DE86}" type="slidenum">
              <a:rPr lang="en-US" smtClean="0"/>
              <a:pPr>
                <a:defRPr/>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In Kyoso, Kenya</a:t>
            </a:r>
          </a:p>
          <a:p>
            <a:r>
              <a:rPr lang="en-US" altLang="en-US" smtClean="0"/>
              <a:t>only 30% of people have access to potable water facilities; </a:t>
            </a:r>
          </a:p>
          <a:p>
            <a:r>
              <a:rPr lang="en-US" altLang="en-US" smtClean="0"/>
              <a:t>safe sanitation coverage is even less</a:t>
            </a:r>
          </a:p>
          <a:p>
            <a:r>
              <a:rPr lang="en-US" altLang="en-US" smtClean="0"/>
              <a:t>Kyuso is affected by ongoing drought &amp; has received food relief for the last five years. It is has cross-communal conflicts due to competition for pasture and water sources. Water and sanitation-related diseases and deaths are one of the major problems affecting people in this area. </a:t>
            </a:r>
          </a:p>
          <a:p>
            <a:endParaRPr lang="en-US" altLang="en-US" smtClean="0"/>
          </a:p>
        </p:txBody>
      </p:sp>
      <p:sp>
        <p:nvSpPr>
          <p:cNvPr id="4" name="Slide Number Placeholder 3"/>
          <p:cNvSpPr>
            <a:spLocks noGrp="1"/>
          </p:cNvSpPr>
          <p:nvPr>
            <p:ph type="sldNum" sz="quarter" idx="5"/>
          </p:nvPr>
        </p:nvSpPr>
        <p:spPr/>
        <p:txBody>
          <a:bodyPr/>
          <a:lstStyle/>
          <a:p>
            <a:pPr>
              <a:defRPr/>
            </a:pPr>
            <a:fld id="{ADDFFD72-D380-40D9-B945-E816FB76F848}" type="slidenum">
              <a:rPr lang="en-US" smtClean="0"/>
              <a:pPr>
                <a:defRPr/>
              </a:pPr>
              <a:t>42</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Good in-depth reports and resources, especially the UNICEF one. </a:t>
            </a:r>
          </a:p>
          <a:p>
            <a:endParaRPr lang="en-US" altLang="en-US" smtClean="0"/>
          </a:p>
        </p:txBody>
      </p:sp>
      <p:sp>
        <p:nvSpPr>
          <p:cNvPr id="4" name="Slide Number Placeholder 3"/>
          <p:cNvSpPr>
            <a:spLocks noGrp="1"/>
          </p:cNvSpPr>
          <p:nvPr>
            <p:ph type="sldNum" sz="quarter" idx="5"/>
          </p:nvPr>
        </p:nvSpPr>
        <p:spPr/>
        <p:txBody>
          <a:bodyPr/>
          <a:lstStyle/>
          <a:p>
            <a:pPr>
              <a:defRPr/>
            </a:pPr>
            <a:fld id="{9F8601A8-8B2C-404E-939C-DE6E5352AB6C}" type="slidenum">
              <a:rPr lang="en-US" smtClean="0"/>
              <a:pPr>
                <a:defRPr/>
              </a:pPr>
              <a:t>43</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a:p>
            <a:r>
              <a:rPr lang="en-US" altLang="en-US" smtClean="0"/>
              <a:t>The 3 part Kenya video is an example of one smaller initiative regarding WASH. The other videos provide useful background information on different elements. </a:t>
            </a:r>
          </a:p>
        </p:txBody>
      </p:sp>
      <p:sp>
        <p:nvSpPr>
          <p:cNvPr id="4" name="Slide Number Placeholder 3"/>
          <p:cNvSpPr>
            <a:spLocks noGrp="1"/>
          </p:cNvSpPr>
          <p:nvPr>
            <p:ph type="sldNum" sz="quarter" idx="5"/>
          </p:nvPr>
        </p:nvSpPr>
        <p:spPr/>
        <p:txBody>
          <a:bodyPr/>
          <a:lstStyle/>
          <a:p>
            <a:pPr>
              <a:defRPr/>
            </a:pPr>
            <a:fld id="{18FAAFC8-5E9B-49ED-AAB5-59BA391EFB0E}" type="slidenum">
              <a:rPr lang="en-US" smtClean="0"/>
              <a:pPr>
                <a:defRPr/>
              </a:pPr>
              <a:t>44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slide provides an overview of what is covered in this section</a:t>
            </a:r>
          </a:p>
        </p:txBody>
      </p:sp>
      <p:sp>
        <p:nvSpPr>
          <p:cNvPr id="4" name="Slide Number Placeholder 3"/>
          <p:cNvSpPr>
            <a:spLocks noGrp="1"/>
          </p:cNvSpPr>
          <p:nvPr>
            <p:ph type="sldNum" sz="quarter" idx="5"/>
          </p:nvPr>
        </p:nvSpPr>
        <p:spPr/>
        <p:txBody>
          <a:bodyPr/>
          <a:lstStyle/>
          <a:p>
            <a:pPr>
              <a:defRPr/>
            </a:pPr>
            <a:fld id="{D239B240-1498-4CF1-8C5D-BEA9B9164260}"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This slide is designed to explain that food security includes more that just the question of whether or not people have food. The definition from the FAO and the link to the UN Committee on World Food Security gives people an idea of other factors involved. Also, the other points draw attention to the importance of regular access to food, the need to have a livelihood, and the risk of malnutrition – even when there is food, people may be malnourished. </a:t>
            </a:r>
          </a:p>
        </p:txBody>
      </p:sp>
      <p:sp>
        <p:nvSpPr>
          <p:cNvPr id="4" name="Slide Number Placeholder 3"/>
          <p:cNvSpPr>
            <a:spLocks noGrp="1"/>
          </p:cNvSpPr>
          <p:nvPr>
            <p:ph type="sldNum" sz="quarter" idx="5"/>
          </p:nvPr>
        </p:nvSpPr>
        <p:spPr/>
        <p:txBody>
          <a:bodyPr/>
          <a:lstStyle/>
          <a:p>
            <a:pPr>
              <a:defRPr/>
            </a:pPr>
            <a:fld id="{57128172-8F7D-491C-8A02-A41D40FF3449}"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smtClean="0"/>
              <a:t>In order to ensure that food security is attained, humanitarian aid intervention typically encompasses various activities:</a:t>
            </a:r>
          </a:p>
          <a:p>
            <a:pPr marL="228600" indent="-228600">
              <a:buFontTx/>
              <a:buAutoNum type="arabicPeriod"/>
              <a:defRPr/>
            </a:pPr>
            <a:r>
              <a:rPr lang="en-US" dirty="0" smtClean="0"/>
              <a:t>Food security intervention – this includes assessing the current needs and conditions, e.g. is there food, is food safe and accessible, is there acute hunger/starvation, etc. Next is the development of a strategy for ensuring food security – often we distinguish between short term and long term strategy. Finally, and very importantly, there are complementary activities, which include education about food and food safety, collaborating with farmers, community organizations, international organizations and government about food supply and food production, long term planning to ensure stable food supplies and more. </a:t>
            </a:r>
          </a:p>
          <a:p>
            <a:pPr marL="228600" indent="-228600">
              <a:buFontTx/>
              <a:buAutoNum type="arabicPeriod"/>
              <a:defRPr/>
            </a:pPr>
            <a:r>
              <a:rPr lang="en-US" dirty="0" smtClean="0"/>
              <a:t>Prevention and monitoring are very important – effective planning and monitoring allows NGOs and communities to handle food needs more effectively by studying existing conditions, supporting food projects, monitoring the effectiveness of current actions, etc. </a:t>
            </a:r>
            <a:endParaRPr lang="en-US" dirty="0"/>
          </a:p>
        </p:txBody>
      </p:sp>
      <p:sp>
        <p:nvSpPr>
          <p:cNvPr id="4" name="Slide Number Placeholder 3"/>
          <p:cNvSpPr>
            <a:spLocks noGrp="1"/>
          </p:cNvSpPr>
          <p:nvPr>
            <p:ph type="sldNum" sz="quarter" idx="5"/>
          </p:nvPr>
        </p:nvSpPr>
        <p:spPr/>
        <p:txBody>
          <a:bodyPr/>
          <a:lstStyle/>
          <a:p>
            <a:pPr>
              <a:defRPr/>
            </a:pPr>
            <a:fld id="{033247CC-D7D9-4ACE-9629-6060763D2A1A}"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The IFRC World Disasters Report provides an indepth look at many of the complex problems related to food insecurity</a:t>
            </a:r>
          </a:p>
        </p:txBody>
      </p:sp>
      <p:sp>
        <p:nvSpPr>
          <p:cNvPr id="4" name="Slide Number Placeholder 3"/>
          <p:cNvSpPr>
            <a:spLocks noGrp="1"/>
          </p:cNvSpPr>
          <p:nvPr>
            <p:ph type="sldNum" sz="quarter" idx="5"/>
          </p:nvPr>
        </p:nvSpPr>
        <p:spPr/>
        <p:txBody>
          <a:bodyPr/>
          <a:lstStyle/>
          <a:p>
            <a:pPr>
              <a:defRPr/>
            </a:pPr>
            <a:fld id="{B6352D96-4824-444F-8575-A58BF058D5AA}"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This example is taken from the IFRC report</a:t>
            </a:r>
          </a:p>
        </p:txBody>
      </p:sp>
      <p:sp>
        <p:nvSpPr>
          <p:cNvPr id="4" name="Slide Number Placeholder 3"/>
          <p:cNvSpPr>
            <a:spLocks noGrp="1"/>
          </p:cNvSpPr>
          <p:nvPr>
            <p:ph type="sldNum" sz="quarter" idx="5"/>
          </p:nvPr>
        </p:nvSpPr>
        <p:spPr/>
        <p:txBody>
          <a:bodyPr/>
          <a:lstStyle/>
          <a:p>
            <a:pPr>
              <a:defRPr/>
            </a:pPr>
            <a:fld id="{C71D8AD0-5FE0-4D4C-9FC8-41B289342C73}"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More reports worth reading. </a:t>
            </a:r>
          </a:p>
        </p:txBody>
      </p:sp>
      <p:sp>
        <p:nvSpPr>
          <p:cNvPr id="4" name="Slide Number Placeholder 3"/>
          <p:cNvSpPr>
            <a:spLocks noGrp="1"/>
          </p:cNvSpPr>
          <p:nvPr>
            <p:ph type="sldNum" sz="quarter" idx="5"/>
          </p:nvPr>
        </p:nvSpPr>
        <p:spPr/>
        <p:txBody>
          <a:bodyPr/>
          <a:lstStyle/>
          <a:p>
            <a:pPr>
              <a:defRPr/>
            </a:pPr>
            <a:fld id="{0F7D84EB-8D12-4776-8E03-DFAD98DB5110}"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168"/>
          <p:cNvGrpSpPr>
            <a:grpSpLocks/>
          </p:cNvGrpSpPr>
          <p:nvPr/>
        </p:nvGrpSpPr>
        <p:grpSpPr bwMode="auto">
          <a:xfrm>
            <a:off x="0" y="-19050"/>
            <a:ext cx="9144000" cy="6877050"/>
            <a:chOff x="0" y="-12"/>
            <a:chExt cx="5760" cy="4332"/>
          </a:xfrm>
        </p:grpSpPr>
        <p:sp>
          <p:nvSpPr>
            <p:cNvPr id="5" name="Rectangle 16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a:noFill/>
            </a:ln>
            <a:effectLst/>
            <a:extLst/>
          </p:spPr>
          <p:txBody>
            <a:bodyPr wrap="none" anchor="ctr"/>
            <a:lstStyle/>
            <a:p>
              <a:pPr fontAlgn="auto">
                <a:spcBef>
                  <a:spcPts val="0"/>
                </a:spcBef>
                <a:spcAft>
                  <a:spcPts val="0"/>
                </a:spcAft>
                <a:defRPr/>
              </a:pPr>
              <a:endParaRPr lang="en-US">
                <a:latin typeface="+mn-lt"/>
                <a:cs typeface="+mn-cs"/>
              </a:endParaRPr>
            </a:p>
          </p:txBody>
        </p:sp>
        <p:grpSp>
          <p:nvGrpSpPr>
            <p:cNvPr id="6" name="Group 166"/>
            <p:cNvGrpSpPr>
              <a:grpSpLocks/>
            </p:cNvGrpSpPr>
            <p:nvPr userDrawn="1"/>
          </p:nvGrpSpPr>
          <p:grpSpPr bwMode="auto">
            <a:xfrm>
              <a:off x="-1261" y="-157"/>
              <a:ext cx="7021" cy="1190"/>
              <a:chOff x="-1261" y="-154"/>
              <a:chExt cx="7021" cy="1190"/>
            </a:xfrm>
          </p:grpSpPr>
          <p:sp>
            <p:nvSpPr>
              <p:cNvPr id="8" name="Freeform 7"/>
              <p:cNvSpPr>
                <a:spLocks/>
              </p:cNvSpPr>
              <p:nvPr userDrawn="1"/>
            </p:nvSpPr>
            <p:spPr bwMode="ltGray">
              <a:xfrm>
                <a:off x="0" y="4"/>
                <a:ext cx="5760" cy="1032"/>
              </a:xfrm>
              <a:custGeom>
                <a:avLst/>
                <a:gdLst>
                  <a:gd name="T0" fmla="*/ 16202 w 4848"/>
                  <a:gd name="T1" fmla="*/ 191787 h 432"/>
                  <a:gd name="T2" fmla="*/ 0 w 4848"/>
                  <a:gd name="T3" fmla="*/ 191787 h 432"/>
                  <a:gd name="T4" fmla="*/ 0 w 4848"/>
                  <a:gd name="T5" fmla="*/ 0 h 432"/>
                  <a:gd name="T6" fmla="*/ 16202 w 4848"/>
                  <a:gd name="T7" fmla="*/ 0 h 432"/>
                  <a:gd name="T8" fmla="*/ 16202 w 4848"/>
                  <a:gd name="T9" fmla="*/ 191787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w="9525">
                <a:noFill/>
                <a:round/>
                <a:headEnd/>
                <a:tailEnd/>
              </a:ln>
            </p:spPr>
            <p:txBody>
              <a:bodyPr wrap="none" anchor="ctr"/>
              <a:lstStyle/>
              <a:p>
                <a:pPr>
                  <a:defRPr/>
                </a:pPr>
                <a:endParaRPr lang="en-US"/>
              </a:p>
            </p:txBody>
          </p:sp>
          <p:grpSp>
            <p:nvGrpSpPr>
              <p:cNvPr id="9" name="Group 165"/>
              <p:cNvGrpSpPr>
                <a:grpSpLocks/>
              </p:cNvGrpSpPr>
              <p:nvPr userDrawn="1"/>
            </p:nvGrpSpPr>
            <p:grpSpPr bwMode="auto">
              <a:xfrm>
                <a:off x="333" y="-9"/>
                <a:ext cx="5176" cy="1044"/>
                <a:chOff x="333" y="-9"/>
                <a:chExt cx="5176" cy="1044"/>
              </a:xfrm>
            </p:grpSpPr>
            <p:sp>
              <p:nvSpPr>
                <p:cNvPr id="38" name="Freeform 10"/>
                <p:cNvSpPr>
                  <a:spLocks/>
                </p:cNvSpPr>
                <p:nvPr userDrawn="1"/>
              </p:nvSpPr>
              <p:spPr bwMode="ltGray">
                <a:xfrm>
                  <a:off x="3230" y="949"/>
                  <a:ext cx="17" cy="20"/>
                </a:xfrm>
                <a:custGeom>
                  <a:avLst/>
                  <a:gdLst>
                    <a:gd name="T0" fmla="*/ 12 w 15"/>
                    <a:gd name="T1" fmla="*/ 4 h 23"/>
                    <a:gd name="T2" fmla="*/ 36 w 15"/>
                    <a:gd name="T3" fmla="*/ 3 h 23"/>
                    <a:gd name="T4" fmla="*/ 32 w 15"/>
                    <a:gd name="T5" fmla="*/ 7 h 23"/>
                    <a:gd name="T6" fmla="*/ 12 w 15"/>
                    <a:gd name="T7" fmla="*/ 4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p:spPr>
              <p:txBody>
                <a:bodyPr wrap="none" anchor="ctr"/>
                <a:lstStyle/>
                <a:p>
                  <a:pPr>
                    <a:defRPr/>
                  </a:pPr>
                  <a:endParaRPr lang="en-US"/>
                </a:p>
              </p:txBody>
            </p:sp>
            <p:sp>
              <p:nvSpPr>
                <p:cNvPr id="39" name="Freeform 11"/>
                <p:cNvSpPr>
                  <a:spLocks/>
                </p:cNvSpPr>
                <p:nvPr userDrawn="1"/>
              </p:nvSpPr>
              <p:spPr bwMode="ltGray">
                <a:xfrm>
                  <a:off x="3406" y="1015"/>
                  <a:ext cx="21" cy="20"/>
                </a:xfrm>
                <a:custGeom>
                  <a:avLst/>
                  <a:gdLst>
                    <a:gd name="T0" fmla="*/ 3 w 20"/>
                    <a:gd name="T1" fmla="*/ 5 h 23"/>
                    <a:gd name="T2" fmla="*/ 18 w 20"/>
                    <a:gd name="T3" fmla="*/ 3 h 23"/>
                    <a:gd name="T4" fmla="*/ 7 w 20"/>
                    <a:gd name="T5" fmla="*/ 8 h 23"/>
                    <a:gd name="T6" fmla="*/ 3 w 20"/>
                    <a:gd name="T7" fmla="*/ 5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p:spPr>
              <p:txBody>
                <a:bodyPr wrap="none" anchor="ctr"/>
                <a:lstStyle/>
                <a:p>
                  <a:pPr>
                    <a:defRPr/>
                  </a:pPr>
                  <a:endParaRPr lang="en-US"/>
                </a:p>
              </p:txBody>
            </p:sp>
            <p:sp>
              <p:nvSpPr>
                <p:cNvPr id="40" name="Freeform 12"/>
                <p:cNvSpPr>
                  <a:spLocks/>
                </p:cNvSpPr>
                <p:nvPr userDrawn="1"/>
              </p:nvSpPr>
              <p:spPr bwMode="ltGray">
                <a:xfrm>
                  <a:off x="2909" y="908"/>
                  <a:ext cx="31" cy="34"/>
                </a:xfrm>
                <a:custGeom>
                  <a:avLst/>
                  <a:gdLst>
                    <a:gd name="T0" fmla="*/ 23 w 30"/>
                    <a:gd name="T1" fmla="*/ 8 h 42"/>
                    <a:gd name="T2" fmla="*/ 8 w 30"/>
                    <a:gd name="T3" fmla="*/ 5 h 42"/>
                    <a:gd name="T4" fmla="*/ 0 w 30"/>
                    <a:gd name="T5" fmla="*/ 2 h 42"/>
                    <a:gd name="T6" fmla="*/ 23 w 30"/>
                    <a:gd name="T7" fmla="*/ 2 h 42"/>
                    <a:gd name="T8" fmla="*/ 37 w 30"/>
                    <a:gd name="T9" fmla="*/ 5 h 42"/>
                    <a:gd name="T10" fmla="*/ 35 w 30"/>
                    <a:gd name="T11" fmla="*/ 7 h 42"/>
                    <a:gd name="T12" fmla="*/ 23 w 30"/>
                    <a:gd name="T13" fmla="*/ 8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p:spPr>
              <p:txBody>
                <a:bodyPr wrap="none" anchor="ctr"/>
                <a:lstStyle/>
                <a:p>
                  <a:pPr>
                    <a:defRPr/>
                  </a:pPr>
                  <a:endParaRPr lang="en-US"/>
                </a:p>
              </p:txBody>
            </p:sp>
            <p:sp>
              <p:nvSpPr>
                <p:cNvPr id="41" name="Freeform 13"/>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p:spPr>
              <p:txBody>
                <a:bodyPr wrap="none" anchor="ctr"/>
                <a:lstStyle/>
                <a:p>
                  <a:pPr>
                    <a:defRPr/>
                  </a:pPr>
                  <a:endParaRPr lang="en-US"/>
                </a:p>
              </p:txBody>
            </p:sp>
            <p:sp>
              <p:nvSpPr>
                <p:cNvPr id="42" name="Freeform 14"/>
                <p:cNvSpPr>
                  <a:spLocks/>
                </p:cNvSpPr>
                <p:nvPr userDrawn="1"/>
              </p:nvSpPr>
              <p:spPr bwMode="ltGray">
                <a:xfrm>
                  <a:off x="2443" y="954"/>
                  <a:ext cx="65" cy="39"/>
                </a:xfrm>
                <a:custGeom>
                  <a:avLst/>
                  <a:gdLst>
                    <a:gd name="T0" fmla="*/ 14 w 65"/>
                    <a:gd name="T1" fmla="*/ 7 h 46"/>
                    <a:gd name="T2" fmla="*/ 30 w 65"/>
                    <a:gd name="T3" fmla="*/ 3 h 46"/>
                    <a:gd name="T4" fmla="*/ 42 w 65"/>
                    <a:gd name="T5" fmla="*/ 0 h 46"/>
                    <a:gd name="T6" fmla="*/ 58 w 65"/>
                    <a:gd name="T7" fmla="*/ 3 h 46"/>
                    <a:gd name="T8" fmla="*/ 32 w 65"/>
                    <a:gd name="T9" fmla="*/ 8 h 46"/>
                    <a:gd name="T10" fmla="*/ 12 w 65"/>
                    <a:gd name="T11" fmla="*/ 14 h 46"/>
                    <a:gd name="T12" fmla="*/ 8 w 65"/>
                    <a:gd name="T13" fmla="*/ 6 h 46"/>
                    <a:gd name="T14" fmla="*/ 12 w 65"/>
                    <a:gd name="T15" fmla="*/ 4 h 46"/>
                    <a:gd name="T16" fmla="*/ 14 w 65"/>
                    <a:gd name="T17" fmla="*/ 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p:spPr>
              <p:txBody>
                <a:bodyPr wrap="none" anchor="ctr"/>
                <a:lstStyle/>
                <a:p>
                  <a:pPr>
                    <a:defRPr/>
                  </a:pPr>
                  <a:endParaRPr lang="en-US"/>
                </a:p>
              </p:txBody>
            </p:sp>
            <p:sp>
              <p:nvSpPr>
                <p:cNvPr id="43" name="Freeform 15"/>
                <p:cNvSpPr>
                  <a:spLocks/>
                </p:cNvSpPr>
                <p:nvPr userDrawn="1"/>
              </p:nvSpPr>
              <p:spPr bwMode="ltGray">
                <a:xfrm>
                  <a:off x="2375" y="952"/>
                  <a:ext cx="68" cy="39"/>
                </a:xfrm>
                <a:custGeom>
                  <a:avLst/>
                  <a:gdLst>
                    <a:gd name="T0" fmla="*/ 0 w 69"/>
                    <a:gd name="T1" fmla="*/ 8 h 47"/>
                    <a:gd name="T2" fmla="*/ 18 w 69"/>
                    <a:gd name="T3" fmla="*/ 7 h 47"/>
                    <a:gd name="T4" fmla="*/ 45 w 69"/>
                    <a:gd name="T5" fmla="*/ 1 h 47"/>
                    <a:gd name="T6" fmla="*/ 57 w 69"/>
                    <a:gd name="T7" fmla="*/ 2 h 47"/>
                    <a:gd name="T8" fmla="*/ 43 w 69"/>
                    <a:gd name="T9" fmla="*/ 5 h 47"/>
                    <a:gd name="T10" fmla="*/ 28 w 69"/>
                    <a:gd name="T11" fmla="*/ 8 h 47"/>
                    <a:gd name="T12" fmla="*/ 22 w 69"/>
                    <a:gd name="T13" fmla="*/ 12 h 47"/>
                    <a:gd name="T14" fmla="*/ 16 w 69"/>
                    <a:gd name="T15" fmla="*/ 12 h 47"/>
                    <a:gd name="T16" fmla="*/ 12 w 69"/>
                    <a:gd name="T17" fmla="*/ 10 h 47"/>
                    <a:gd name="T18" fmla="*/ 0 w 69"/>
                    <a:gd name="T19" fmla="*/ 10 h 47"/>
                    <a:gd name="T20" fmla="*/ 0 w 69"/>
                    <a:gd name="T21" fmla="*/ 8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p:spPr>
              <p:txBody>
                <a:bodyPr wrap="none" anchor="ctr"/>
                <a:lstStyle/>
                <a:p>
                  <a:pPr>
                    <a:defRPr/>
                  </a:pPr>
                  <a:endParaRPr lang="en-US"/>
                </a:p>
              </p:txBody>
            </p:sp>
            <p:sp>
              <p:nvSpPr>
                <p:cNvPr id="44" name="Freeform 16"/>
                <p:cNvSpPr>
                  <a:spLocks/>
                </p:cNvSpPr>
                <p:nvPr userDrawn="1"/>
              </p:nvSpPr>
              <p:spPr bwMode="ltGray">
                <a:xfrm>
                  <a:off x="2007" y="739"/>
                  <a:ext cx="354" cy="228"/>
                </a:xfrm>
                <a:custGeom>
                  <a:avLst/>
                  <a:gdLst>
                    <a:gd name="T0" fmla="*/ 10 w 355"/>
                    <a:gd name="T1" fmla="*/ 2 h 277"/>
                    <a:gd name="T2" fmla="*/ 36 w 355"/>
                    <a:gd name="T3" fmla="*/ 5 h 277"/>
                    <a:gd name="T4" fmla="*/ 46 w 355"/>
                    <a:gd name="T5" fmla="*/ 8 h 277"/>
                    <a:gd name="T6" fmla="*/ 76 w 355"/>
                    <a:gd name="T7" fmla="*/ 13 h 277"/>
                    <a:gd name="T8" fmla="*/ 92 w 355"/>
                    <a:gd name="T9" fmla="*/ 17 h 277"/>
                    <a:gd name="T10" fmla="*/ 122 w 355"/>
                    <a:gd name="T11" fmla="*/ 25 h 277"/>
                    <a:gd name="T12" fmla="*/ 136 w 355"/>
                    <a:gd name="T13" fmla="*/ 33 h 277"/>
                    <a:gd name="T14" fmla="*/ 148 w 355"/>
                    <a:gd name="T15" fmla="*/ 34 h 277"/>
                    <a:gd name="T16" fmla="*/ 154 w 355"/>
                    <a:gd name="T17" fmla="*/ 38 h 277"/>
                    <a:gd name="T18" fmla="*/ 176 w 355"/>
                    <a:gd name="T19" fmla="*/ 40 h 277"/>
                    <a:gd name="T20" fmla="*/ 170 w 355"/>
                    <a:gd name="T21" fmla="*/ 50 h 277"/>
                    <a:gd name="T22" fmla="*/ 177 w 355"/>
                    <a:gd name="T23" fmla="*/ 57 h 277"/>
                    <a:gd name="T24" fmla="*/ 191 w 355"/>
                    <a:gd name="T25" fmla="*/ 59 h 277"/>
                    <a:gd name="T26" fmla="*/ 209 w 355"/>
                    <a:gd name="T27" fmla="*/ 60 h 277"/>
                    <a:gd name="T28" fmla="*/ 229 w 355"/>
                    <a:gd name="T29" fmla="*/ 62 h 277"/>
                    <a:gd name="T30" fmla="*/ 247 w 355"/>
                    <a:gd name="T31" fmla="*/ 61 h 277"/>
                    <a:gd name="T32" fmla="*/ 265 w 355"/>
                    <a:gd name="T33" fmla="*/ 63 h 277"/>
                    <a:gd name="T34" fmla="*/ 289 w 355"/>
                    <a:gd name="T35" fmla="*/ 66 h 277"/>
                    <a:gd name="T36" fmla="*/ 307 w 355"/>
                    <a:gd name="T37" fmla="*/ 67 h 277"/>
                    <a:gd name="T38" fmla="*/ 345 w 355"/>
                    <a:gd name="T39" fmla="*/ 67 h 277"/>
                    <a:gd name="T40" fmla="*/ 335 w 355"/>
                    <a:gd name="T41" fmla="*/ 71 h 277"/>
                    <a:gd name="T42" fmla="*/ 315 w 355"/>
                    <a:gd name="T43" fmla="*/ 69 h 277"/>
                    <a:gd name="T44" fmla="*/ 293 w 355"/>
                    <a:gd name="T45" fmla="*/ 69 h 277"/>
                    <a:gd name="T46" fmla="*/ 281 w 355"/>
                    <a:gd name="T47" fmla="*/ 67 h 277"/>
                    <a:gd name="T48" fmla="*/ 245 w 355"/>
                    <a:gd name="T49" fmla="*/ 67 h 277"/>
                    <a:gd name="T50" fmla="*/ 227 w 355"/>
                    <a:gd name="T51" fmla="*/ 67 h 277"/>
                    <a:gd name="T52" fmla="*/ 172 w 355"/>
                    <a:gd name="T53" fmla="*/ 62 h 277"/>
                    <a:gd name="T54" fmla="*/ 160 w 355"/>
                    <a:gd name="T55" fmla="*/ 55 h 277"/>
                    <a:gd name="T56" fmla="*/ 126 w 355"/>
                    <a:gd name="T57" fmla="*/ 52 h 277"/>
                    <a:gd name="T58" fmla="*/ 108 w 355"/>
                    <a:gd name="T59" fmla="*/ 48 h 277"/>
                    <a:gd name="T60" fmla="*/ 94 w 355"/>
                    <a:gd name="T61" fmla="*/ 40 h 277"/>
                    <a:gd name="T62" fmla="*/ 68 w 355"/>
                    <a:gd name="T63" fmla="*/ 27 h 277"/>
                    <a:gd name="T64" fmla="*/ 64 w 355"/>
                    <a:gd name="T65" fmla="*/ 26 h 277"/>
                    <a:gd name="T66" fmla="*/ 58 w 355"/>
                    <a:gd name="T67" fmla="*/ 25 h 277"/>
                    <a:gd name="T68" fmla="*/ 54 w 355"/>
                    <a:gd name="T69" fmla="*/ 22 h 277"/>
                    <a:gd name="T70" fmla="*/ 38 w 355"/>
                    <a:gd name="T71" fmla="*/ 15 h 277"/>
                    <a:gd name="T72" fmla="*/ 20 w 355"/>
                    <a:gd name="T73" fmla="*/ 10 h 277"/>
                    <a:gd name="T74" fmla="*/ 4 w 355"/>
                    <a:gd name="T75" fmla="*/ 6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p:spPr>
              <p:txBody>
                <a:bodyPr wrap="none" anchor="ctr"/>
                <a:lstStyle/>
                <a:p>
                  <a:pPr>
                    <a:defRPr/>
                  </a:pPr>
                  <a:endParaRPr lang="en-US"/>
                </a:p>
              </p:txBody>
            </p:sp>
            <p:sp>
              <p:nvSpPr>
                <p:cNvPr id="45" name="Freeform 17"/>
                <p:cNvSpPr>
                  <a:spLocks/>
                </p:cNvSpPr>
                <p:nvPr userDrawn="1"/>
              </p:nvSpPr>
              <p:spPr bwMode="ltGray">
                <a:xfrm>
                  <a:off x="2222" y="724"/>
                  <a:ext cx="157" cy="167"/>
                </a:xfrm>
                <a:custGeom>
                  <a:avLst/>
                  <a:gdLst>
                    <a:gd name="T0" fmla="*/ 54 w 156"/>
                    <a:gd name="T1" fmla="*/ 15 h 206"/>
                    <a:gd name="T2" fmla="*/ 66 w 156"/>
                    <a:gd name="T3" fmla="*/ 13 h 206"/>
                    <a:gd name="T4" fmla="*/ 68 w 156"/>
                    <a:gd name="T5" fmla="*/ 12 h 206"/>
                    <a:gd name="T6" fmla="*/ 87 w 156"/>
                    <a:gd name="T7" fmla="*/ 10 h 206"/>
                    <a:gd name="T8" fmla="*/ 113 w 156"/>
                    <a:gd name="T9" fmla="*/ 5 h 206"/>
                    <a:gd name="T10" fmla="*/ 119 w 156"/>
                    <a:gd name="T11" fmla="*/ 2 h 206"/>
                    <a:gd name="T12" fmla="*/ 131 w 156"/>
                    <a:gd name="T13" fmla="*/ 0 h 206"/>
                    <a:gd name="T14" fmla="*/ 157 w 156"/>
                    <a:gd name="T15" fmla="*/ 6 h 206"/>
                    <a:gd name="T16" fmla="*/ 153 w 156"/>
                    <a:gd name="T17" fmla="*/ 10 h 206"/>
                    <a:gd name="T18" fmla="*/ 133 w 156"/>
                    <a:gd name="T19" fmla="*/ 15 h 206"/>
                    <a:gd name="T20" fmla="*/ 139 w 156"/>
                    <a:gd name="T21" fmla="*/ 22 h 206"/>
                    <a:gd name="T22" fmla="*/ 149 w 156"/>
                    <a:gd name="T23" fmla="*/ 25 h 206"/>
                    <a:gd name="T24" fmla="*/ 153 w 156"/>
                    <a:gd name="T25" fmla="*/ 29 h 206"/>
                    <a:gd name="T26" fmla="*/ 135 w 156"/>
                    <a:gd name="T27" fmla="*/ 29 h 206"/>
                    <a:gd name="T28" fmla="*/ 123 w 156"/>
                    <a:gd name="T29" fmla="*/ 33 h 206"/>
                    <a:gd name="T30" fmla="*/ 111 w 156"/>
                    <a:gd name="T31" fmla="*/ 36 h 206"/>
                    <a:gd name="T32" fmla="*/ 107 w 156"/>
                    <a:gd name="T33" fmla="*/ 46 h 206"/>
                    <a:gd name="T34" fmla="*/ 95 w 156"/>
                    <a:gd name="T35" fmla="*/ 47 h 206"/>
                    <a:gd name="T36" fmla="*/ 89 w 156"/>
                    <a:gd name="T37" fmla="*/ 47 h 206"/>
                    <a:gd name="T38" fmla="*/ 76 w 156"/>
                    <a:gd name="T39" fmla="*/ 47 h 206"/>
                    <a:gd name="T40" fmla="*/ 72 w 156"/>
                    <a:gd name="T41" fmla="*/ 44 h 206"/>
                    <a:gd name="T42" fmla="*/ 60 w 156"/>
                    <a:gd name="T43" fmla="*/ 43 h 206"/>
                    <a:gd name="T44" fmla="*/ 42 w 156"/>
                    <a:gd name="T45" fmla="*/ 45 h 206"/>
                    <a:gd name="T46" fmla="*/ 28 w 156"/>
                    <a:gd name="T47" fmla="*/ 43 h 206"/>
                    <a:gd name="T48" fmla="*/ 10 w 156"/>
                    <a:gd name="T49" fmla="*/ 34 h 206"/>
                    <a:gd name="T50" fmla="*/ 4 w 156"/>
                    <a:gd name="T51" fmla="*/ 29 h 206"/>
                    <a:gd name="T52" fmla="*/ 0 w 156"/>
                    <a:gd name="T53" fmla="*/ 27 h 206"/>
                    <a:gd name="T54" fmla="*/ 20 w 156"/>
                    <a:gd name="T55" fmla="*/ 22 h 206"/>
                    <a:gd name="T56" fmla="*/ 32 w 156"/>
                    <a:gd name="T57" fmla="*/ 24 h 206"/>
                    <a:gd name="T58" fmla="*/ 34 w 156"/>
                    <a:gd name="T59" fmla="*/ 19 h 206"/>
                    <a:gd name="T60" fmla="*/ 52 w 156"/>
                    <a:gd name="T61" fmla="*/ 15 h 206"/>
                    <a:gd name="T62" fmla="*/ 54 w 156"/>
                    <a:gd name="T63" fmla="*/ 15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p:spPr>
              <p:txBody>
                <a:bodyPr wrap="none" anchor="ctr"/>
                <a:lstStyle/>
                <a:p>
                  <a:pPr>
                    <a:defRPr/>
                  </a:pPr>
                  <a:endParaRPr lang="en-US"/>
                </a:p>
              </p:txBody>
            </p:sp>
            <p:sp>
              <p:nvSpPr>
                <p:cNvPr id="46" name="Freeform 18"/>
                <p:cNvSpPr>
                  <a:spLocks/>
                </p:cNvSpPr>
                <p:nvPr userDrawn="1"/>
              </p:nvSpPr>
              <p:spPr bwMode="ltGray">
                <a:xfrm>
                  <a:off x="2375" y="800"/>
                  <a:ext cx="110" cy="32"/>
                </a:xfrm>
                <a:custGeom>
                  <a:avLst/>
                  <a:gdLst>
                    <a:gd name="T0" fmla="*/ 4 w 109"/>
                    <a:gd name="T1" fmla="*/ 9 h 38"/>
                    <a:gd name="T2" fmla="*/ 18 w 109"/>
                    <a:gd name="T3" fmla="*/ 3 h 38"/>
                    <a:gd name="T4" fmla="*/ 46 w 109"/>
                    <a:gd name="T5" fmla="*/ 6 h 38"/>
                    <a:gd name="T6" fmla="*/ 79 w 109"/>
                    <a:gd name="T7" fmla="*/ 4 h 38"/>
                    <a:gd name="T8" fmla="*/ 97 w 109"/>
                    <a:gd name="T9" fmla="*/ 0 h 38"/>
                    <a:gd name="T10" fmla="*/ 83 w 109"/>
                    <a:gd name="T11" fmla="*/ 8 h 38"/>
                    <a:gd name="T12" fmla="*/ 67 w 109"/>
                    <a:gd name="T13" fmla="*/ 11 h 38"/>
                    <a:gd name="T14" fmla="*/ 42 w 109"/>
                    <a:gd name="T15" fmla="*/ 9 h 38"/>
                    <a:gd name="T16" fmla="*/ 14 w 109"/>
                    <a:gd name="T17" fmla="*/ 9 h 38"/>
                    <a:gd name="T18" fmla="*/ 4 w 109"/>
                    <a:gd name="T19" fmla="*/ 9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p:spPr>
              <p:txBody>
                <a:bodyPr wrap="none" anchor="ctr"/>
                <a:lstStyle/>
                <a:p>
                  <a:pPr>
                    <a:defRPr/>
                  </a:pPr>
                  <a:endParaRPr lang="en-US"/>
                </a:p>
              </p:txBody>
            </p:sp>
            <p:sp>
              <p:nvSpPr>
                <p:cNvPr id="47" name="Freeform 19"/>
                <p:cNvSpPr>
                  <a:spLocks/>
                </p:cNvSpPr>
                <p:nvPr userDrawn="1"/>
              </p:nvSpPr>
              <p:spPr bwMode="ltGray">
                <a:xfrm>
                  <a:off x="2370" y="839"/>
                  <a:ext cx="75" cy="84"/>
                </a:xfrm>
                <a:custGeom>
                  <a:avLst/>
                  <a:gdLst>
                    <a:gd name="T0" fmla="*/ 8 w 76"/>
                    <a:gd name="T1" fmla="*/ 4 h 104"/>
                    <a:gd name="T2" fmla="*/ 18 w 76"/>
                    <a:gd name="T3" fmla="*/ 0 h 104"/>
                    <a:gd name="T4" fmla="*/ 34 w 76"/>
                    <a:gd name="T5" fmla="*/ 4 h 104"/>
                    <a:gd name="T6" fmla="*/ 55 w 76"/>
                    <a:gd name="T7" fmla="*/ 2 h 104"/>
                    <a:gd name="T8" fmla="*/ 39 w 76"/>
                    <a:gd name="T9" fmla="*/ 8 h 104"/>
                    <a:gd name="T10" fmla="*/ 47 w 76"/>
                    <a:gd name="T11" fmla="*/ 11 h 104"/>
                    <a:gd name="T12" fmla="*/ 51 w 76"/>
                    <a:gd name="T13" fmla="*/ 14 h 104"/>
                    <a:gd name="T14" fmla="*/ 39 w 76"/>
                    <a:gd name="T15" fmla="*/ 17 h 104"/>
                    <a:gd name="T16" fmla="*/ 34 w 76"/>
                    <a:gd name="T17" fmla="*/ 14 h 104"/>
                    <a:gd name="T18" fmla="*/ 22 w 76"/>
                    <a:gd name="T19" fmla="*/ 11 h 104"/>
                    <a:gd name="T20" fmla="*/ 28 w 76"/>
                    <a:gd name="T21" fmla="*/ 15 h 104"/>
                    <a:gd name="T22" fmla="*/ 30 w 76"/>
                    <a:gd name="T23" fmla="*/ 17 h 104"/>
                    <a:gd name="T24" fmla="*/ 20 w 76"/>
                    <a:gd name="T25" fmla="*/ 23 h 104"/>
                    <a:gd name="T26" fmla="*/ 12 w 76"/>
                    <a:gd name="T27" fmla="*/ 23 h 104"/>
                    <a:gd name="T28" fmla="*/ 8 w 76"/>
                    <a:gd name="T29" fmla="*/ 21 h 104"/>
                    <a:gd name="T30" fmla="*/ 0 w 76"/>
                    <a:gd name="T31" fmla="*/ 12 h 104"/>
                    <a:gd name="T32" fmla="*/ 2 w 76"/>
                    <a:gd name="T33" fmla="*/ 6 h 104"/>
                    <a:gd name="T34" fmla="*/ 8 w 76"/>
                    <a:gd name="T35" fmla="*/ 4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p:spPr>
              <p:txBody>
                <a:bodyPr wrap="none" anchor="ctr"/>
                <a:lstStyle/>
                <a:p>
                  <a:pPr>
                    <a:defRPr/>
                  </a:pPr>
                  <a:endParaRPr lang="en-US"/>
                </a:p>
              </p:txBody>
            </p:sp>
            <p:sp>
              <p:nvSpPr>
                <p:cNvPr id="48" name="Freeform 20"/>
                <p:cNvSpPr>
                  <a:spLocks/>
                </p:cNvSpPr>
                <p:nvPr userDrawn="1"/>
              </p:nvSpPr>
              <p:spPr bwMode="ltGray">
                <a:xfrm>
                  <a:off x="2497" y="793"/>
                  <a:ext cx="37" cy="49"/>
                </a:xfrm>
                <a:custGeom>
                  <a:avLst/>
                  <a:gdLst>
                    <a:gd name="T0" fmla="*/ 3 w 37"/>
                    <a:gd name="T1" fmla="*/ 6 h 61"/>
                    <a:gd name="T2" fmla="*/ 13 w 37"/>
                    <a:gd name="T3" fmla="*/ 0 h 61"/>
                    <a:gd name="T4" fmla="*/ 15 w 37"/>
                    <a:gd name="T5" fmla="*/ 6 h 61"/>
                    <a:gd name="T6" fmla="*/ 37 w 37"/>
                    <a:gd name="T7" fmla="*/ 8 h 61"/>
                    <a:gd name="T8" fmla="*/ 19 w 37"/>
                    <a:gd name="T9" fmla="*/ 9 h 61"/>
                    <a:gd name="T10" fmla="*/ 5 w 37"/>
                    <a:gd name="T11" fmla="*/ 13 h 61"/>
                    <a:gd name="T12" fmla="*/ 1 w 37"/>
                    <a:gd name="T13" fmla="*/ 7 h 61"/>
                    <a:gd name="T14" fmla="*/ 3 w 37"/>
                    <a:gd name="T15" fmla="*/ 6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p:spPr>
              <p:txBody>
                <a:bodyPr wrap="none" anchor="ctr"/>
                <a:lstStyle/>
                <a:p>
                  <a:pPr>
                    <a:defRPr/>
                  </a:pPr>
                  <a:endParaRPr lang="en-US"/>
                </a:p>
              </p:txBody>
            </p:sp>
            <p:sp>
              <p:nvSpPr>
                <p:cNvPr id="49" name="Freeform 21"/>
                <p:cNvSpPr>
                  <a:spLocks/>
                </p:cNvSpPr>
                <p:nvPr userDrawn="1"/>
              </p:nvSpPr>
              <p:spPr bwMode="ltGray">
                <a:xfrm>
                  <a:off x="2506" y="869"/>
                  <a:ext cx="47" cy="24"/>
                </a:xfrm>
                <a:custGeom>
                  <a:avLst/>
                  <a:gdLst>
                    <a:gd name="T0" fmla="*/ 7 w 49"/>
                    <a:gd name="T1" fmla="*/ 0 h 29"/>
                    <a:gd name="T2" fmla="*/ 22 w 49"/>
                    <a:gd name="T3" fmla="*/ 0 h 29"/>
                    <a:gd name="T4" fmla="*/ 35 w 49"/>
                    <a:gd name="T5" fmla="*/ 4 h 29"/>
                    <a:gd name="T6" fmla="*/ 28 w 49"/>
                    <a:gd name="T7" fmla="*/ 4 h 29"/>
                    <a:gd name="T8" fmla="*/ 3 w 49"/>
                    <a:gd name="T9" fmla="*/ 4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p:spPr>
              <p:txBody>
                <a:bodyPr wrap="none" anchor="ctr"/>
                <a:lstStyle/>
                <a:p>
                  <a:pPr>
                    <a:defRPr/>
                  </a:pPr>
                  <a:endParaRPr lang="en-US"/>
                </a:p>
              </p:txBody>
            </p:sp>
            <p:sp>
              <p:nvSpPr>
                <p:cNvPr id="50" name="Freeform 22"/>
                <p:cNvSpPr>
                  <a:spLocks/>
                </p:cNvSpPr>
                <p:nvPr userDrawn="1"/>
              </p:nvSpPr>
              <p:spPr bwMode="ltGray">
                <a:xfrm>
                  <a:off x="2555" y="832"/>
                  <a:ext cx="61" cy="42"/>
                </a:xfrm>
                <a:custGeom>
                  <a:avLst/>
                  <a:gdLst>
                    <a:gd name="T0" fmla="*/ 21 w 61"/>
                    <a:gd name="T1" fmla="*/ 15 h 48"/>
                    <a:gd name="T2" fmla="*/ 15 w 61"/>
                    <a:gd name="T3" fmla="*/ 11 h 48"/>
                    <a:gd name="T4" fmla="*/ 3 w 61"/>
                    <a:gd name="T5" fmla="*/ 9 h 48"/>
                    <a:gd name="T6" fmla="*/ 13 w 61"/>
                    <a:gd name="T7" fmla="*/ 4 h 48"/>
                    <a:gd name="T8" fmla="*/ 25 w 61"/>
                    <a:gd name="T9" fmla="*/ 0 h 48"/>
                    <a:gd name="T10" fmla="*/ 49 w 61"/>
                    <a:gd name="T11" fmla="*/ 4 h 48"/>
                    <a:gd name="T12" fmla="*/ 53 w 61"/>
                    <a:gd name="T13" fmla="*/ 9 h 48"/>
                    <a:gd name="T14" fmla="*/ 61 w 61"/>
                    <a:gd name="T15" fmla="*/ 13 h 48"/>
                    <a:gd name="T16" fmla="*/ 41 w 61"/>
                    <a:gd name="T17" fmla="*/ 15 h 48"/>
                    <a:gd name="T18" fmla="*/ 23 w 61"/>
                    <a:gd name="T19" fmla="*/ 18 h 48"/>
                    <a:gd name="T20" fmla="*/ 21 w 61"/>
                    <a:gd name="T21" fmla="*/ 1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p:spPr>
              <p:txBody>
                <a:bodyPr wrap="none" anchor="ctr"/>
                <a:lstStyle/>
                <a:p>
                  <a:pPr>
                    <a:defRPr/>
                  </a:pPr>
                  <a:endParaRPr lang="en-US"/>
                </a:p>
              </p:txBody>
            </p:sp>
            <p:sp>
              <p:nvSpPr>
                <p:cNvPr id="51" name="Freeform 23"/>
                <p:cNvSpPr>
                  <a:spLocks/>
                </p:cNvSpPr>
                <p:nvPr userDrawn="1"/>
              </p:nvSpPr>
              <p:spPr bwMode="ltGray">
                <a:xfrm>
                  <a:off x="2572" y="852"/>
                  <a:ext cx="286" cy="149"/>
                </a:xfrm>
                <a:custGeom>
                  <a:avLst/>
                  <a:gdLst>
                    <a:gd name="T0" fmla="*/ 46 w 286"/>
                    <a:gd name="T1" fmla="*/ 7 h 182"/>
                    <a:gd name="T2" fmla="*/ 36 w 286"/>
                    <a:gd name="T3" fmla="*/ 3 h 182"/>
                    <a:gd name="T4" fmla="*/ 26 w 286"/>
                    <a:gd name="T5" fmla="*/ 7 h 182"/>
                    <a:gd name="T6" fmla="*/ 0 w 286"/>
                    <a:gd name="T7" fmla="*/ 6 h 182"/>
                    <a:gd name="T8" fmla="*/ 10 w 286"/>
                    <a:gd name="T9" fmla="*/ 11 h 182"/>
                    <a:gd name="T10" fmla="*/ 16 w 286"/>
                    <a:gd name="T11" fmla="*/ 16 h 182"/>
                    <a:gd name="T12" fmla="*/ 24 w 286"/>
                    <a:gd name="T13" fmla="*/ 11 h 182"/>
                    <a:gd name="T14" fmla="*/ 30 w 286"/>
                    <a:gd name="T15" fmla="*/ 11 h 182"/>
                    <a:gd name="T16" fmla="*/ 48 w 286"/>
                    <a:gd name="T17" fmla="*/ 13 h 182"/>
                    <a:gd name="T18" fmla="*/ 70 w 286"/>
                    <a:gd name="T19" fmla="*/ 16 h 182"/>
                    <a:gd name="T20" fmla="*/ 88 w 286"/>
                    <a:gd name="T21" fmla="*/ 17 h 182"/>
                    <a:gd name="T22" fmla="*/ 106 w 286"/>
                    <a:gd name="T23" fmla="*/ 25 h 182"/>
                    <a:gd name="T24" fmla="*/ 104 w 286"/>
                    <a:gd name="T25" fmla="*/ 30 h 182"/>
                    <a:gd name="T26" fmla="*/ 98 w 286"/>
                    <a:gd name="T27" fmla="*/ 34 h 182"/>
                    <a:gd name="T28" fmla="*/ 122 w 286"/>
                    <a:gd name="T29" fmla="*/ 31 h 182"/>
                    <a:gd name="T30" fmla="*/ 140 w 286"/>
                    <a:gd name="T31" fmla="*/ 35 h 182"/>
                    <a:gd name="T32" fmla="*/ 168 w 286"/>
                    <a:gd name="T33" fmla="*/ 36 h 182"/>
                    <a:gd name="T34" fmla="*/ 174 w 286"/>
                    <a:gd name="T35" fmla="*/ 35 h 182"/>
                    <a:gd name="T36" fmla="*/ 168 w 286"/>
                    <a:gd name="T37" fmla="*/ 34 h 182"/>
                    <a:gd name="T38" fmla="*/ 178 w 286"/>
                    <a:gd name="T39" fmla="*/ 34 h 182"/>
                    <a:gd name="T40" fmla="*/ 186 w 286"/>
                    <a:gd name="T41" fmla="*/ 29 h 182"/>
                    <a:gd name="T42" fmla="*/ 202 w 286"/>
                    <a:gd name="T43" fmla="*/ 30 h 182"/>
                    <a:gd name="T44" fmla="*/ 214 w 286"/>
                    <a:gd name="T45" fmla="*/ 31 h 182"/>
                    <a:gd name="T46" fmla="*/ 244 w 286"/>
                    <a:gd name="T47" fmla="*/ 42 h 182"/>
                    <a:gd name="T48" fmla="*/ 262 w 286"/>
                    <a:gd name="T49" fmla="*/ 43 h 182"/>
                    <a:gd name="T50" fmla="*/ 284 w 286"/>
                    <a:gd name="T51" fmla="*/ 42 h 182"/>
                    <a:gd name="T52" fmla="*/ 268 w 286"/>
                    <a:gd name="T53" fmla="*/ 39 h 182"/>
                    <a:gd name="T54" fmla="*/ 256 w 286"/>
                    <a:gd name="T55" fmla="*/ 34 h 182"/>
                    <a:gd name="T56" fmla="*/ 250 w 286"/>
                    <a:gd name="T57" fmla="*/ 32 h 182"/>
                    <a:gd name="T58" fmla="*/ 248 w 286"/>
                    <a:gd name="T59" fmla="*/ 30 h 182"/>
                    <a:gd name="T60" fmla="*/ 236 w 286"/>
                    <a:gd name="T61" fmla="*/ 29 h 182"/>
                    <a:gd name="T62" fmla="*/ 240 w 286"/>
                    <a:gd name="T63" fmla="*/ 24 h 182"/>
                    <a:gd name="T64" fmla="*/ 220 w 286"/>
                    <a:gd name="T65" fmla="*/ 20 h 182"/>
                    <a:gd name="T66" fmla="*/ 210 w 286"/>
                    <a:gd name="T67" fmla="*/ 16 h 182"/>
                    <a:gd name="T68" fmla="*/ 190 w 286"/>
                    <a:gd name="T69" fmla="*/ 13 h 182"/>
                    <a:gd name="T70" fmla="*/ 168 w 286"/>
                    <a:gd name="T71" fmla="*/ 9 h 182"/>
                    <a:gd name="T72" fmla="*/ 156 w 286"/>
                    <a:gd name="T73" fmla="*/ 9 h 182"/>
                    <a:gd name="T74" fmla="*/ 120 w 286"/>
                    <a:gd name="T75" fmla="*/ 4 h 182"/>
                    <a:gd name="T76" fmla="*/ 102 w 286"/>
                    <a:gd name="T77" fmla="*/ 2 h 182"/>
                    <a:gd name="T78" fmla="*/ 96 w 286"/>
                    <a:gd name="T79" fmla="*/ 0 h 182"/>
                    <a:gd name="T80" fmla="*/ 70 w 286"/>
                    <a:gd name="T81" fmla="*/ 2 h 182"/>
                    <a:gd name="T82" fmla="*/ 56 w 286"/>
                    <a:gd name="T83" fmla="*/ 7 h 182"/>
                    <a:gd name="T84" fmla="*/ 46 w 286"/>
                    <a:gd name="T85" fmla="*/ 7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p:spPr>
              <p:txBody>
                <a:bodyPr wrap="none" anchor="ctr"/>
                <a:lstStyle/>
                <a:p>
                  <a:pPr>
                    <a:defRPr/>
                  </a:pPr>
                  <a:endParaRPr lang="en-US"/>
                </a:p>
              </p:txBody>
            </p:sp>
            <p:sp>
              <p:nvSpPr>
                <p:cNvPr id="52" name="Freeform 24"/>
                <p:cNvSpPr>
                  <a:spLocks/>
                </p:cNvSpPr>
                <p:nvPr userDrawn="1"/>
              </p:nvSpPr>
              <p:spPr bwMode="ltGray">
                <a:xfrm>
                  <a:off x="2820" y="866"/>
                  <a:ext cx="78" cy="64"/>
                </a:xfrm>
                <a:custGeom>
                  <a:avLst/>
                  <a:gdLst>
                    <a:gd name="T0" fmla="*/ 1 w 78"/>
                    <a:gd name="T1" fmla="*/ 14 h 78"/>
                    <a:gd name="T2" fmla="*/ 27 w 78"/>
                    <a:gd name="T3" fmla="*/ 15 h 78"/>
                    <a:gd name="T4" fmla="*/ 45 w 78"/>
                    <a:gd name="T5" fmla="*/ 11 h 78"/>
                    <a:gd name="T6" fmla="*/ 57 w 78"/>
                    <a:gd name="T7" fmla="*/ 7 h 78"/>
                    <a:gd name="T8" fmla="*/ 43 w 78"/>
                    <a:gd name="T9" fmla="*/ 3 h 78"/>
                    <a:gd name="T10" fmla="*/ 43 w 78"/>
                    <a:gd name="T11" fmla="*/ 2 h 78"/>
                    <a:gd name="T12" fmla="*/ 71 w 78"/>
                    <a:gd name="T13" fmla="*/ 6 h 78"/>
                    <a:gd name="T14" fmla="*/ 67 w 78"/>
                    <a:gd name="T15" fmla="*/ 14 h 78"/>
                    <a:gd name="T16" fmla="*/ 33 w 78"/>
                    <a:gd name="T17" fmla="*/ 20 h 78"/>
                    <a:gd name="T18" fmla="*/ 9 w 78"/>
                    <a:gd name="T19" fmla="*/ 17 h 78"/>
                    <a:gd name="T20" fmla="*/ 3 w 78"/>
                    <a:gd name="T21" fmla="*/ 16 h 78"/>
                    <a:gd name="T22" fmla="*/ 1 w 78"/>
                    <a:gd name="T23" fmla="*/ 14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p:spPr>
              <p:txBody>
                <a:bodyPr wrap="none" anchor="ctr"/>
                <a:lstStyle/>
                <a:p>
                  <a:pPr>
                    <a:defRPr/>
                  </a:pPr>
                  <a:endParaRPr lang="en-US"/>
                </a:p>
              </p:txBody>
            </p:sp>
            <p:sp>
              <p:nvSpPr>
                <p:cNvPr id="53" name="Freeform 25"/>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p:spPr>
              <p:txBody>
                <a:bodyPr wrap="none" anchor="ctr"/>
                <a:lstStyle/>
                <a:p>
                  <a:pPr>
                    <a:defRPr/>
                  </a:pPr>
                  <a:endParaRPr lang="en-US"/>
                </a:p>
              </p:txBody>
            </p:sp>
            <p:sp>
              <p:nvSpPr>
                <p:cNvPr id="54" name="Freeform 26"/>
                <p:cNvSpPr>
                  <a:spLocks/>
                </p:cNvSpPr>
                <p:nvPr userDrawn="1"/>
              </p:nvSpPr>
              <p:spPr bwMode="ltGray">
                <a:xfrm>
                  <a:off x="3083" y="830"/>
                  <a:ext cx="26" cy="19"/>
                </a:xfrm>
                <a:custGeom>
                  <a:avLst/>
                  <a:gdLst>
                    <a:gd name="T0" fmla="*/ 8 w 26"/>
                    <a:gd name="T1" fmla="*/ 5 h 22"/>
                    <a:gd name="T2" fmla="*/ 14 w 26"/>
                    <a:gd name="T3" fmla="*/ 0 h 22"/>
                    <a:gd name="T4" fmla="*/ 14 w 26"/>
                    <a:gd name="T5" fmla="*/ 8 h 22"/>
                    <a:gd name="T6" fmla="*/ 8 w 26"/>
                    <a:gd name="T7" fmla="*/ 5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p:spPr>
              <p:txBody>
                <a:bodyPr wrap="none" anchor="ctr"/>
                <a:lstStyle/>
                <a:p>
                  <a:pPr>
                    <a:defRPr/>
                  </a:pPr>
                  <a:endParaRPr lang="en-US"/>
                </a:p>
              </p:txBody>
            </p:sp>
            <p:sp>
              <p:nvSpPr>
                <p:cNvPr id="55" name="Freeform 27"/>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p:spPr>
              <p:txBody>
                <a:bodyPr wrap="none" anchor="ctr"/>
                <a:lstStyle/>
                <a:p>
                  <a:pPr>
                    <a:defRPr/>
                  </a:pPr>
                  <a:endParaRPr lang="en-US"/>
                </a:p>
              </p:txBody>
            </p:sp>
            <p:sp>
              <p:nvSpPr>
                <p:cNvPr id="56" name="Freeform 28"/>
                <p:cNvSpPr>
                  <a:spLocks/>
                </p:cNvSpPr>
                <p:nvPr userDrawn="1"/>
              </p:nvSpPr>
              <p:spPr bwMode="ltGray">
                <a:xfrm>
                  <a:off x="2600" y="712"/>
                  <a:ext cx="19" cy="12"/>
                </a:xfrm>
                <a:custGeom>
                  <a:avLst/>
                  <a:gdLst>
                    <a:gd name="T0" fmla="*/ 7 w 20"/>
                    <a:gd name="T1" fmla="*/ 2 h 15"/>
                    <a:gd name="T2" fmla="*/ 10 w 20"/>
                    <a:gd name="T3" fmla="*/ 2 h 15"/>
                    <a:gd name="T4" fmla="*/ 10 w 20"/>
                    <a:gd name="T5" fmla="*/ 3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p:spPr>
              <p:txBody>
                <a:bodyPr wrap="none" anchor="ctr"/>
                <a:lstStyle/>
                <a:p>
                  <a:pPr>
                    <a:defRPr/>
                  </a:pPr>
                  <a:endParaRPr lang="en-US"/>
                </a:p>
              </p:txBody>
            </p:sp>
            <p:sp>
              <p:nvSpPr>
                <p:cNvPr id="57" name="Freeform 29"/>
                <p:cNvSpPr>
                  <a:spLocks/>
                </p:cNvSpPr>
                <p:nvPr userDrawn="1"/>
              </p:nvSpPr>
              <p:spPr bwMode="ltGray">
                <a:xfrm>
                  <a:off x="2417" y="680"/>
                  <a:ext cx="80" cy="66"/>
                </a:xfrm>
                <a:custGeom>
                  <a:avLst/>
                  <a:gdLst>
                    <a:gd name="T0" fmla="*/ 0 w 80"/>
                    <a:gd name="T1" fmla="*/ 13 h 80"/>
                    <a:gd name="T2" fmla="*/ 14 w 80"/>
                    <a:gd name="T3" fmla="*/ 7 h 80"/>
                    <a:gd name="T4" fmla="*/ 26 w 80"/>
                    <a:gd name="T5" fmla="*/ 6 h 80"/>
                    <a:gd name="T6" fmla="*/ 48 w 80"/>
                    <a:gd name="T7" fmla="*/ 5 h 80"/>
                    <a:gd name="T8" fmla="*/ 58 w 80"/>
                    <a:gd name="T9" fmla="*/ 0 h 80"/>
                    <a:gd name="T10" fmla="*/ 80 w 80"/>
                    <a:gd name="T11" fmla="*/ 10 h 80"/>
                    <a:gd name="T12" fmla="*/ 70 w 80"/>
                    <a:gd name="T13" fmla="*/ 14 h 80"/>
                    <a:gd name="T14" fmla="*/ 54 w 80"/>
                    <a:gd name="T15" fmla="*/ 17 h 80"/>
                    <a:gd name="T16" fmla="*/ 48 w 80"/>
                    <a:gd name="T17" fmla="*/ 21 h 80"/>
                    <a:gd name="T18" fmla="*/ 32 w 80"/>
                    <a:gd name="T19" fmla="*/ 17 h 80"/>
                    <a:gd name="T20" fmla="*/ 38 w 80"/>
                    <a:gd name="T21" fmla="*/ 14 h 80"/>
                    <a:gd name="T22" fmla="*/ 30 w 80"/>
                    <a:gd name="T23" fmla="*/ 7 h 80"/>
                    <a:gd name="T24" fmla="*/ 20 w 80"/>
                    <a:gd name="T25" fmla="*/ 12 h 80"/>
                    <a:gd name="T26" fmla="*/ 8 w 80"/>
                    <a:gd name="T27" fmla="*/ 14 h 80"/>
                    <a:gd name="T28" fmla="*/ 0 w 80"/>
                    <a:gd name="T29" fmla="*/ 13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p:spPr>
              <p:txBody>
                <a:bodyPr wrap="none" anchor="ctr"/>
                <a:lstStyle/>
                <a:p>
                  <a:pPr>
                    <a:defRPr/>
                  </a:pPr>
                  <a:endParaRPr lang="en-US"/>
                </a:p>
              </p:txBody>
            </p:sp>
            <p:sp>
              <p:nvSpPr>
                <p:cNvPr id="58" name="Freeform 30"/>
                <p:cNvSpPr>
                  <a:spLocks/>
                </p:cNvSpPr>
                <p:nvPr userDrawn="1"/>
              </p:nvSpPr>
              <p:spPr bwMode="ltGray">
                <a:xfrm>
                  <a:off x="2391" y="541"/>
                  <a:ext cx="94" cy="142"/>
                </a:xfrm>
                <a:custGeom>
                  <a:avLst/>
                  <a:gdLst>
                    <a:gd name="T0" fmla="*/ 14 w 94"/>
                    <a:gd name="T1" fmla="*/ 23 h 174"/>
                    <a:gd name="T2" fmla="*/ 26 w 94"/>
                    <a:gd name="T3" fmla="*/ 31 h 174"/>
                    <a:gd name="T4" fmla="*/ 32 w 94"/>
                    <a:gd name="T5" fmla="*/ 26 h 174"/>
                    <a:gd name="T6" fmla="*/ 52 w 94"/>
                    <a:gd name="T7" fmla="*/ 24 h 174"/>
                    <a:gd name="T8" fmla="*/ 46 w 94"/>
                    <a:gd name="T9" fmla="*/ 30 h 174"/>
                    <a:gd name="T10" fmla="*/ 66 w 94"/>
                    <a:gd name="T11" fmla="*/ 31 h 174"/>
                    <a:gd name="T12" fmla="*/ 76 w 94"/>
                    <a:gd name="T13" fmla="*/ 34 h 174"/>
                    <a:gd name="T14" fmla="*/ 58 w 94"/>
                    <a:gd name="T15" fmla="*/ 36 h 174"/>
                    <a:gd name="T16" fmla="*/ 74 w 94"/>
                    <a:gd name="T17" fmla="*/ 42 h 174"/>
                    <a:gd name="T18" fmla="*/ 84 w 94"/>
                    <a:gd name="T19" fmla="*/ 38 h 174"/>
                    <a:gd name="T20" fmla="*/ 82 w 94"/>
                    <a:gd name="T21" fmla="*/ 27 h 174"/>
                    <a:gd name="T22" fmla="*/ 60 w 94"/>
                    <a:gd name="T23" fmla="*/ 25 h 174"/>
                    <a:gd name="T24" fmla="*/ 50 w 94"/>
                    <a:gd name="T25" fmla="*/ 20 h 174"/>
                    <a:gd name="T26" fmla="*/ 34 w 94"/>
                    <a:gd name="T27" fmla="*/ 20 h 174"/>
                    <a:gd name="T28" fmla="*/ 30 w 94"/>
                    <a:gd name="T29" fmla="*/ 16 h 174"/>
                    <a:gd name="T30" fmla="*/ 42 w 94"/>
                    <a:gd name="T31" fmla="*/ 11 h 174"/>
                    <a:gd name="T32" fmla="*/ 30 w 94"/>
                    <a:gd name="T33" fmla="*/ 0 h 174"/>
                    <a:gd name="T34" fmla="*/ 18 w 94"/>
                    <a:gd name="T35" fmla="*/ 6 h 174"/>
                    <a:gd name="T36" fmla="*/ 4 w 94"/>
                    <a:gd name="T37" fmla="*/ 11 h 174"/>
                    <a:gd name="T38" fmla="*/ 14 w 94"/>
                    <a:gd name="T39" fmla="*/ 19 h 174"/>
                    <a:gd name="T40" fmla="*/ 14 w 94"/>
                    <a:gd name="T41" fmla="*/ 23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p:spPr>
              <p:txBody>
                <a:bodyPr wrap="none" anchor="ctr"/>
                <a:lstStyle/>
                <a:p>
                  <a:pPr>
                    <a:defRPr/>
                  </a:pPr>
                  <a:endParaRPr lang="en-US"/>
                </a:p>
              </p:txBody>
            </p:sp>
            <p:sp>
              <p:nvSpPr>
                <p:cNvPr id="59" name="Freeform 31"/>
                <p:cNvSpPr>
                  <a:spLocks/>
                </p:cNvSpPr>
                <p:nvPr userDrawn="1"/>
              </p:nvSpPr>
              <p:spPr bwMode="ltGray">
                <a:xfrm>
                  <a:off x="2415" y="644"/>
                  <a:ext cx="32" cy="41"/>
                </a:xfrm>
                <a:custGeom>
                  <a:avLst/>
                  <a:gdLst>
                    <a:gd name="T0" fmla="*/ 6 w 32"/>
                    <a:gd name="T1" fmla="*/ 6 h 50"/>
                    <a:gd name="T2" fmla="*/ 12 w 32"/>
                    <a:gd name="T3" fmla="*/ 0 h 50"/>
                    <a:gd name="T4" fmla="*/ 20 w 32"/>
                    <a:gd name="T5" fmla="*/ 4 h 50"/>
                    <a:gd name="T6" fmla="*/ 22 w 32"/>
                    <a:gd name="T7" fmla="*/ 6 h 50"/>
                    <a:gd name="T8" fmla="*/ 28 w 32"/>
                    <a:gd name="T9" fmla="*/ 6 h 50"/>
                    <a:gd name="T10" fmla="*/ 32 w 32"/>
                    <a:gd name="T11" fmla="*/ 9 h 50"/>
                    <a:gd name="T12" fmla="*/ 18 w 32"/>
                    <a:gd name="T13" fmla="*/ 13 h 50"/>
                    <a:gd name="T14" fmla="*/ 6 w 32"/>
                    <a:gd name="T15" fmla="*/ 6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p:spPr>
              <p:txBody>
                <a:bodyPr wrap="none" anchor="ctr"/>
                <a:lstStyle/>
                <a:p>
                  <a:pPr>
                    <a:defRPr/>
                  </a:pPr>
                  <a:endParaRPr lang="en-US"/>
                </a:p>
              </p:txBody>
            </p:sp>
            <p:sp>
              <p:nvSpPr>
                <p:cNvPr id="60" name="Freeform 32"/>
                <p:cNvSpPr>
                  <a:spLocks/>
                </p:cNvSpPr>
                <p:nvPr userDrawn="1"/>
              </p:nvSpPr>
              <p:spPr bwMode="ltGray">
                <a:xfrm>
                  <a:off x="2349" y="654"/>
                  <a:ext cx="45" cy="41"/>
                </a:xfrm>
                <a:custGeom>
                  <a:avLst/>
                  <a:gdLst>
                    <a:gd name="T0" fmla="*/ 0 w 43"/>
                    <a:gd name="T1" fmla="*/ 11 h 50"/>
                    <a:gd name="T2" fmla="*/ 29 w 43"/>
                    <a:gd name="T3" fmla="*/ 5 h 50"/>
                    <a:gd name="T4" fmla="*/ 50 w 43"/>
                    <a:gd name="T5" fmla="*/ 0 h 50"/>
                    <a:gd name="T6" fmla="*/ 31 w 43"/>
                    <a:gd name="T7" fmla="*/ 7 h 50"/>
                    <a:gd name="T8" fmla="*/ 2 w 43"/>
                    <a:gd name="T9" fmla="*/ 13 h 50"/>
                    <a:gd name="T10" fmla="*/ 0 w 43"/>
                    <a:gd name="T11" fmla="*/ 11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p:spPr>
              <p:txBody>
                <a:bodyPr wrap="none" anchor="ctr"/>
                <a:lstStyle/>
                <a:p>
                  <a:pPr>
                    <a:defRPr/>
                  </a:pPr>
                  <a:endParaRPr lang="en-US"/>
                </a:p>
              </p:txBody>
            </p:sp>
            <p:sp>
              <p:nvSpPr>
                <p:cNvPr id="61" name="Freeform 33"/>
                <p:cNvSpPr>
                  <a:spLocks/>
                </p:cNvSpPr>
                <p:nvPr userDrawn="1"/>
              </p:nvSpPr>
              <p:spPr bwMode="ltGray">
                <a:xfrm>
                  <a:off x="4808" y="597"/>
                  <a:ext cx="701" cy="438"/>
                </a:xfrm>
                <a:custGeom>
                  <a:avLst/>
                  <a:gdLst>
                    <a:gd name="T0" fmla="*/ 332 w 471"/>
                    <a:gd name="T1" fmla="*/ 6257 h 281"/>
                    <a:gd name="T2" fmla="*/ 391 w 471"/>
                    <a:gd name="T3" fmla="*/ 5597 h 281"/>
                    <a:gd name="T4" fmla="*/ 359 w 471"/>
                    <a:gd name="T5" fmla="*/ 5471 h 281"/>
                    <a:gd name="T6" fmla="*/ 263 w 471"/>
                    <a:gd name="T7" fmla="*/ 4879 h 281"/>
                    <a:gd name="T8" fmla="*/ 63 w 471"/>
                    <a:gd name="T9" fmla="*/ 4806 h 281"/>
                    <a:gd name="T10" fmla="*/ 0 w 471"/>
                    <a:gd name="T11" fmla="*/ 4269 h 281"/>
                    <a:gd name="T12" fmla="*/ 196 w 471"/>
                    <a:gd name="T13" fmla="*/ 4032 h 281"/>
                    <a:gd name="T14" fmla="*/ 94 w 471"/>
                    <a:gd name="T15" fmla="*/ 3688 h 281"/>
                    <a:gd name="T16" fmla="*/ 28 w 471"/>
                    <a:gd name="T17" fmla="*/ 3571 h 281"/>
                    <a:gd name="T18" fmla="*/ 461 w 471"/>
                    <a:gd name="T19" fmla="*/ 2683 h 281"/>
                    <a:gd name="T20" fmla="*/ 707 w 471"/>
                    <a:gd name="T21" fmla="*/ 2156 h 281"/>
                    <a:gd name="T22" fmla="*/ 686 w 471"/>
                    <a:gd name="T23" fmla="*/ 1565 h 281"/>
                    <a:gd name="T24" fmla="*/ 391 w 471"/>
                    <a:gd name="T25" fmla="*/ 957 h 281"/>
                    <a:gd name="T26" fmla="*/ 330 w 471"/>
                    <a:gd name="T27" fmla="*/ 719 h 281"/>
                    <a:gd name="T28" fmla="*/ 423 w 471"/>
                    <a:gd name="T29" fmla="*/ 801 h 281"/>
                    <a:gd name="T30" fmla="*/ 775 w 471"/>
                    <a:gd name="T31" fmla="*/ 792 h 281"/>
                    <a:gd name="T32" fmla="*/ 1033 w 471"/>
                    <a:gd name="T33" fmla="*/ 243 h 281"/>
                    <a:gd name="T34" fmla="*/ 1329 w 471"/>
                    <a:gd name="T35" fmla="*/ 0 h 281"/>
                    <a:gd name="T36" fmla="*/ 1424 w 471"/>
                    <a:gd name="T37" fmla="*/ 47 h 281"/>
                    <a:gd name="T38" fmla="*/ 1491 w 471"/>
                    <a:gd name="T39" fmla="*/ 201 h 281"/>
                    <a:gd name="T40" fmla="*/ 1587 w 471"/>
                    <a:gd name="T41" fmla="*/ 114 h 281"/>
                    <a:gd name="T42" fmla="*/ 1782 w 471"/>
                    <a:gd name="T43" fmla="*/ 178 h 281"/>
                    <a:gd name="T44" fmla="*/ 1877 w 471"/>
                    <a:gd name="T45" fmla="*/ 201 h 281"/>
                    <a:gd name="T46" fmla="*/ 2288 w 471"/>
                    <a:gd name="T47" fmla="*/ 313 h 281"/>
                    <a:gd name="T48" fmla="*/ 2512 w 471"/>
                    <a:gd name="T49" fmla="*/ 530 h 281"/>
                    <a:gd name="T50" fmla="*/ 2709 w 471"/>
                    <a:gd name="T51" fmla="*/ 379 h 281"/>
                    <a:gd name="T52" fmla="*/ 2794 w 471"/>
                    <a:gd name="T53" fmla="*/ 313 h 281"/>
                    <a:gd name="T54" fmla="*/ 3154 w 471"/>
                    <a:gd name="T55" fmla="*/ 313 h 281"/>
                    <a:gd name="T56" fmla="*/ 3410 w 471"/>
                    <a:gd name="T57" fmla="*/ 719 h 281"/>
                    <a:gd name="T58" fmla="*/ 3739 w 471"/>
                    <a:gd name="T59" fmla="*/ 1317 h 281"/>
                    <a:gd name="T60" fmla="*/ 3965 w 471"/>
                    <a:gd name="T61" fmla="*/ 1565 h 281"/>
                    <a:gd name="T62" fmla="*/ 4158 w 471"/>
                    <a:gd name="T63" fmla="*/ 1518 h 281"/>
                    <a:gd name="T64" fmla="*/ 4368 w 471"/>
                    <a:gd name="T65" fmla="*/ 1445 h 281"/>
                    <a:gd name="T66" fmla="*/ 4694 w 471"/>
                    <a:gd name="T67" fmla="*/ 1595 h 281"/>
                    <a:gd name="T68" fmla="*/ 4846 w 471"/>
                    <a:gd name="T69" fmla="*/ 1808 h 281"/>
                    <a:gd name="T70" fmla="*/ 4981 w 471"/>
                    <a:gd name="T71" fmla="*/ 2008 h 281"/>
                    <a:gd name="T72" fmla="*/ 5144 w 471"/>
                    <a:gd name="T73" fmla="*/ 2486 h 281"/>
                    <a:gd name="T74" fmla="*/ 5206 w 471"/>
                    <a:gd name="T75" fmla="*/ 2683 h 281"/>
                    <a:gd name="T76" fmla="*/ 5234 w 471"/>
                    <a:gd name="T77" fmla="*/ 2799 h 281"/>
                    <a:gd name="T78" fmla="*/ 5011 w 471"/>
                    <a:gd name="T79" fmla="*/ 3163 h 281"/>
                    <a:gd name="T80" fmla="*/ 5206 w 471"/>
                    <a:gd name="T81" fmla="*/ 3158 h 281"/>
                    <a:gd name="T82" fmla="*/ 5535 w 471"/>
                    <a:gd name="T83" fmla="*/ 3471 h 281"/>
                    <a:gd name="T84" fmla="*/ 5892 w 471"/>
                    <a:gd name="T85" fmla="*/ 3510 h 281"/>
                    <a:gd name="T86" fmla="*/ 6150 w 471"/>
                    <a:gd name="T87" fmla="*/ 3753 h 281"/>
                    <a:gd name="T88" fmla="*/ 6188 w 471"/>
                    <a:gd name="T89" fmla="*/ 3848 h 281"/>
                    <a:gd name="T90" fmla="*/ 6188 w 471"/>
                    <a:gd name="T91" fmla="*/ 3931 h 281"/>
                    <a:gd name="T92" fmla="*/ 6369 w 471"/>
                    <a:gd name="T93" fmla="*/ 3848 h 281"/>
                    <a:gd name="T94" fmla="*/ 6473 w 471"/>
                    <a:gd name="T95" fmla="*/ 3824 h 281"/>
                    <a:gd name="T96" fmla="*/ 7102 w 471"/>
                    <a:gd name="T97" fmla="*/ 4132 h 281"/>
                    <a:gd name="T98" fmla="*/ 7226 w 471"/>
                    <a:gd name="T99" fmla="*/ 4445 h 281"/>
                    <a:gd name="T100" fmla="*/ 7522 w 471"/>
                    <a:gd name="T101" fmla="*/ 4492 h 281"/>
                    <a:gd name="T102" fmla="*/ 7616 w 471"/>
                    <a:gd name="T103" fmla="*/ 4806 h 281"/>
                    <a:gd name="T104" fmla="*/ 7297 w 471"/>
                    <a:gd name="T105" fmla="*/ 5767 h 281"/>
                    <a:gd name="T106" fmla="*/ 7032 w 471"/>
                    <a:gd name="T107" fmla="*/ 6285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p:spPr>
              <p:txBody>
                <a:bodyPr wrap="none" anchor="ctr"/>
                <a:lstStyle/>
                <a:p>
                  <a:pPr>
                    <a:defRPr/>
                  </a:pPr>
                  <a:endParaRPr lang="en-US"/>
                </a:p>
              </p:txBody>
            </p:sp>
            <p:sp>
              <p:nvSpPr>
                <p:cNvPr id="62" name="Freeform 34"/>
                <p:cNvSpPr>
                  <a:spLocks/>
                </p:cNvSpPr>
                <p:nvPr userDrawn="1"/>
              </p:nvSpPr>
              <p:spPr bwMode="ltGray">
                <a:xfrm>
                  <a:off x="3880" y="-7"/>
                  <a:ext cx="984" cy="692"/>
                </a:xfrm>
                <a:custGeom>
                  <a:avLst/>
                  <a:gdLst>
                    <a:gd name="T0" fmla="*/ 406 w 984"/>
                    <a:gd name="T1" fmla="*/ 2 h 844"/>
                    <a:gd name="T2" fmla="*/ 502 w 984"/>
                    <a:gd name="T3" fmla="*/ 9 h 844"/>
                    <a:gd name="T4" fmla="*/ 550 w 984"/>
                    <a:gd name="T5" fmla="*/ 9 h 844"/>
                    <a:gd name="T6" fmla="*/ 578 w 984"/>
                    <a:gd name="T7" fmla="*/ 32 h 844"/>
                    <a:gd name="T8" fmla="*/ 586 w 984"/>
                    <a:gd name="T9" fmla="*/ 23 h 844"/>
                    <a:gd name="T10" fmla="*/ 606 w 984"/>
                    <a:gd name="T11" fmla="*/ 17 h 844"/>
                    <a:gd name="T12" fmla="*/ 642 w 984"/>
                    <a:gd name="T13" fmla="*/ 32 h 844"/>
                    <a:gd name="T14" fmla="*/ 682 w 984"/>
                    <a:gd name="T15" fmla="*/ 25 h 844"/>
                    <a:gd name="T16" fmla="*/ 706 w 984"/>
                    <a:gd name="T17" fmla="*/ 21 h 844"/>
                    <a:gd name="T18" fmla="*/ 762 w 984"/>
                    <a:gd name="T19" fmla="*/ 2 h 844"/>
                    <a:gd name="T20" fmla="*/ 798 w 984"/>
                    <a:gd name="T21" fmla="*/ 17 h 844"/>
                    <a:gd name="T22" fmla="*/ 798 w 984"/>
                    <a:gd name="T23" fmla="*/ 32 h 844"/>
                    <a:gd name="T24" fmla="*/ 790 w 984"/>
                    <a:gd name="T25" fmla="*/ 39 h 844"/>
                    <a:gd name="T26" fmla="*/ 766 w 984"/>
                    <a:gd name="T27" fmla="*/ 40 h 844"/>
                    <a:gd name="T28" fmla="*/ 762 w 984"/>
                    <a:gd name="T29" fmla="*/ 47 h 844"/>
                    <a:gd name="T30" fmla="*/ 802 w 984"/>
                    <a:gd name="T31" fmla="*/ 57 h 844"/>
                    <a:gd name="T32" fmla="*/ 786 w 984"/>
                    <a:gd name="T33" fmla="*/ 80 h 844"/>
                    <a:gd name="T34" fmla="*/ 830 w 984"/>
                    <a:gd name="T35" fmla="*/ 102 h 844"/>
                    <a:gd name="T36" fmla="*/ 854 w 984"/>
                    <a:gd name="T37" fmla="*/ 112 h 844"/>
                    <a:gd name="T38" fmla="*/ 830 w 984"/>
                    <a:gd name="T39" fmla="*/ 112 h 844"/>
                    <a:gd name="T40" fmla="*/ 746 w 984"/>
                    <a:gd name="T41" fmla="*/ 94 h 844"/>
                    <a:gd name="T42" fmla="*/ 678 w 984"/>
                    <a:gd name="T43" fmla="*/ 100 h 844"/>
                    <a:gd name="T44" fmla="*/ 590 w 984"/>
                    <a:gd name="T45" fmla="*/ 110 h 844"/>
                    <a:gd name="T46" fmla="*/ 642 w 984"/>
                    <a:gd name="T47" fmla="*/ 144 h 844"/>
                    <a:gd name="T48" fmla="*/ 710 w 984"/>
                    <a:gd name="T49" fmla="*/ 151 h 844"/>
                    <a:gd name="T50" fmla="*/ 738 w 984"/>
                    <a:gd name="T51" fmla="*/ 136 h 844"/>
                    <a:gd name="T52" fmla="*/ 774 w 984"/>
                    <a:gd name="T53" fmla="*/ 142 h 844"/>
                    <a:gd name="T54" fmla="*/ 766 w 984"/>
                    <a:gd name="T55" fmla="*/ 157 h 844"/>
                    <a:gd name="T56" fmla="*/ 802 w 984"/>
                    <a:gd name="T57" fmla="*/ 166 h 844"/>
                    <a:gd name="T58" fmla="*/ 838 w 984"/>
                    <a:gd name="T59" fmla="*/ 164 h 844"/>
                    <a:gd name="T60" fmla="*/ 922 w 984"/>
                    <a:gd name="T61" fmla="*/ 200 h 844"/>
                    <a:gd name="T62" fmla="*/ 942 w 984"/>
                    <a:gd name="T63" fmla="*/ 206 h 844"/>
                    <a:gd name="T64" fmla="*/ 874 w 984"/>
                    <a:gd name="T65" fmla="*/ 202 h 844"/>
                    <a:gd name="T66" fmla="*/ 830 w 984"/>
                    <a:gd name="T67" fmla="*/ 189 h 844"/>
                    <a:gd name="T68" fmla="*/ 778 w 984"/>
                    <a:gd name="T69" fmla="*/ 177 h 844"/>
                    <a:gd name="T70" fmla="*/ 702 w 984"/>
                    <a:gd name="T71" fmla="*/ 165 h 844"/>
                    <a:gd name="T72" fmla="*/ 614 w 984"/>
                    <a:gd name="T73" fmla="*/ 162 h 844"/>
                    <a:gd name="T74" fmla="*/ 506 w 984"/>
                    <a:gd name="T75" fmla="*/ 148 h 844"/>
                    <a:gd name="T76" fmla="*/ 462 w 984"/>
                    <a:gd name="T77" fmla="*/ 126 h 844"/>
                    <a:gd name="T78" fmla="*/ 430 w 984"/>
                    <a:gd name="T79" fmla="*/ 115 h 844"/>
                    <a:gd name="T80" fmla="*/ 382 w 984"/>
                    <a:gd name="T81" fmla="*/ 107 h 844"/>
                    <a:gd name="T82" fmla="*/ 342 w 984"/>
                    <a:gd name="T83" fmla="*/ 92 h 844"/>
                    <a:gd name="T84" fmla="*/ 354 w 984"/>
                    <a:gd name="T85" fmla="*/ 102 h 844"/>
                    <a:gd name="T86" fmla="*/ 418 w 984"/>
                    <a:gd name="T87" fmla="*/ 123 h 844"/>
                    <a:gd name="T88" fmla="*/ 422 w 984"/>
                    <a:gd name="T89" fmla="*/ 130 h 844"/>
                    <a:gd name="T90" fmla="*/ 394 w 984"/>
                    <a:gd name="T91" fmla="*/ 124 h 844"/>
                    <a:gd name="T92" fmla="*/ 354 w 984"/>
                    <a:gd name="T93" fmla="*/ 116 h 844"/>
                    <a:gd name="T94" fmla="*/ 314 w 984"/>
                    <a:gd name="T95" fmla="*/ 100 h 844"/>
                    <a:gd name="T96" fmla="*/ 266 w 984"/>
                    <a:gd name="T97" fmla="*/ 87 h 844"/>
                    <a:gd name="T98" fmla="*/ 210 w 984"/>
                    <a:gd name="T99" fmla="*/ 78 h 844"/>
                    <a:gd name="T100" fmla="*/ 154 w 984"/>
                    <a:gd name="T101" fmla="*/ 59 h 844"/>
                    <a:gd name="T102" fmla="*/ 66 w 984"/>
                    <a:gd name="T103" fmla="*/ 16 h 844"/>
                    <a:gd name="T104" fmla="*/ 34 w 984"/>
                    <a:gd name="T105" fmla="*/ 9 h 844"/>
                    <a:gd name="T106" fmla="*/ 46 w 984"/>
                    <a:gd name="T107" fmla="*/ 6 h 844"/>
                    <a:gd name="T108" fmla="*/ 102 w 984"/>
                    <a:gd name="T109" fmla="*/ 17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p:spPr>
              <p:txBody>
                <a:bodyPr wrap="none" anchor="ctr"/>
                <a:lstStyle/>
                <a:p>
                  <a:pPr>
                    <a:defRPr/>
                  </a:pPr>
                  <a:endParaRPr lang="en-US"/>
                </a:p>
              </p:txBody>
            </p:sp>
            <p:sp>
              <p:nvSpPr>
                <p:cNvPr id="63" name="Freeform 35"/>
                <p:cNvSpPr>
                  <a:spLocks/>
                </p:cNvSpPr>
                <p:nvPr userDrawn="1"/>
              </p:nvSpPr>
              <p:spPr bwMode="ltGray">
                <a:xfrm>
                  <a:off x="3577" y="490"/>
                  <a:ext cx="36" cy="39"/>
                </a:xfrm>
                <a:custGeom>
                  <a:avLst/>
                  <a:gdLst>
                    <a:gd name="T0" fmla="*/ 6 w 36"/>
                    <a:gd name="T1" fmla="*/ 7 h 48"/>
                    <a:gd name="T2" fmla="*/ 10 w 36"/>
                    <a:gd name="T3" fmla="*/ 11 h 48"/>
                    <a:gd name="T4" fmla="*/ 6 w 36"/>
                    <a:gd name="T5" fmla="*/ 7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p:spPr>
              <p:txBody>
                <a:bodyPr wrap="none" anchor="ctr"/>
                <a:lstStyle/>
                <a:p>
                  <a:pPr>
                    <a:defRPr/>
                  </a:pPr>
                  <a:endParaRPr lang="en-US"/>
                </a:p>
              </p:txBody>
            </p:sp>
            <p:sp>
              <p:nvSpPr>
                <p:cNvPr id="64" name="Freeform 36"/>
                <p:cNvSpPr>
                  <a:spLocks/>
                </p:cNvSpPr>
                <p:nvPr userDrawn="1"/>
              </p:nvSpPr>
              <p:spPr bwMode="ltGray">
                <a:xfrm>
                  <a:off x="3549" y="475"/>
                  <a:ext cx="38" cy="29"/>
                </a:xfrm>
                <a:custGeom>
                  <a:avLst/>
                  <a:gdLst>
                    <a:gd name="T0" fmla="*/ 0 w 36"/>
                    <a:gd name="T1" fmla="*/ 2 h 37"/>
                    <a:gd name="T2" fmla="*/ 19 w 36"/>
                    <a:gd name="T3" fmla="*/ 1 h 37"/>
                    <a:gd name="T4" fmla="*/ 52 w 36"/>
                    <a:gd name="T5" fmla="*/ 3 h 37"/>
                    <a:gd name="T6" fmla="*/ 8 w 36"/>
                    <a:gd name="T7" fmla="*/ 3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p:spPr>
              <p:txBody>
                <a:bodyPr wrap="none" anchor="ctr"/>
                <a:lstStyle/>
                <a:p>
                  <a:pPr>
                    <a:defRPr/>
                  </a:pPr>
                  <a:endParaRPr lang="en-US"/>
                </a:p>
              </p:txBody>
            </p:sp>
            <p:sp>
              <p:nvSpPr>
                <p:cNvPr id="65" name="Freeform 37"/>
                <p:cNvSpPr>
                  <a:spLocks/>
                </p:cNvSpPr>
                <p:nvPr userDrawn="1"/>
              </p:nvSpPr>
              <p:spPr bwMode="ltGray">
                <a:xfrm>
                  <a:off x="4686" y="394"/>
                  <a:ext cx="171" cy="81"/>
                </a:xfrm>
                <a:custGeom>
                  <a:avLst/>
                  <a:gdLst>
                    <a:gd name="T0" fmla="*/ 0 w 170"/>
                    <a:gd name="T1" fmla="*/ 15 h 96"/>
                    <a:gd name="T2" fmla="*/ 28 w 170"/>
                    <a:gd name="T3" fmla="*/ 8 h 96"/>
                    <a:gd name="T4" fmla="*/ 56 w 170"/>
                    <a:gd name="T5" fmla="*/ 7 h 96"/>
                    <a:gd name="T6" fmla="*/ 80 w 170"/>
                    <a:gd name="T7" fmla="*/ 3 h 96"/>
                    <a:gd name="T8" fmla="*/ 64 w 170"/>
                    <a:gd name="T9" fmla="*/ 8 h 96"/>
                    <a:gd name="T10" fmla="*/ 131 w 170"/>
                    <a:gd name="T11" fmla="*/ 15 h 96"/>
                    <a:gd name="T12" fmla="*/ 167 w 170"/>
                    <a:gd name="T13" fmla="*/ 20 h 96"/>
                    <a:gd name="T14" fmla="*/ 123 w 170"/>
                    <a:gd name="T15" fmla="*/ 24 h 96"/>
                    <a:gd name="T16" fmla="*/ 95 w 170"/>
                    <a:gd name="T17" fmla="*/ 18 h 96"/>
                    <a:gd name="T18" fmla="*/ 76 w 170"/>
                    <a:gd name="T19" fmla="*/ 16 h 96"/>
                    <a:gd name="T20" fmla="*/ 24 w 170"/>
                    <a:gd name="T21" fmla="*/ 13 h 96"/>
                    <a:gd name="T22" fmla="*/ 0 w 170"/>
                    <a:gd name="T23" fmla="*/ 15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p:spPr>
              <p:txBody>
                <a:bodyPr wrap="none" anchor="ctr"/>
                <a:lstStyle/>
                <a:p>
                  <a:pPr>
                    <a:defRPr/>
                  </a:pPr>
                  <a:endParaRPr lang="en-US"/>
                </a:p>
              </p:txBody>
            </p:sp>
            <p:sp>
              <p:nvSpPr>
                <p:cNvPr id="66" name="Freeform 38"/>
                <p:cNvSpPr>
                  <a:spLocks/>
                </p:cNvSpPr>
                <p:nvPr userDrawn="1"/>
              </p:nvSpPr>
              <p:spPr bwMode="ltGray">
                <a:xfrm>
                  <a:off x="4867" y="460"/>
                  <a:ext cx="138" cy="37"/>
                </a:xfrm>
                <a:custGeom>
                  <a:avLst/>
                  <a:gdLst>
                    <a:gd name="T0" fmla="*/ 0 w 138"/>
                    <a:gd name="T1" fmla="*/ 0 h 44"/>
                    <a:gd name="T2" fmla="*/ 52 w 138"/>
                    <a:gd name="T3" fmla="*/ 3 h 44"/>
                    <a:gd name="T4" fmla="*/ 88 w 138"/>
                    <a:gd name="T5" fmla="*/ 7 h 44"/>
                    <a:gd name="T6" fmla="*/ 112 w 138"/>
                    <a:gd name="T7" fmla="*/ 6 h 44"/>
                    <a:gd name="T8" fmla="*/ 108 w 138"/>
                    <a:gd name="T9" fmla="*/ 13 h 44"/>
                    <a:gd name="T10" fmla="*/ 64 w 138"/>
                    <a:gd name="T11" fmla="*/ 12 h 44"/>
                    <a:gd name="T12" fmla="*/ 0 w 138"/>
                    <a:gd name="T13" fmla="*/ 11 h 44"/>
                    <a:gd name="T14" fmla="*/ 28 w 138"/>
                    <a:gd name="T15" fmla="*/ 6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p:spPr>
              <p:txBody>
                <a:bodyPr wrap="none" anchor="ctr"/>
                <a:lstStyle/>
                <a:p>
                  <a:pPr>
                    <a:defRPr/>
                  </a:pPr>
                  <a:endParaRPr lang="en-US"/>
                </a:p>
              </p:txBody>
            </p:sp>
            <p:sp>
              <p:nvSpPr>
                <p:cNvPr id="67" name="Freeform 39"/>
                <p:cNvSpPr>
                  <a:spLocks/>
                </p:cNvSpPr>
                <p:nvPr userDrawn="1"/>
              </p:nvSpPr>
              <p:spPr bwMode="ltGray">
                <a:xfrm>
                  <a:off x="4794" y="480"/>
                  <a:ext cx="56" cy="34"/>
                </a:xfrm>
                <a:custGeom>
                  <a:avLst/>
                  <a:gdLst>
                    <a:gd name="T0" fmla="*/ 17 w 57"/>
                    <a:gd name="T1" fmla="*/ 6 h 42"/>
                    <a:gd name="T2" fmla="*/ 30 w 57"/>
                    <a:gd name="T3" fmla="*/ 3 h 42"/>
                    <a:gd name="T4" fmla="*/ 17 w 57"/>
                    <a:gd name="T5" fmla="*/ 6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p:spPr>
              <p:txBody>
                <a:bodyPr wrap="none" anchor="ctr"/>
                <a:lstStyle/>
                <a:p>
                  <a:pPr>
                    <a:defRPr/>
                  </a:pPr>
                  <a:endParaRPr lang="en-US"/>
                </a:p>
              </p:txBody>
            </p:sp>
            <p:sp>
              <p:nvSpPr>
                <p:cNvPr id="68" name="Freeform 40"/>
                <p:cNvSpPr>
                  <a:spLocks/>
                </p:cNvSpPr>
                <p:nvPr userDrawn="1"/>
              </p:nvSpPr>
              <p:spPr bwMode="ltGray">
                <a:xfrm>
                  <a:off x="4757" y="375"/>
                  <a:ext cx="37" cy="44"/>
                </a:xfrm>
                <a:custGeom>
                  <a:avLst/>
                  <a:gdLst>
                    <a:gd name="T0" fmla="*/ 12 w 39"/>
                    <a:gd name="T1" fmla="*/ 10 h 52"/>
                    <a:gd name="T2" fmla="*/ 12 w 39"/>
                    <a:gd name="T3" fmla="*/ 0 h 52"/>
                    <a:gd name="T4" fmla="*/ 12 w 39"/>
                    <a:gd name="T5" fmla="*/ 1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p:spPr>
              <p:txBody>
                <a:bodyPr wrap="none" anchor="ctr"/>
                <a:lstStyle/>
                <a:p>
                  <a:pPr>
                    <a:defRPr/>
                  </a:pPr>
                  <a:endParaRPr lang="en-US"/>
                </a:p>
              </p:txBody>
            </p:sp>
            <p:sp>
              <p:nvSpPr>
                <p:cNvPr id="69" name="Freeform 41"/>
                <p:cNvSpPr>
                  <a:spLocks/>
                </p:cNvSpPr>
                <p:nvPr userDrawn="1"/>
              </p:nvSpPr>
              <p:spPr bwMode="ltGray">
                <a:xfrm>
                  <a:off x="5054" y="507"/>
                  <a:ext cx="45" cy="66"/>
                </a:xfrm>
                <a:custGeom>
                  <a:avLst/>
                  <a:gdLst>
                    <a:gd name="T0" fmla="*/ 4 w 44"/>
                    <a:gd name="T1" fmla="*/ 2 h 80"/>
                    <a:gd name="T2" fmla="*/ 20 w 44"/>
                    <a:gd name="T3" fmla="*/ 8 h 80"/>
                    <a:gd name="T4" fmla="*/ 31 w 44"/>
                    <a:gd name="T5" fmla="*/ 12 h 80"/>
                    <a:gd name="T6" fmla="*/ 43 w 44"/>
                    <a:gd name="T7" fmla="*/ 14 h 80"/>
                    <a:gd name="T8" fmla="*/ 31 w 44"/>
                    <a:gd name="T9" fmla="*/ 19 h 80"/>
                    <a:gd name="T10" fmla="*/ 0 w 44"/>
                    <a:gd name="T11" fmla="*/ 6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p:spPr>
              <p:txBody>
                <a:bodyPr wrap="none" anchor="ctr"/>
                <a:lstStyle/>
                <a:p>
                  <a:pPr>
                    <a:defRPr/>
                  </a:pPr>
                  <a:endParaRPr lang="en-US"/>
                </a:p>
              </p:txBody>
            </p:sp>
            <p:sp>
              <p:nvSpPr>
                <p:cNvPr id="70" name="Freeform 42"/>
                <p:cNvSpPr>
                  <a:spLocks/>
                </p:cNvSpPr>
                <p:nvPr userDrawn="1"/>
              </p:nvSpPr>
              <p:spPr bwMode="ltGray">
                <a:xfrm>
                  <a:off x="4260" y="6"/>
                  <a:ext cx="480" cy="100"/>
                </a:xfrm>
                <a:custGeom>
                  <a:avLst/>
                  <a:gdLst>
                    <a:gd name="T0" fmla="*/ 3522 w 323"/>
                    <a:gd name="T1" fmla="*/ 31 h 64"/>
                    <a:gd name="T2" fmla="*/ 3694 w 323"/>
                    <a:gd name="T3" fmla="*/ 183 h 64"/>
                    <a:gd name="T4" fmla="*/ 3761 w 323"/>
                    <a:gd name="T5" fmla="*/ 0 h 64"/>
                    <a:gd name="T6" fmla="*/ 4247 w 323"/>
                    <a:gd name="T7" fmla="*/ 0 h 64"/>
                    <a:gd name="T8" fmla="*/ 4604 w 323"/>
                    <a:gd name="T9" fmla="*/ 394 h 64"/>
                    <a:gd name="T10" fmla="*/ 5099 w 323"/>
                    <a:gd name="T11" fmla="*/ 231 h 64"/>
                    <a:gd name="T12" fmla="*/ 5029 w 323"/>
                    <a:gd name="T13" fmla="*/ 650 h 64"/>
                    <a:gd name="T14" fmla="*/ 4767 w 323"/>
                    <a:gd name="T15" fmla="*/ 1058 h 64"/>
                    <a:gd name="T16" fmla="*/ 4715 w 323"/>
                    <a:gd name="T17" fmla="*/ 650 h 64"/>
                    <a:gd name="T18" fmla="*/ 4604 w 323"/>
                    <a:gd name="T19" fmla="*/ 698 h 64"/>
                    <a:gd name="T20" fmla="*/ 4475 w 323"/>
                    <a:gd name="T21" fmla="*/ 650 h 64"/>
                    <a:gd name="T22" fmla="*/ 4207 w 323"/>
                    <a:gd name="T23" fmla="*/ 483 h 64"/>
                    <a:gd name="T24" fmla="*/ 3653 w 323"/>
                    <a:gd name="T25" fmla="*/ 859 h 64"/>
                    <a:gd name="T26" fmla="*/ 3220 w 323"/>
                    <a:gd name="T27" fmla="*/ 1008 h 64"/>
                    <a:gd name="T28" fmla="*/ 3390 w 323"/>
                    <a:gd name="T29" fmla="*/ 1294 h 64"/>
                    <a:gd name="T30" fmla="*/ 3011 w 323"/>
                    <a:gd name="T31" fmla="*/ 1423 h 64"/>
                    <a:gd name="T32" fmla="*/ 2700 w 323"/>
                    <a:gd name="T33" fmla="*/ 1377 h 64"/>
                    <a:gd name="T34" fmla="*/ 2831 w 323"/>
                    <a:gd name="T35" fmla="*/ 1294 h 64"/>
                    <a:gd name="T36" fmla="*/ 2730 w 323"/>
                    <a:gd name="T37" fmla="*/ 911 h 64"/>
                    <a:gd name="T38" fmla="*/ 2700 w 323"/>
                    <a:gd name="T39" fmla="*/ 698 h 64"/>
                    <a:gd name="T40" fmla="*/ 2531 w 323"/>
                    <a:gd name="T41" fmla="*/ 528 h 64"/>
                    <a:gd name="T42" fmla="*/ 2277 w 323"/>
                    <a:gd name="T43" fmla="*/ 616 h 64"/>
                    <a:gd name="T44" fmla="*/ 2146 w 323"/>
                    <a:gd name="T45" fmla="*/ 616 h 64"/>
                    <a:gd name="T46" fmla="*/ 1971 w 323"/>
                    <a:gd name="T47" fmla="*/ 564 h 64"/>
                    <a:gd name="T48" fmla="*/ 1326 w 323"/>
                    <a:gd name="T49" fmla="*/ 48 h 64"/>
                    <a:gd name="T50" fmla="*/ 951 w 323"/>
                    <a:gd name="T51" fmla="*/ 317 h 64"/>
                    <a:gd name="T52" fmla="*/ 1 w 323"/>
                    <a:gd name="T53" fmla="*/ 0 h 64"/>
                    <a:gd name="T54" fmla="*/ 3522 w 323"/>
                    <a:gd name="T55" fmla="*/ 3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p:spPr>
              <p:txBody>
                <a:bodyPr wrap="none" anchor="ctr"/>
                <a:lstStyle/>
                <a:p>
                  <a:pPr>
                    <a:defRPr/>
                  </a:pPr>
                  <a:endParaRPr lang="en-US"/>
                </a:p>
              </p:txBody>
            </p:sp>
            <p:sp>
              <p:nvSpPr>
                <p:cNvPr id="71" name="Freeform 43"/>
                <p:cNvSpPr>
                  <a:spLocks/>
                </p:cNvSpPr>
                <p:nvPr userDrawn="1"/>
              </p:nvSpPr>
              <p:spPr bwMode="ltGray">
                <a:xfrm>
                  <a:off x="3835" y="3"/>
                  <a:ext cx="446" cy="49"/>
                </a:xfrm>
                <a:custGeom>
                  <a:avLst/>
                  <a:gdLst>
                    <a:gd name="T0" fmla="*/ 1686 w 300"/>
                    <a:gd name="T1" fmla="*/ 762 h 31"/>
                    <a:gd name="T2" fmla="*/ 491 w 300"/>
                    <a:gd name="T3" fmla="*/ 33 h 31"/>
                    <a:gd name="T4" fmla="*/ 4577 w 300"/>
                    <a:gd name="T5" fmla="*/ 0 h 31"/>
                    <a:gd name="T6" fmla="*/ 4747 w 300"/>
                    <a:gd name="T7" fmla="*/ 345 h 31"/>
                    <a:gd name="T8" fmla="*/ 4234 w 300"/>
                    <a:gd name="T9" fmla="*/ 395 h 31"/>
                    <a:gd name="T10" fmla="*/ 1686 w 300"/>
                    <a:gd name="T11" fmla="*/ 762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p:spPr>
              <p:txBody>
                <a:bodyPr wrap="none" anchor="ctr"/>
                <a:lstStyle/>
                <a:p>
                  <a:pPr>
                    <a:defRPr/>
                  </a:pPr>
                  <a:endParaRPr lang="en-US"/>
                </a:p>
              </p:txBody>
            </p:sp>
            <p:sp>
              <p:nvSpPr>
                <p:cNvPr id="72" name="Freeform 44"/>
                <p:cNvSpPr>
                  <a:spLocks/>
                </p:cNvSpPr>
                <p:nvPr userDrawn="1"/>
              </p:nvSpPr>
              <p:spPr bwMode="ltGray">
                <a:xfrm>
                  <a:off x="2853" y="74"/>
                  <a:ext cx="42" cy="25"/>
                </a:xfrm>
                <a:custGeom>
                  <a:avLst/>
                  <a:gdLst>
                    <a:gd name="T0" fmla="*/ 0 w 41"/>
                    <a:gd name="T1" fmla="*/ 9 h 29"/>
                    <a:gd name="T2" fmla="*/ 12 w 41"/>
                    <a:gd name="T3" fmla="*/ 10 h 29"/>
                    <a:gd name="T4" fmla="*/ 0 w 41"/>
                    <a:gd name="T5" fmla="*/ 9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p:spPr>
              <p:txBody>
                <a:bodyPr wrap="none" anchor="ctr"/>
                <a:lstStyle/>
                <a:p>
                  <a:pPr>
                    <a:defRPr/>
                  </a:pPr>
                  <a:endParaRPr lang="en-US"/>
                </a:p>
              </p:txBody>
            </p:sp>
            <p:sp>
              <p:nvSpPr>
                <p:cNvPr id="73" name="Freeform 45"/>
                <p:cNvSpPr>
                  <a:spLocks/>
                </p:cNvSpPr>
                <p:nvPr userDrawn="1"/>
              </p:nvSpPr>
              <p:spPr bwMode="ltGray">
                <a:xfrm>
                  <a:off x="1704" y="3"/>
                  <a:ext cx="1022" cy="372"/>
                </a:xfrm>
                <a:custGeom>
                  <a:avLst/>
                  <a:gdLst>
                    <a:gd name="T0" fmla="*/ 28375 w 436"/>
                    <a:gd name="T1" fmla="*/ 426 h 152"/>
                    <a:gd name="T2" fmla="*/ 169544 w 436"/>
                    <a:gd name="T3" fmla="*/ 0 h 152"/>
                    <a:gd name="T4" fmla="*/ 161699 w 436"/>
                    <a:gd name="T5" fmla="*/ 28380 h 152"/>
                    <a:gd name="T6" fmla="*/ 154423 w 436"/>
                    <a:gd name="T7" fmla="*/ 35663 h 152"/>
                    <a:gd name="T8" fmla="*/ 152428 w 436"/>
                    <a:gd name="T9" fmla="*/ 36777 h 152"/>
                    <a:gd name="T10" fmla="*/ 145780 w 436"/>
                    <a:gd name="T11" fmla="*/ 38465 h 152"/>
                    <a:gd name="T12" fmla="*/ 140319 w 436"/>
                    <a:gd name="T13" fmla="*/ 46175 h 152"/>
                    <a:gd name="T14" fmla="*/ 140834 w 436"/>
                    <a:gd name="T15" fmla="*/ 51977 h 152"/>
                    <a:gd name="T16" fmla="*/ 141467 w 436"/>
                    <a:gd name="T17" fmla="*/ 56289 h 152"/>
                    <a:gd name="T18" fmla="*/ 142318 w 436"/>
                    <a:gd name="T19" fmla="*/ 59513 h 152"/>
                    <a:gd name="T20" fmla="*/ 140834 w 436"/>
                    <a:gd name="T21" fmla="*/ 64251 h 152"/>
                    <a:gd name="T22" fmla="*/ 136521 w 436"/>
                    <a:gd name="T23" fmla="*/ 63208 h 152"/>
                    <a:gd name="T24" fmla="*/ 133045 w 436"/>
                    <a:gd name="T25" fmla="*/ 67868 h 152"/>
                    <a:gd name="T26" fmla="*/ 134885 w 436"/>
                    <a:gd name="T27" fmla="*/ 55205 h 152"/>
                    <a:gd name="T28" fmla="*/ 131357 w 436"/>
                    <a:gd name="T29" fmla="*/ 52667 h 152"/>
                    <a:gd name="T30" fmla="*/ 133676 w 436"/>
                    <a:gd name="T31" fmla="*/ 49006 h 152"/>
                    <a:gd name="T32" fmla="*/ 133045 w 436"/>
                    <a:gd name="T33" fmla="*/ 46892 h 152"/>
                    <a:gd name="T34" fmla="*/ 124412 w 436"/>
                    <a:gd name="T35" fmla="*/ 49432 h 152"/>
                    <a:gd name="T36" fmla="*/ 123268 w 436"/>
                    <a:gd name="T37" fmla="*/ 44694 h 152"/>
                    <a:gd name="T38" fmla="*/ 115411 w 436"/>
                    <a:gd name="T39" fmla="*/ 49432 h 152"/>
                    <a:gd name="T40" fmla="*/ 124412 w 436"/>
                    <a:gd name="T41" fmla="*/ 54175 h 152"/>
                    <a:gd name="T42" fmla="*/ 118620 w 436"/>
                    <a:gd name="T43" fmla="*/ 61449 h 152"/>
                    <a:gd name="T44" fmla="*/ 120941 w 436"/>
                    <a:gd name="T45" fmla="*/ 66184 h 152"/>
                    <a:gd name="T46" fmla="*/ 122417 w 436"/>
                    <a:gd name="T47" fmla="*/ 72606 h 152"/>
                    <a:gd name="T48" fmla="*/ 120099 w 436"/>
                    <a:gd name="T49" fmla="*/ 73044 h 152"/>
                    <a:gd name="T50" fmla="*/ 122054 w 436"/>
                    <a:gd name="T51" fmla="*/ 75594 h 152"/>
                    <a:gd name="T52" fmla="*/ 119457 w 436"/>
                    <a:gd name="T53" fmla="*/ 79889 h 152"/>
                    <a:gd name="T54" fmla="*/ 0 w 436"/>
                    <a:gd name="T55" fmla="*/ 78421 h 152"/>
                    <a:gd name="T56" fmla="*/ 28375 w 436"/>
                    <a:gd name="T57" fmla="*/ 426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p:spPr>
              <p:txBody>
                <a:bodyPr wrap="none" anchor="ctr"/>
                <a:lstStyle/>
                <a:p>
                  <a:pPr>
                    <a:defRPr/>
                  </a:pPr>
                  <a:endParaRPr lang="en-US"/>
                </a:p>
              </p:txBody>
            </p:sp>
            <p:sp>
              <p:nvSpPr>
                <p:cNvPr id="74" name="Freeform 46"/>
                <p:cNvSpPr>
                  <a:spLocks/>
                </p:cNvSpPr>
                <p:nvPr userDrawn="1"/>
              </p:nvSpPr>
              <p:spPr bwMode="ltGray">
                <a:xfrm>
                  <a:off x="2729" y="-9"/>
                  <a:ext cx="47" cy="134"/>
                </a:xfrm>
                <a:custGeom>
                  <a:avLst/>
                  <a:gdLst>
                    <a:gd name="T0" fmla="*/ 5 w 47"/>
                    <a:gd name="T1" fmla="*/ 37 h 165"/>
                    <a:gd name="T2" fmla="*/ 15 w 47"/>
                    <a:gd name="T3" fmla="*/ 25 h 165"/>
                    <a:gd name="T4" fmla="*/ 17 w 47"/>
                    <a:gd name="T5" fmla="*/ 15 h 165"/>
                    <a:gd name="T6" fmla="*/ 11 w 47"/>
                    <a:gd name="T7" fmla="*/ 9 h 165"/>
                    <a:gd name="T8" fmla="*/ 17 w 47"/>
                    <a:gd name="T9" fmla="*/ 2 h 165"/>
                    <a:gd name="T10" fmla="*/ 21 w 47"/>
                    <a:gd name="T11" fmla="*/ 0 h 165"/>
                    <a:gd name="T12" fmla="*/ 31 w 47"/>
                    <a:gd name="T13" fmla="*/ 6 h 165"/>
                    <a:gd name="T14" fmla="*/ 47 w 47"/>
                    <a:gd name="T15" fmla="*/ 23 h 165"/>
                    <a:gd name="T16" fmla="*/ 31 w 47"/>
                    <a:gd name="T17" fmla="*/ 25 h 165"/>
                    <a:gd name="T18" fmla="*/ 23 w 47"/>
                    <a:gd name="T19" fmla="*/ 29 h 165"/>
                    <a:gd name="T20" fmla="*/ 21 w 47"/>
                    <a:gd name="T21" fmla="*/ 31 h 165"/>
                    <a:gd name="T22" fmla="*/ 27 w 47"/>
                    <a:gd name="T23" fmla="*/ 31 h 165"/>
                    <a:gd name="T24" fmla="*/ 31 w 47"/>
                    <a:gd name="T25" fmla="*/ 34 h 165"/>
                    <a:gd name="T26" fmla="*/ 13 w 47"/>
                    <a:gd name="T27" fmla="*/ 34 h 165"/>
                    <a:gd name="T28" fmla="*/ 7 w 47"/>
                    <a:gd name="T29" fmla="*/ 37 h 165"/>
                    <a:gd name="T30" fmla="*/ 3 w 47"/>
                    <a:gd name="T31" fmla="*/ 36 h 165"/>
                    <a:gd name="T32" fmla="*/ 5 w 47"/>
                    <a:gd name="T33" fmla="*/ 37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p:spPr>
              <p:txBody>
                <a:bodyPr wrap="none" anchor="ctr"/>
                <a:lstStyle/>
                <a:p>
                  <a:pPr>
                    <a:defRPr/>
                  </a:pPr>
                  <a:endParaRPr lang="en-US"/>
                </a:p>
              </p:txBody>
            </p:sp>
            <p:sp>
              <p:nvSpPr>
                <p:cNvPr id="75" name="Freeform 47"/>
                <p:cNvSpPr>
                  <a:spLocks/>
                </p:cNvSpPr>
                <p:nvPr userDrawn="1"/>
              </p:nvSpPr>
              <p:spPr bwMode="ltGray">
                <a:xfrm>
                  <a:off x="2701" y="103"/>
                  <a:ext cx="138" cy="84"/>
                </a:xfrm>
                <a:custGeom>
                  <a:avLst/>
                  <a:gdLst>
                    <a:gd name="T0" fmla="*/ 26 w 138"/>
                    <a:gd name="T1" fmla="*/ 15 h 103"/>
                    <a:gd name="T2" fmla="*/ 30 w 138"/>
                    <a:gd name="T3" fmla="*/ 11 h 103"/>
                    <a:gd name="T4" fmla="*/ 50 w 138"/>
                    <a:gd name="T5" fmla="*/ 8 h 103"/>
                    <a:gd name="T6" fmla="*/ 54 w 138"/>
                    <a:gd name="T7" fmla="*/ 11 h 103"/>
                    <a:gd name="T8" fmla="*/ 66 w 138"/>
                    <a:gd name="T9" fmla="*/ 12 h 103"/>
                    <a:gd name="T10" fmla="*/ 80 w 138"/>
                    <a:gd name="T11" fmla="*/ 13 h 103"/>
                    <a:gd name="T12" fmla="*/ 116 w 138"/>
                    <a:gd name="T13" fmla="*/ 8 h 103"/>
                    <a:gd name="T14" fmla="*/ 130 w 138"/>
                    <a:gd name="T15" fmla="*/ 4 h 103"/>
                    <a:gd name="T16" fmla="*/ 138 w 138"/>
                    <a:gd name="T17" fmla="*/ 2 h 103"/>
                    <a:gd name="T18" fmla="*/ 106 w 138"/>
                    <a:gd name="T19" fmla="*/ 12 h 103"/>
                    <a:gd name="T20" fmla="*/ 84 w 138"/>
                    <a:gd name="T21" fmla="*/ 16 h 103"/>
                    <a:gd name="T22" fmla="*/ 66 w 138"/>
                    <a:gd name="T23" fmla="*/ 20 h 103"/>
                    <a:gd name="T24" fmla="*/ 48 w 138"/>
                    <a:gd name="T25" fmla="*/ 25 h 103"/>
                    <a:gd name="T26" fmla="*/ 26 w 138"/>
                    <a:gd name="T27" fmla="*/ 22 h 103"/>
                    <a:gd name="T28" fmla="*/ 20 w 138"/>
                    <a:gd name="T29" fmla="*/ 20 h 103"/>
                    <a:gd name="T30" fmla="*/ 22 w 138"/>
                    <a:gd name="T31" fmla="*/ 23 h 103"/>
                    <a:gd name="T32" fmla="*/ 0 w 138"/>
                    <a:gd name="T33" fmla="*/ 23 h 103"/>
                    <a:gd name="T34" fmla="*/ 10 w 138"/>
                    <a:gd name="T35" fmla="*/ 19 h 103"/>
                    <a:gd name="T36" fmla="*/ 26 w 138"/>
                    <a:gd name="T37" fmla="*/ 15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p:spPr>
              <p:txBody>
                <a:bodyPr wrap="none" anchor="ctr"/>
                <a:lstStyle/>
                <a:p>
                  <a:pPr>
                    <a:defRPr/>
                  </a:pPr>
                  <a:endParaRPr lang="en-US"/>
                </a:p>
              </p:txBody>
            </p:sp>
            <p:sp>
              <p:nvSpPr>
                <p:cNvPr id="76" name="Freeform 48"/>
                <p:cNvSpPr>
                  <a:spLocks/>
                </p:cNvSpPr>
                <p:nvPr userDrawn="1"/>
              </p:nvSpPr>
              <p:spPr bwMode="ltGray">
                <a:xfrm>
                  <a:off x="2553" y="182"/>
                  <a:ext cx="187" cy="176"/>
                </a:xfrm>
                <a:custGeom>
                  <a:avLst/>
                  <a:gdLst>
                    <a:gd name="T0" fmla="*/ 151 w 188"/>
                    <a:gd name="T1" fmla="*/ 6 h 214"/>
                    <a:gd name="T2" fmla="*/ 153 w 188"/>
                    <a:gd name="T3" fmla="*/ 2 h 214"/>
                    <a:gd name="T4" fmla="*/ 163 w 188"/>
                    <a:gd name="T5" fmla="*/ 0 h 214"/>
                    <a:gd name="T6" fmla="*/ 175 w 188"/>
                    <a:gd name="T7" fmla="*/ 6 h 214"/>
                    <a:gd name="T8" fmla="*/ 181 w 188"/>
                    <a:gd name="T9" fmla="*/ 11 h 214"/>
                    <a:gd name="T10" fmla="*/ 171 w 188"/>
                    <a:gd name="T11" fmla="*/ 14 h 214"/>
                    <a:gd name="T12" fmla="*/ 163 w 188"/>
                    <a:gd name="T13" fmla="*/ 20 h 214"/>
                    <a:gd name="T14" fmla="*/ 155 w 188"/>
                    <a:gd name="T15" fmla="*/ 32 h 214"/>
                    <a:gd name="T16" fmla="*/ 137 w 188"/>
                    <a:gd name="T17" fmla="*/ 35 h 214"/>
                    <a:gd name="T18" fmla="*/ 113 w 188"/>
                    <a:gd name="T19" fmla="*/ 35 h 214"/>
                    <a:gd name="T20" fmla="*/ 105 w 188"/>
                    <a:gd name="T21" fmla="*/ 32 h 214"/>
                    <a:gd name="T22" fmla="*/ 95 w 188"/>
                    <a:gd name="T23" fmla="*/ 37 h 214"/>
                    <a:gd name="T24" fmla="*/ 90 w 188"/>
                    <a:gd name="T25" fmla="*/ 38 h 214"/>
                    <a:gd name="T26" fmla="*/ 80 w 188"/>
                    <a:gd name="T27" fmla="*/ 34 h 214"/>
                    <a:gd name="T28" fmla="*/ 58 w 188"/>
                    <a:gd name="T29" fmla="*/ 36 h 214"/>
                    <a:gd name="T30" fmla="*/ 76 w 188"/>
                    <a:gd name="T31" fmla="*/ 36 h 214"/>
                    <a:gd name="T32" fmla="*/ 78 w 188"/>
                    <a:gd name="T33" fmla="*/ 41 h 214"/>
                    <a:gd name="T34" fmla="*/ 58 w 188"/>
                    <a:gd name="T35" fmla="*/ 43 h 214"/>
                    <a:gd name="T36" fmla="*/ 34 w 188"/>
                    <a:gd name="T37" fmla="*/ 43 h 214"/>
                    <a:gd name="T38" fmla="*/ 36 w 188"/>
                    <a:gd name="T39" fmla="*/ 39 h 214"/>
                    <a:gd name="T40" fmla="*/ 46 w 188"/>
                    <a:gd name="T41" fmla="*/ 36 h 214"/>
                    <a:gd name="T42" fmla="*/ 34 w 188"/>
                    <a:gd name="T43" fmla="*/ 37 h 214"/>
                    <a:gd name="T44" fmla="*/ 26 w 188"/>
                    <a:gd name="T45" fmla="*/ 43 h 214"/>
                    <a:gd name="T46" fmla="*/ 30 w 188"/>
                    <a:gd name="T47" fmla="*/ 48 h 214"/>
                    <a:gd name="T48" fmla="*/ 14 w 188"/>
                    <a:gd name="T49" fmla="*/ 51 h 214"/>
                    <a:gd name="T50" fmla="*/ 0 w 188"/>
                    <a:gd name="T51" fmla="*/ 55 h 214"/>
                    <a:gd name="T52" fmla="*/ 8 w 188"/>
                    <a:gd name="T53" fmla="*/ 48 h 214"/>
                    <a:gd name="T54" fmla="*/ 0 w 188"/>
                    <a:gd name="T55" fmla="*/ 42 h 214"/>
                    <a:gd name="T56" fmla="*/ 14 w 188"/>
                    <a:gd name="T57" fmla="*/ 39 h 214"/>
                    <a:gd name="T58" fmla="*/ 32 w 188"/>
                    <a:gd name="T59" fmla="*/ 34 h 214"/>
                    <a:gd name="T60" fmla="*/ 44 w 188"/>
                    <a:gd name="T61" fmla="*/ 30 h 214"/>
                    <a:gd name="T62" fmla="*/ 72 w 188"/>
                    <a:gd name="T63" fmla="*/ 30 h 214"/>
                    <a:gd name="T64" fmla="*/ 84 w 188"/>
                    <a:gd name="T65" fmla="*/ 29 h 214"/>
                    <a:gd name="T66" fmla="*/ 107 w 188"/>
                    <a:gd name="T67" fmla="*/ 21 h 214"/>
                    <a:gd name="T68" fmla="*/ 113 w 188"/>
                    <a:gd name="T69" fmla="*/ 24 h 214"/>
                    <a:gd name="T70" fmla="*/ 125 w 188"/>
                    <a:gd name="T71" fmla="*/ 20 h 214"/>
                    <a:gd name="T72" fmla="*/ 143 w 188"/>
                    <a:gd name="T73" fmla="*/ 14 h 214"/>
                    <a:gd name="T74" fmla="*/ 147 w 188"/>
                    <a:gd name="T75" fmla="*/ 11 h 214"/>
                    <a:gd name="T76" fmla="*/ 141 w 188"/>
                    <a:gd name="T77" fmla="*/ 10 h 214"/>
                    <a:gd name="T78" fmla="*/ 145 w 188"/>
                    <a:gd name="T79" fmla="*/ 8 h 214"/>
                    <a:gd name="T80" fmla="*/ 151 w 188"/>
                    <a:gd name="T81" fmla="*/ 6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p:spPr>
              <p:txBody>
                <a:bodyPr wrap="none" anchor="ctr"/>
                <a:lstStyle/>
                <a:p>
                  <a:pPr>
                    <a:defRPr/>
                  </a:pPr>
                  <a:endParaRPr lang="en-US"/>
                </a:p>
              </p:txBody>
            </p:sp>
            <p:sp>
              <p:nvSpPr>
                <p:cNvPr id="77" name="Freeform 49"/>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p:spPr>
              <p:txBody>
                <a:bodyPr wrap="none" anchor="ctr"/>
                <a:lstStyle/>
                <a:p>
                  <a:pPr>
                    <a:defRPr/>
                  </a:pPr>
                  <a:endParaRPr lang="en-US"/>
                </a:p>
              </p:txBody>
            </p:sp>
            <p:sp>
              <p:nvSpPr>
                <p:cNvPr id="78" name="Freeform 50"/>
                <p:cNvSpPr>
                  <a:spLocks/>
                </p:cNvSpPr>
                <p:nvPr userDrawn="1"/>
              </p:nvSpPr>
              <p:spPr bwMode="ltGray">
                <a:xfrm>
                  <a:off x="1627" y="353"/>
                  <a:ext cx="813" cy="462"/>
                </a:xfrm>
                <a:custGeom>
                  <a:avLst/>
                  <a:gdLst>
                    <a:gd name="T0" fmla="*/ 819 w 812"/>
                    <a:gd name="T1" fmla="*/ 6 h 564"/>
                    <a:gd name="T2" fmla="*/ 785 w 812"/>
                    <a:gd name="T3" fmla="*/ 20 h 564"/>
                    <a:gd name="T4" fmla="*/ 755 w 812"/>
                    <a:gd name="T5" fmla="*/ 30 h 564"/>
                    <a:gd name="T6" fmla="*/ 729 w 812"/>
                    <a:gd name="T7" fmla="*/ 35 h 564"/>
                    <a:gd name="T8" fmla="*/ 641 w 812"/>
                    <a:gd name="T9" fmla="*/ 44 h 564"/>
                    <a:gd name="T10" fmla="*/ 639 w 812"/>
                    <a:gd name="T11" fmla="*/ 52 h 564"/>
                    <a:gd name="T12" fmla="*/ 611 w 812"/>
                    <a:gd name="T13" fmla="*/ 57 h 564"/>
                    <a:gd name="T14" fmla="*/ 627 w 812"/>
                    <a:gd name="T15" fmla="*/ 44 h 564"/>
                    <a:gd name="T16" fmla="*/ 583 w 812"/>
                    <a:gd name="T17" fmla="*/ 47 h 564"/>
                    <a:gd name="T18" fmla="*/ 563 w 812"/>
                    <a:gd name="T19" fmla="*/ 54 h 564"/>
                    <a:gd name="T20" fmla="*/ 603 w 812"/>
                    <a:gd name="T21" fmla="*/ 69 h 564"/>
                    <a:gd name="T22" fmla="*/ 601 w 812"/>
                    <a:gd name="T23" fmla="*/ 91 h 564"/>
                    <a:gd name="T24" fmla="*/ 549 w 812"/>
                    <a:gd name="T25" fmla="*/ 101 h 564"/>
                    <a:gd name="T26" fmla="*/ 529 w 812"/>
                    <a:gd name="T27" fmla="*/ 96 h 564"/>
                    <a:gd name="T28" fmla="*/ 489 w 812"/>
                    <a:gd name="T29" fmla="*/ 86 h 564"/>
                    <a:gd name="T30" fmla="*/ 469 w 812"/>
                    <a:gd name="T31" fmla="*/ 86 h 564"/>
                    <a:gd name="T32" fmla="*/ 457 w 812"/>
                    <a:gd name="T33" fmla="*/ 98 h 564"/>
                    <a:gd name="T34" fmla="*/ 507 w 812"/>
                    <a:gd name="T35" fmla="*/ 115 h 564"/>
                    <a:gd name="T36" fmla="*/ 517 w 812"/>
                    <a:gd name="T37" fmla="*/ 129 h 564"/>
                    <a:gd name="T38" fmla="*/ 533 w 812"/>
                    <a:gd name="T39" fmla="*/ 138 h 564"/>
                    <a:gd name="T40" fmla="*/ 499 w 812"/>
                    <a:gd name="T41" fmla="*/ 135 h 564"/>
                    <a:gd name="T42" fmla="*/ 477 w 812"/>
                    <a:gd name="T43" fmla="*/ 128 h 564"/>
                    <a:gd name="T44" fmla="*/ 429 w 812"/>
                    <a:gd name="T45" fmla="*/ 105 h 564"/>
                    <a:gd name="T46" fmla="*/ 433 w 812"/>
                    <a:gd name="T47" fmla="*/ 76 h 564"/>
                    <a:gd name="T48" fmla="*/ 429 w 812"/>
                    <a:gd name="T49" fmla="*/ 66 h 564"/>
                    <a:gd name="T50" fmla="*/ 419 w 812"/>
                    <a:gd name="T51" fmla="*/ 69 h 564"/>
                    <a:gd name="T52" fmla="*/ 386 w 812"/>
                    <a:gd name="T53" fmla="*/ 66 h 564"/>
                    <a:gd name="T54" fmla="*/ 360 w 812"/>
                    <a:gd name="T55" fmla="*/ 42 h 564"/>
                    <a:gd name="T56" fmla="*/ 330 w 812"/>
                    <a:gd name="T57" fmla="*/ 41 h 564"/>
                    <a:gd name="T58" fmla="*/ 288 w 812"/>
                    <a:gd name="T59" fmla="*/ 43 h 564"/>
                    <a:gd name="T60" fmla="*/ 242 w 812"/>
                    <a:gd name="T61" fmla="*/ 57 h 564"/>
                    <a:gd name="T62" fmla="*/ 196 w 812"/>
                    <a:gd name="T63" fmla="*/ 66 h 564"/>
                    <a:gd name="T64" fmla="*/ 184 w 812"/>
                    <a:gd name="T65" fmla="*/ 68 h 564"/>
                    <a:gd name="T66" fmla="*/ 160 w 812"/>
                    <a:gd name="T67" fmla="*/ 80 h 564"/>
                    <a:gd name="T68" fmla="*/ 152 w 812"/>
                    <a:gd name="T69" fmla="*/ 88 h 564"/>
                    <a:gd name="T70" fmla="*/ 128 w 812"/>
                    <a:gd name="T71" fmla="*/ 100 h 564"/>
                    <a:gd name="T72" fmla="*/ 94 w 812"/>
                    <a:gd name="T73" fmla="*/ 97 h 564"/>
                    <a:gd name="T74" fmla="*/ 66 w 812"/>
                    <a:gd name="T75" fmla="*/ 64 h 564"/>
                    <a:gd name="T76" fmla="*/ 72 w 812"/>
                    <a:gd name="T77" fmla="*/ 39 h 564"/>
                    <a:gd name="T78" fmla="*/ 44 w 812"/>
                    <a:gd name="T79" fmla="*/ 44 h 564"/>
                    <a:gd name="T80" fmla="*/ 20 w 812"/>
                    <a:gd name="T81" fmla="*/ 38 h 564"/>
                    <a:gd name="T82" fmla="*/ 24 w 812"/>
                    <a:gd name="T83" fmla="*/ 34 h 564"/>
                    <a:gd name="T84" fmla="*/ 0 w 812"/>
                    <a:gd name="T85" fmla="*/ 23 h 564"/>
                    <a:gd name="T86" fmla="*/ 805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p:spPr>
              <p:txBody>
                <a:bodyPr wrap="none" anchor="ctr"/>
                <a:lstStyle/>
                <a:p>
                  <a:pPr>
                    <a:defRPr/>
                  </a:pPr>
                  <a:endParaRPr lang="en-US"/>
                </a:p>
              </p:txBody>
            </p:sp>
            <p:sp>
              <p:nvSpPr>
                <p:cNvPr id="79" name="Freeform 51"/>
                <p:cNvSpPr>
                  <a:spLocks/>
                </p:cNvSpPr>
                <p:nvPr userDrawn="1"/>
              </p:nvSpPr>
              <p:spPr bwMode="ltGray">
                <a:xfrm>
                  <a:off x="1770" y="671"/>
                  <a:ext cx="45" cy="71"/>
                </a:xfrm>
                <a:custGeom>
                  <a:avLst/>
                  <a:gdLst>
                    <a:gd name="T0" fmla="*/ 7 w 43"/>
                    <a:gd name="T1" fmla="*/ 3 h 85"/>
                    <a:gd name="T2" fmla="*/ 24 w 43"/>
                    <a:gd name="T3" fmla="*/ 3 h 85"/>
                    <a:gd name="T4" fmla="*/ 51 w 43"/>
                    <a:gd name="T5" fmla="*/ 9 h 85"/>
                    <a:gd name="T6" fmla="*/ 26 w 43"/>
                    <a:gd name="T7" fmla="*/ 23 h 85"/>
                    <a:gd name="T8" fmla="*/ 1 w 43"/>
                    <a:gd name="T9" fmla="*/ 19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p:spPr>
              <p:txBody>
                <a:bodyPr wrap="none" anchor="ctr"/>
                <a:lstStyle/>
                <a:p>
                  <a:pPr>
                    <a:defRPr/>
                  </a:pPr>
                  <a:endParaRPr lang="en-US"/>
                </a:p>
              </p:txBody>
            </p:sp>
            <p:sp>
              <p:nvSpPr>
                <p:cNvPr id="80" name="Freeform 52"/>
                <p:cNvSpPr>
                  <a:spLocks/>
                </p:cNvSpPr>
                <p:nvPr userDrawn="1"/>
              </p:nvSpPr>
              <p:spPr bwMode="ltGray">
                <a:xfrm>
                  <a:off x="2394" y="431"/>
                  <a:ext cx="42" cy="59"/>
                </a:xfrm>
                <a:custGeom>
                  <a:avLst/>
                  <a:gdLst>
                    <a:gd name="T0" fmla="*/ 11 w 44"/>
                    <a:gd name="T1" fmla="*/ 6 h 74"/>
                    <a:gd name="T2" fmla="*/ 22 w 44"/>
                    <a:gd name="T3" fmla="*/ 2 h 74"/>
                    <a:gd name="T4" fmla="*/ 31 w 44"/>
                    <a:gd name="T5" fmla="*/ 2 h 74"/>
                    <a:gd name="T6" fmla="*/ 29 w 44"/>
                    <a:gd name="T7" fmla="*/ 6 h 74"/>
                    <a:gd name="T8" fmla="*/ 11 w 44"/>
                    <a:gd name="T9" fmla="*/ 15 h 74"/>
                    <a:gd name="T10" fmla="*/ 7 w 44"/>
                    <a:gd name="T11" fmla="*/ 12 h 74"/>
                    <a:gd name="T12" fmla="*/ 3 w 44"/>
                    <a:gd name="T13" fmla="*/ 7 h 74"/>
                    <a:gd name="T14" fmla="*/ 11 w 44"/>
                    <a:gd name="T15" fmla="*/ 6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p:spPr>
              <p:txBody>
                <a:bodyPr wrap="none" anchor="ctr"/>
                <a:lstStyle/>
                <a:p>
                  <a:pPr>
                    <a:defRPr/>
                  </a:pPr>
                  <a:endParaRPr lang="en-US"/>
                </a:p>
              </p:txBody>
            </p:sp>
            <p:sp>
              <p:nvSpPr>
                <p:cNvPr id="81" name="Freeform 53"/>
                <p:cNvSpPr>
                  <a:spLocks/>
                </p:cNvSpPr>
                <p:nvPr userDrawn="1"/>
              </p:nvSpPr>
              <p:spPr bwMode="ltGray">
                <a:xfrm>
                  <a:off x="2513" y="402"/>
                  <a:ext cx="21" cy="24"/>
                </a:xfrm>
                <a:custGeom>
                  <a:avLst/>
                  <a:gdLst>
                    <a:gd name="T0" fmla="*/ 7 w 20"/>
                    <a:gd name="T1" fmla="*/ 3 h 30"/>
                    <a:gd name="T2" fmla="*/ 5 w 20"/>
                    <a:gd name="T3" fmla="*/ 6 h 30"/>
                    <a:gd name="T4" fmla="*/ 7 w 20"/>
                    <a:gd name="T5" fmla="*/ 3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p:spPr>
              <p:txBody>
                <a:bodyPr wrap="none" anchor="ctr"/>
                <a:lstStyle/>
                <a:p>
                  <a:pPr>
                    <a:defRPr/>
                  </a:pPr>
                  <a:endParaRPr lang="en-US"/>
                </a:p>
              </p:txBody>
            </p:sp>
            <p:sp>
              <p:nvSpPr>
                <p:cNvPr id="82" name="Freeform 54"/>
                <p:cNvSpPr>
                  <a:spLocks/>
                </p:cNvSpPr>
                <p:nvPr userDrawn="1"/>
              </p:nvSpPr>
              <p:spPr bwMode="ltGray">
                <a:xfrm>
                  <a:off x="333" y="169"/>
                  <a:ext cx="1015" cy="866"/>
                </a:xfrm>
                <a:custGeom>
                  <a:avLst/>
                  <a:gdLst>
                    <a:gd name="T0" fmla="*/ 7779 w 682"/>
                    <a:gd name="T1" fmla="*/ 10184 h 557"/>
                    <a:gd name="T2" fmla="*/ 7857 w 682"/>
                    <a:gd name="T3" fmla="*/ 9904 h 557"/>
                    <a:gd name="T4" fmla="*/ 8087 w 682"/>
                    <a:gd name="T5" fmla="*/ 9069 h 557"/>
                    <a:gd name="T6" fmla="*/ 5002 w 682"/>
                    <a:gd name="T7" fmla="*/ 6292 h 557"/>
                    <a:gd name="T8" fmla="*/ 4563 w 682"/>
                    <a:gd name="T9" fmla="*/ 7595 h 557"/>
                    <a:gd name="T10" fmla="*/ 4902 w 682"/>
                    <a:gd name="T11" fmla="*/ 12200 h 557"/>
                    <a:gd name="T12" fmla="*/ 4563 w 682"/>
                    <a:gd name="T13" fmla="*/ 10846 h 557"/>
                    <a:gd name="T14" fmla="*/ 3916 w 682"/>
                    <a:gd name="T15" fmla="*/ 9647 h 557"/>
                    <a:gd name="T16" fmla="*/ 3965 w 682"/>
                    <a:gd name="T17" fmla="*/ 9069 h 557"/>
                    <a:gd name="T18" fmla="*/ 4002 w 682"/>
                    <a:gd name="T19" fmla="*/ 8658 h 557"/>
                    <a:gd name="T20" fmla="*/ 3557 w 682"/>
                    <a:gd name="T21" fmla="*/ 8234 h 557"/>
                    <a:gd name="T22" fmla="*/ 3139 w 682"/>
                    <a:gd name="T23" fmla="*/ 7595 h 557"/>
                    <a:gd name="T24" fmla="*/ 2390 w 682"/>
                    <a:gd name="T25" fmla="*/ 7764 h 557"/>
                    <a:gd name="T26" fmla="*/ 2046 w 682"/>
                    <a:gd name="T27" fmla="*/ 8013 h 557"/>
                    <a:gd name="T28" fmla="*/ 1261 w 682"/>
                    <a:gd name="T29" fmla="*/ 8013 h 557"/>
                    <a:gd name="T30" fmla="*/ 359 w 682"/>
                    <a:gd name="T31" fmla="*/ 6849 h 557"/>
                    <a:gd name="T32" fmla="*/ 177 w 682"/>
                    <a:gd name="T33" fmla="*/ 6488 h 557"/>
                    <a:gd name="T34" fmla="*/ 0 w 682"/>
                    <a:gd name="T35" fmla="*/ 5785 h 557"/>
                    <a:gd name="T36" fmla="*/ 391 w 682"/>
                    <a:gd name="T37" fmla="*/ 4680 h 557"/>
                    <a:gd name="T38" fmla="*/ 521 w 682"/>
                    <a:gd name="T39" fmla="*/ 3969 h 557"/>
                    <a:gd name="T40" fmla="*/ 825 w 682"/>
                    <a:gd name="T41" fmla="*/ 3130 h 557"/>
                    <a:gd name="T42" fmla="*/ 1316 w 682"/>
                    <a:gd name="T43" fmla="*/ 2540 h 557"/>
                    <a:gd name="T44" fmla="*/ 2709 w 682"/>
                    <a:gd name="T45" fmla="*/ 1472 h 557"/>
                    <a:gd name="T46" fmla="*/ 3557 w 682"/>
                    <a:gd name="T47" fmla="*/ 662 h 557"/>
                    <a:gd name="T48" fmla="*/ 4170 w 682"/>
                    <a:gd name="T49" fmla="*/ 127 h 557"/>
                    <a:gd name="T50" fmla="*/ 5871 w 682"/>
                    <a:gd name="T51" fmla="*/ 47 h 557"/>
                    <a:gd name="T52" fmla="*/ 6432 w 682"/>
                    <a:gd name="T53" fmla="*/ 0 h 557"/>
                    <a:gd name="T54" fmla="*/ 6206 w 682"/>
                    <a:gd name="T55" fmla="*/ 740 h 557"/>
                    <a:gd name="T56" fmla="*/ 7163 w 682"/>
                    <a:gd name="T57" fmla="*/ 1852 h 557"/>
                    <a:gd name="T58" fmla="*/ 8040 w 682"/>
                    <a:gd name="T59" fmla="*/ 1625 h 557"/>
                    <a:gd name="T60" fmla="*/ 8552 w 682"/>
                    <a:gd name="T61" fmla="*/ 1790 h 557"/>
                    <a:gd name="T62" fmla="*/ 9035 w 682"/>
                    <a:gd name="T63" fmla="*/ 2132 h 557"/>
                    <a:gd name="T64" fmla="*/ 9254 w 682"/>
                    <a:gd name="T65" fmla="*/ 4126 h 557"/>
                    <a:gd name="T66" fmla="*/ 9254 w 682"/>
                    <a:gd name="T67" fmla="*/ 5269 h 557"/>
                    <a:gd name="T68" fmla="*/ 9680 w 682"/>
                    <a:gd name="T69" fmla="*/ 6213 h 557"/>
                    <a:gd name="T70" fmla="*/ 10437 w 682"/>
                    <a:gd name="T71" fmla="*/ 6584 h 557"/>
                    <a:gd name="T72" fmla="*/ 10992 w 682"/>
                    <a:gd name="T73" fmla="*/ 6488 h 557"/>
                    <a:gd name="T74" fmla="*/ 10733 w 682"/>
                    <a:gd name="T75" fmla="*/ 7468 h 557"/>
                    <a:gd name="T76" fmla="*/ 9680 w 682"/>
                    <a:gd name="T77" fmla="*/ 8941 h 557"/>
                    <a:gd name="T78" fmla="*/ 8864 w 682"/>
                    <a:gd name="T79" fmla="*/ 10649 h 557"/>
                    <a:gd name="T80" fmla="*/ 8991 w 682"/>
                    <a:gd name="T81" fmla="*/ 11155 h 557"/>
                    <a:gd name="T82" fmla="*/ 7031 w 682"/>
                    <a:gd name="T83" fmla="*/ 12200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p:spPr>
              <p:txBody>
                <a:bodyPr wrap="none" anchor="ctr"/>
                <a:lstStyle/>
                <a:p>
                  <a:pPr>
                    <a:defRPr/>
                  </a:pPr>
                  <a:endParaRPr lang="en-US"/>
                </a:p>
              </p:txBody>
            </p:sp>
            <p:sp>
              <p:nvSpPr>
                <p:cNvPr id="83" name="Freeform 55"/>
                <p:cNvSpPr>
                  <a:spLocks/>
                </p:cNvSpPr>
                <p:nvPr userDrawn="1"/>
              </p:nvSpPr>
              <p:spPr bwMode="ltGray">
                <a:xfrm>
                  <a:off x="727" y="495"/>
                  <a:ext cx="382" cy="540"/>
                </a:xfrm>
                <a:custGeom>
                  <a:avLst/>
                  <a:gdLst>
                    <a:gd name="T0" fmla="*/ 3894 w 257"/>
                    <a:gd name="T1" fmla="*/ 7664 h 347"/>
                    <a:gd name="T2" fmla="*/ 3731 w 257"/>
                    <a:gd name="T3" fmla="*/ 6645 h 347"/>
                    <a:gd name="T4" fmla="*/ 3483 w 257"/>
                    <a:gd name="T5" fmla="*/ 6362 h 347"/>
                    <a:gd name="T6" fmla="*/ 3456 w 257"/>
                    <a:gd name="T7" fmla="*/ 5956 h 347"/>
                    <a:gd name="T8" fmla="*/ 3353 w 257"/>
                    <a:gd name="T9" fmla="*/ 5612 h 347"/>
                    <a:gd name="T10" fmla="*/ 3353 w 257"/>
                    <a:gd name="T11" fmla="*/ 5055 h 347"/>
                    <a:gd name="T12" fmla="*/ 3324 w 257"/>
                    <a:gd name="T13" fmla="*/ 4725 h 347"/>
                    <a:gd name="T14" fmla="*/ 3654 w 257"/>
                    <a:gd name="T15" fmla="*/ 4463 h 347"/>
                    <a:gd name="T16" fmla="*/ 4120 w 257"/>
                    <a:gd name="T17" fmla="*/ 4364 h 347"/>
                    <a:gd name="T18" fmla="*/ 4120 w 257"/>
                    <a:gd name="T19" fmla="*/ 3014 h 347"/>
                    <a:gd name="T20" fmla="*/ 864 w 257"/>
                    <a:gd name="T21" fmla="*/ 2120 h 347"/>
                    <a:gd name="T22" fmla="*/ 519 w 257"/>
                    <a:gd name="T23" fmla="*/ 2169 h 347"/>
                    <a:gd name="T24" fmla="*/ 263 w 257"/>
                    <a:gd name="T25" fmla="*/ 2255 h 347"/>
                    <a:gd name="T26" fmla="*/ 0 w 257"/>
                    <a:gd name="T27" fmla="*/ 3299 h 347"/>
                    <a:gd name="T28" fmla="*/ 1486 w 257"/>
                    <a:gd name="T29" fmla="*/ 7642 h 347"/>
                    <a:gd name="T30" fmla="*/ 3894 w 257"/>
                    <a:gd name="T31" fmla="*/ 766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p:spPr>
              <p:txBody>
                <a:bodyPr wrap="none" anchor="ctr"/>
                <a:lstStyle/>
                <a:p>
                  <a:pPr>
                    <a:defRPr/>
                  </a:pPr>
                  <a:endParaRPr lang="en-US"/>
                </a:p>
              </p:txBody>
            </p:sp>
            <p:sp>
              <p:nvSpPr>
                <p:cNvPr id="84" name="Freeform 56"/>
                <p:cNvSpPr>
                  <a:spLocks/>
                </p:cNvSpPr>
                <p:nvPr userDrawn="1"/>
              </p:nvSpPr>
              <p:spPr bwMode="ltGray">
                <a:xfrm>
                  <a:off x="1400" y="896"/>
                  <a:ext cx="16" cy="29"/>
                </a:xfrm>
                <a:custGeom>
                  <a:avLst/>
                  <a:gdLst>
                    <a:gd name="T0" fmla="*/ 3 w 19"/>
                    <a:gd name="T1" fmla="*/ 5 h 37"/>
                    <a:gd name="T2" fmla="*/ 6 w 19"/>
                    <a:gd name="T3" fmla="*/ 4 h 37"/>
                    <a:gd name="T4" fmla="*/ 3 w 19"/>
                    <a:gd name="T5" fmla="*/ 5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p:spPr>
              <p:txBody>
                <a:bodyPr wrap="none" anchor="ctr"/>
                <a:lstStyle/>
                <a:p>
                  <a:pPr>
                    <a:defRPr/>
                  </a:pPr>
                  <a:endParaRPr lang="en-US"/>
                </a:p>
              </p:txBody>
            </p:sp>
            <p:sp>
              <p:nvSpPr>
                <p:cNvPr id="85" name="Freeform 57"/>
                <p:cNvSpPr>
                  <a:spLocks/>
                </p:cNvSpPr>
                <p:nvPr userDrawn="1"/>
              </p:nvSpPr>
              <p:spPr bwMode="ltGray">
                <a:xfrm>
                  <a:off x="1379" y="617"/>
                  <a:ext cx="21" cy="17"/>
                </a:xfrm>
                <a:custGeom>
                  <a:avLst/>
                  <a:gdLst>
                    <a:gd name="T0" fmla="*/ 11 w 22"/>
                    <a:gd name="T1" fmla="*/ 4 h 20"/>
                    <a:gd name="T2" fmla="*/ 11 w 22"/>
                    <a:gd name="T3" fmla="*/ 0 h 20"/>
                    <a:gd name="T4" fmla="*/ 13 w 22"/>
                    <a:gd name="T5" fmla="*/ 4 h 20"/>
                    <a:gd name="T6" fmla="*/ 8 w 22"/>
                    <a:gd name="T7" fmla="*/ 7 h 20"/>
                    <a:gd name="T8" fmla="*/ 11 w 22"/>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p:spPr>
              <p:txBody>
                <a:bodyPr wrap="none" anchor="ctr"/>
                <a:lstStyle/>
                <a:p>
                  <a:pPr>
                    <a:defRPr/>
                  </a:pPr>
                  <a:endParaRPr lang="en-US"/>
                </a:p>
              </p:txBody>
            </p:sp>
            <p:sp>
              <p:nvSpPr>
                <p:cNvPr id="86" name="Freeform 58"/>
                <p:cNvSpPr>
                  <a:spLocks/>
                </p:cNvSpPr>
                <p:nvPr userDrawn="1"/>
              </p:nvSpPr>
              <p:spPr bwMode="ltGray">
                <a:xfrm>
                  <a:off x="453" y="275"/>
                  <a:ext cx="58" cy="24"/>
                </a:xfrm>
                <a:custGeom>
                  <a:avLst/>
                  <a:gdLst>
                    <a:gd name="T0" fmla="*/ 24 w 57"/>
                    <a:gd name="T1" fmla="*/ 4 h 30"/>
                    <a:gd name="T2" fmla="*/ 39 w 57"/>
                    <a:gd name="T3" fmla="*/ 2 h 30"/>
                    <a:gd name="T4" fmla="*/ 43 w 57"/>
                    <a:gd name="T5" fmla="*/ 6 h 30"/>
                    <a:gd name="T6" fmla="*/ 24 w 57"/>
                    <a:gd name="T7" fmla="*/ 4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p:spPr>
              <p:txBody>
                <a:bodyPr wrap="none" anchor="ctr"/>
                <a:lstStyle/>
                <a:p>
                  <a:pPr>
                    <a:defRPr/>
                  </a:pPr>
                  <a:endParaRPr lang="en-US"/>
                </a:p>
              </p:txBody>
            </p:sp>
            <p:sp>
              <p:nvSpPr>
                <p:cNvPr id="87" name="Freeform 59"/>
                <p:cNvSpPr>
                  <a:spLocks/>
                </p:cNvSpPr>
                <p:nvPr userDrawn="1"/>
              </p:nvSpPr>
              <p:spPr bwMode="ltGray">
                <a:xfrm>
                  <a:off x="1161" y="50"/>
                  <a:ext cx="691" cy="569"/>
                </a:xfrm>
                <a:custGeom>
                  <a:avLst/>
                  <a:gdLst>
                    <a:gd name="T0" fmla="*/ 466 w 693"/>
                    <a:gd name="T1" fmla="*/ 113 h 696"/>
                    <a:gd name="T2" fmla="*/ 386 w 693"/>
                    <a:gd name="T3" fmla="*/ 110 h 696"/>
                    <a:gd name="T4" fmla="*/ 318 w 693"/>
                    <a:gd name="T5" fmla="*/ 101 h 696"/>
                    <a:gd name="T6" fmla="*/ 258 w 693"/>
                    <a:gd name="T7" fmla="*/ 97 h 696"/>
                    <a:gd name="T8" fmla="*/ 230 w 693"/>
                    <a:gd name="T9" fmla="*/ 101 h 696"/>
                    <a:gd name="T10" fmla="*/ 254 w 693"/>
                    <a:gd name="T11" fmla="*/ 105 h 696"/>
                    <a:gd name="T12" fmla="*/ 286 w 693"/>
                    <a:gd name="T13" fmla="*/ 114 h 696"/>
                    <a:gd name="T14" fmla="*/ 314 w 693"/>
                    <a:gd name="T15" fmla="*/ 116 h 696"/>
                    <a:gd name="T16" fmla="*/ 326 w 693"/>
                    <a:gd name="T17" fmla="*/ 131 h 696"/>
                    <a:gd name="T18" fmla="*/ 306 w 693"/>
                    <a:gd name="T19" fmla="*/ 135 h 696"/>
                    <a:gd name="T20" fmla="*/ 254 w 693"/>
                    <a:gd name="T21" fmla="*/ 151 h 696"/>
                    <a:gd name="T22" fmla="*/ 218 w 693"/>
                    <a:gd name="T23" fmla="*/ 153 h 696"/>
                    <a:gd name="T24" fmla="*/ 97 w 693"/>
                    <a:gd name="T25" fmla="*/ 170 h 696"/>
                    <a:gd name="T26" fmla="*/ 77 w 693"/>
                    <a:gd name="T27" fmla="*/ 151 h 696"/>
                    <a:gd name="T28" fmla="*/ 45 w 693"/>
                    <a:gd name="T29" fmla="*/ 128 h 696"/>
                    <a:gd name="T30" fmla="*/ 33 w 693"/>
                    <a:gd name="T31" fmla="*/ 109 h 696"/>
                    <a:gd name="T32" fmla="*/ 53 w 693"/>
                    <a:gd name="T33" fmla="*/ 84 h 696"/>
                    <a:gd name="T34" fmla="*/ 17 w 693"/>
                    <a:gd name="T35" fmla="*/ 96 h 696"/>
                    <a:gd name="T36" fmla="*/ 81 w 693"/>
                    <a:gd name="T37" fmla="*/ 68 h 696"/>
                    <a:gd name="T38" fmla="*/ 113 w 693"/>
                    <a:gd name="T39" fmla="*/ 50 h 696"/>
                    <a:gd name="T40" fmla="*/ 37 w 693"/>
                    <a:gd name="T41" fmla="*/ 50 h 696"/>
                    <a:gd name="T42" fmla="*/ 1 w 693"/>
                    <a:gd name="T43" fmla="*/ 47 h 696"/>
                    <a:gd name="T44" fmla="*/ 25 w 693"/>
                    <a:gd name="T45" fmla="*/ 34 h 696"/>
                    <a:gd name="T46" fmla="*/ 97 w 693"/>
                    <a:gd name="T47" fmla="*/ 28 h 696"/>
                    <a:gd name="T48" fmla="*/ 214 w 693"/>
                    <a:gd name="T49" fmla="*/ 31 h 696"/>
                    <a:gd name="T50" fmla="*/ 222 w 693"/>
                    <a:gd name="T51" fmla="*/ 16 h 696"/>
                    <a:gd name="T52" fmla="*/ 254 w 693"/>
                    <a:gd name="T53" fmla="*/ 0 h 696"/>
                    <a:gd name="T54" fmla="*/ 350 w 693"/>
                    <a:gd name="T55" fmla="*/ 11 h 696"/>
                    <a:gd name="T56" fmla="*/ 322 w 693"/>
                    <a:gd name="T57" fmla="*/ 21 h 696"/>
                    <a:gd name="T58" fmla="*/ 294 w 693"/>
                    <a:gd name="T59" fmla="*/ 43 h 696"/>
                    <a:gd name="T60" fmla="*/ 354 w 693"/>
                    <a:gd name="T61" fmla="*/ 47 h 696"/>
                    <a:gd name="T62" fmla="*/ 366 w 693"/>
                    <a:gd name="T63" fmla="*/ 33 h 696"/>
                    <a:gd name="T64" fmla="*/ 410 w 693"/>
                    <a:gd name="T65" fmla="*/ 23 h 696"/>
                    <a:gd name="T66" fmla="*/ 490 w 693"/>
                    <a:gd name="T67" fmla="*/ 21 h 696"/>
                    <a:gd name="T68" fmla="*/ 517 w 693"/>
                    <a:gd name="T69" fmla="*/ 13 h 696"/>
                    <a:gd name="T70" fmla="*/ 527 w 693"/>
                    <a:gd name="T71" fmla="*/ 112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p:spPr>
              <p:txBody>
                <a:bodyPr wrap="none" anchor="ctr"/>
                <a:lstStyle/>
                <a:p>
                  <a:pPr>
                    <a:defRPr/>
                  </a:pPr>
                  <a:endParaRPr lang="en-US"/>
                </a:p>
              </p:txBody>
            </p:sp>
            <p:sp>
              <p:nvSpPr>
                <p:cNvPr id="88" name="Freeform 60"/>
                <p:cNvSpPr>
                  <a:spLocks/>
                </p:cNvSpPr>
                <p:nvPr userDrawn="1"/>
              </p:nvSpPr>
              <p:spPr bwMode="ltGray">
                <a:xfrm>
                  <a:off x="689" y="6"/>
                  <a:ext cx="1386" cy="232"/>
                </a:xfrm>
                <a:custGeom>
                  <a:avLst/>
                  <a:gdLst>
                    <a:gd name="T0" fmla="*/ 13366 w 931"/>
                    <a:gd name="T1" fmla="*/ 0 h 149"/>
                    <a:gd name="T2" fmla="*/ 2321 w 931"/>
                    <a:gd name="T3" fmla="*/ 643 h 149"/>
                    <a:gd name="T4" fmla="*/ 1468 w 931"/>
                    <a:gd name="T5" fmla="*/ 922 h 149"/>
                    <a:gd name="T6" fmla="*/ 1003 w 931"/>
                    <a:gd name="T7" fmla="*/ 922 h 149"/>
                    <a:gd name="T8" fmla="*/ 359 w 931"/>
                    <a:gd name="T9" fmla="*/ 1710 h 149"/>
                    <a:gd name="T10" fmla="*/ 0 w 931"/>
                    <a:gd name="T11" fmla="*/ 2323 h 149"/>
                    <a:gd name="T12" fmla="*/ 957 w 931"/>
                    <a:gd name="T13" fmla="*/ 2554 h 149"/>
                    <a:gd name="T14" fmla="*/ 1568 w 931"/>
                    <a:gd name="T15" fmla="*/ 2121 h 149"/>
                    <a:gd name="T16" fmla="*/ 1754 w 931"/>
                    <a:gd name="T17" fmla="*/ 1868 h 149"/>
                    <a:gd name="T18" fmla="*/ 2712 w 931"/>
                    <a:gd name="T19" fmla="*/ 1152 h 149"/>
                    <a:gd name="T20" fmla="*/ 3484 w 931"/>
                    <a:gd name="T21" fmla="*/ 1023 h 149"/>
                    <a:gd name="T22" fmla="*/ 3847 w 931"/>
                    <a:gd name="T23" fmla="*/ 2076 h 149"/>
                    <a:gd name="T24" fmla="*/ 3049 w 931"/>
                    <a:gd name="T25" fmla="*/ 2427 h 149"/>
                    <a:gd name="T26" fmla="*/ 3741 w 931"/>
                    <a:gd name="T27" fmla="*/ 2510 h 149"/>
                    <a:gd name="T28" fmla="*/ 4051 w 931"/>
                    <a:gd name="T29" fmla="*/ 1993 h 149"/>
                    <a:gd name="T30" fmla="*/ 4313 w 931"/>
                    <a:gd name="T31" fmla="*/ 2038 h 149"/>
                    <a:gd name="T32" fmla="*/ 4100 w 931"/>
                    <a:gd name="T33" fmla="*/ 1200 h 149"/>
                    <a:gd name="T34" fmla="*/ 4313 w 931"/>
                    <a:gd name="T35" fmla="*/ 982 h 149"/>
                    <a:gd name="T36" fmla="*/ 4484 w 931"/>
                    <a:gd name="T37" fmla="*/ 1951 h 149"/>
                    <a:gd name="T38" fmla="*/ 4313 w 931"/>
                    <a:gd name="T39" fmla="*/ 2510 h 149"/>
                    <a:gd name="T40" fmla="*/ 4806 w 931"/>
                    <a:gd name="T41" fmla="*/ 2881 h 149"/>
                    <a:gd name="T42" fmla="*/ 4843 w 931"/>
                    <a:gd name="T43" fmla="*/ 2038 h 149"/>
                    <a:gd name="T44" fmla="*/ 5368 w 931"/>
                    <a:gd name="T45" fmla="*/ 2280 h 149"/>
                    <a:gd name="T46" fmla="*/ 6192 w 931"/>
                    <a:gd name="T47" fmla="*/ 1627 h 149"/>
                    <a:gd name="T48" fmla="*/ 6631 w 931"/>
                    <a:gd name="T49" fmla="*/ 1106 h 149"/>
                    <a:gd name="T50" fmla="*/ 7124 w 931"/>
                    <a:gd name="T51" fmla="*/ 1235 h 149"/>
                    <a:gd name="T52" fmla="*/ 7374 w 931"/>
                    <a:gd name="T53" fmla="*/ 1106 h 149"/>
                    <a:gd name="T54" fmla="*/ 6988 w 931"/>
                    <a:gd name="T55" fmla="*/ 982 h 149"/>
                    <a:gd name="T56" fmla="*/ 7688 w 931"/>
                    <a:gd name="T57" fmla="*/ 771 h 149"/>
                    <a:gd name="T58" fmla="*/ 8816 w 931"/>
                    <a:gd name="T59" fmla="*/ 1200 h 149"/>
                    <a:gd name="T60" fmla="*/ 9418 w 931"/>
                    <a:gd name="T61" fmla="*/ 922 h 149"/>
                    <a:gd name="T62" fmla="*/ 9459 w 931"/>
                    <a:gd name="T63" fmla="*/ 1401 h 149"/>
                    <a:gd name="T64" fmla="*/ 9206 w 931"/>
                    <a:gd name="T65" fmla="*/ 2236 h 149"/>
                    <a:gd name="T66" fmla="*/ 9909 w 931"/>
                    <a:gd name="T67" fmla="*/ 1951 h 149"/>
                    <a:gd name="T68" fmla="*/ 10113 w 931"/>
                    <a:gd name="T69" fmla="*/ 1784 h 149"/>
                    <a:gd name="T70" fmla="*/ 10506 w 931"/>
                    <a:gd name="T71" fmla="*/ 1350 h 149"/>
                    <a:gd name="T72" fmla="*/ 12869 w 931"/>
                    <a:gd name="T73" fmla="*/ 1868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p:spPr>
              <p:txBody>
                <a:bodyPr wrap="none" anchor="ctr"/>
                <a:lstStyle/>
                <a:p>
                  <a:pPr>
                    <a:defRPr/>
                  </a:pPr>
                  <a:endParaRPr lang="en-US"/>
                </a:p>
              </p:txBody>
            </p:sp>
            <p:sp>
              <p:nvSpPr>
                <p:cNvPr id="89" name="Freeform 61"/>
                <p:cNvSpPr>
                  <a:spLocks/>
                </p:cNvSpPr>
                <p:nvPr userDrawn="1"/>
              </p:nvSpPr>
              <p:spPr bwMode="ltGray">
                <a:xfrm>
                  <a:off x="971" y="91"/>
                  <a:ext cx="30" cy="25"/>
                </a:xfrm>
                <a:custGeom>
                  <a:avLst/>
                  <a:gdLst>
                    <a:gd name="T0" fmla="*/ 3 w 31"/>
                    <a:gd name="T1" fmla="*/ 8 h 30"/>
                    <a:gd name="T2" fmla="*/ 24 w 31"/>
                    <a:gd name="T3" fmla="*/ 0 h 30"/>
                    <a:gd name="T4" fmla="*/ 15 w 31"/>
                    <a:gd name="T5" fmla="*/ 7 h 30"/>
                    <a:gd name="T6" fmla="*/ 3 w 31"/>
                    <a:gd name="T7" fmla="*/ 8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p:spPr>
              <p:txBody>
                <a:bodyPr wrap="none" anchor="ctr"/>
                <a:lstStyle/>
                <a:p>
                  <a:pPr>
                    <a:defRPr/>
                  </a:pPr>
                  <a:endParaRPr lang="en-US"/>
                </a:p>
              </p:txBody>
            </p:sp>
            <p:sp>
              <p:nvSpPr>
                <p:cNvPr id="90" name="Freeform 62"/>
                <p:cNvSpPr>
                  <a:spLocks/>
                </p:cNvSpPr>
                <p:nvPr userDrawn="1"/>
              </p:nvSpPr>
              <p:spPr bwMode="ltGray">
                <a:xfrm>
                  <a:off x="935" y="125"/>
                  <a:ext cx="45" cy="27"/>
                </a:xfrm>
                <a:custGeom>
                  <a:avLst/>
                  <a:gdLst>
                    <a:gd name="T0" fmla="*/ 6 w 44"/>
                    <a:gd name="T1" fmla="*/ 10 h 32"/>
                    <a:gd name="T2" fmla="*/ 29 w 44"/>
                    <a:gd name="T3" fmla="*/ 0 h 32"/>
                    <a:gd name="T4" fmla="*/ 45 w 44"/>
                    <a:gd name="T5" fmla="*/ 3 h 32"/>
                    <a:gd name="T6" fmla="*/ 6 w 44"/>
                    <a:gd name="T7" fmla="*/ 1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p:spPr>
              <p:txBody>
                <a:bodyPr wrap="none" anchor="ctr"/>
                <a:lstStyle/>
                <a:p>
                  <a:pPr>
                    <a:defRPr/>
                  </a:pPr>
                  <a:endParaRPr lang="en-US"/>
                </a:p>
              </p:txBody>
            </p:sp>
            <p:sp>
              <p:nvSpPr>
                <p:cNvPr id="91" name="Freeform 63"/>
                <p:cNvSpPr>
                  <a:spLocks/>
                </p:cNvSpPr>
                <p:nvPr userDrawn="1"/>
              </p:nvSpPr>
              <p:spPr bwMode="ltGray">
                <a:xfrm>
                  <a:off x="1081" y="226"/>
                  <a:ext cx="75" cy="14"/>
                </a:xfrm>
                <a:custGeom>
                  <a:avLst/>
                  <a:gdLst>
                    <a:gd name="T0" fmla="*/ 37 w 76"/>
                    <a:gd name="T1" fmla="*/ 3 h 18"/>
                    <a:gd name="T2" fmla="*/ 25 w 76"/>
                    <a:gd name="T3" fmla="*/ 2 h 18"/>
                    <a:gd name="T4" fmla="*/ 37 w 76"/>
                    <a:gd name="T5" fmla="*/ 3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p:spPr>
              <p:txBody>
                <a:bodyPr wrap="none" anchor="ctr"/>
                <a:lstStyle/>
                <a:p>
                  <a:pPr>
                    <a:defRPr/>
                  </a:pPr>
                  <a:endParaRPr lang="en-US"/>
                </a:p>
              </p:txBody>
            </p:sp>
            <p:sp>
              <p:nvSpPr>
                <p:cNvPr id="92" name="Freeform 64"/>
                <p:cNvSpPr>
                  <a:spLocks/>
                </p:cNvSpPr>
                <p:nvPr userDrawn="1"/>
              </p:nvSpPr>
              <p:spPr bwMode="ltGray">
                <a:xfrm>
                  <a:off x="1210" y="223"/>
                  <a:ext cx="42" cy="37"/>
                </a:xfrm>
                <a:custGeom>
                  <a:avLst/>
                  <a:gdLst>
                    <a:gd name="T0" fmla="*/ 0 w 42"/>
                    <a:gd name="T1" fmla="*/ 7 h 44"/>
                    <a:gd name="T2" fmla="*/ 12 w 42"/>
                    <a:gd name="T3" fmla="*/ 3 h 44"/>
                    <a:gd name="T4" fmla="*/ 0 w 42"/>
                    <a:gd name="T5" fmla="*/ 7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p:spPr>
              <p:txBody>
                <a:bodyPr wrap="none" anchor="ctr"/>
                <a:lstStyle/>
                <a:p>
                  <a:pPr>
                    <a:defRPr/>
                  </a:pPr>
                  <a:endParaRPr lang="en-US"/>
                </a:p>
              </p:txBody>
            </p:sp>
            <p:sp>
              <p:nvSpPr>
                <p:cNvPr id="93" name="Freeform 65"/>
                <p:cNvSpPr>
                  <a:spLocks/>
                </p:cNvSpPr>
                <p:nvPr userDrawn="1"/>
              </p:nvSpPr>
              <p:spPr bwMode="ltGray">
                <a:xfrm>
                  <a:off x="865" y="123"/>
                  <a:ext cx="33" cy="24"/>
                </a:xfrm>
                <a:custGeom>
                  <a:avLst/>
                  <a:gdLst>
                    <a:gd name="T0" fmla="*/ 7 w 31"/>
                    <a:gd name="T1" fmla="*/ 5 h 30"/>
                    <a:gd name="T2" fmla="*/ 48 w 31"/>
                    <a:gd name="T3" fmla="*/ 2 h 30"/>
                    <a:gd name="T4" fmla="*/ 7 w 31"/>
                    <a:gd name="T5" fmla="*/ 5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p:spPr>
              <p:txBody>
                <a:bodyPr wrap="none" anchor="ctr"/>
                <a:lstStyle/>
                <a:p>
                  <a:pPr>
                    <a:defRPr/>
                  </a:pPr>
                  <a:endParaRPr lang="en-US"/>
                </a:p>
              </p:txBody>
            </p:sp>
          </p:grpSp>
          <p:grpSp>
            <p:nvGrpSpPr>
              <p:cNvPr id="10" name="Group 159"/>
              <p:cNvGrpSpPr>
                <a:grpSpLocks/>
              </p:cNvGrpSpPr>
              <p:nvPr userDrawn="1"/>
            </p:nvGrpSpPr>
            <p:grpSpPr bwMode="auto">
              <a:xfrm>
                <a:off x="7" y="-154"/>
                <a:ext cx="5739" cy="418"/>
                <a:chOff x="1056" y="111"/>
                <a:chExt cx="2448" cy="418"/>
              </a:xfrm>
            </p:grpSpPr>
            <p:sp>
              <p:nvSpPr>
                <p:cNvPr id="27" name="Line 110"/>
                <p:cNvSpPr>
                  <a:spLocks noChangeShapeType="1"/>
                </p:cNvSpPr>
                <p:nvPr/>
              </p:nvSpPr>
              <p:spPr bwMode="white">
                <a:xfrm>
                  <a:off x="1056" y="332"/>
                  <a:ext cx="2448" cy="0"/>
                </a:xfrm>
                <a:prstGeom prst="line">
                  <a:avLst/>
                </a:prstGeom>
                <a:noFill/>
                <a:ln w="9525">
                  <a:solidFill>
                    <a:schemeClr val="folHlink"/>
                  </a:solidFill>
                  <a:round/>
                  <a:headEnd/>
                  <a:tailEnd/>
                </a:ln>
              </p:spPr>
              <p:txBody>
                <a:bodyPr wrap="none" anchor="ctr"/>
                <a:lstStyle/>
                <a:p>
                  <a:pPr>
                    <a:defRPr/>
                  </a:pPr>
                  <a:endParaRPr lang="en-US"/>
                </a:p>
              </p:txBody>
            </p:sp>
            <p:sp>
              <p:nvSpPr>
                <p:cNvPr id="28" name="Line 112"/>
                <p:cNvSpPr>
                  <a:spLocks noChangeShapeType="1"/>
                </p:cNvSpPr>
                <p:nvPr/>
              </p:nvSpPr>
              <p:spPr bwMode="white">
                <a:xfrm>
                  <a:off x="1254"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29" name="Line 113"/>
                <p:cNvSpPr>
                  <a:spLocks noChangeShapeType="1"/>
                </p:cNvSpPr>
                <p:nvPr/>
              </p:nvSpPr>
              <p:spPr bwMode="white">
                <a:xfrm>
                  <a:off x="1482"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0" name="Line 114"/>
                <p:cNvSpPr>
                  <a:spLocks noChangeShapeType="1"/>
                </p:cNvSpPr>
                <p:nvPr/>
              </p:nvSpPr>
              <p:spPr bwMode="white">
                <a:xfrm>
                  <a:off x="1710"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1" name="Line 115"/>
                <p:cNvSpPr>
                  <a:spLocks noChangeShapeType="1"/>
                </p:cNvSpPr>
                <p:nvPr/>
              </p:nvSpPr>
              <p:spPr bwMode="white">
                <a:xfrm>
                  <a:off x="1938"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2" name="Line 116"/>
                <p:cNvSpPr>
                  <a:spLocks noChangeShapeType="1"/>
                </p:cNvSpPr>
                <p:nvPr/>
              </p:nvSpPr>
              <p:spPr bwMode="white">
                <a:xfrm>
                  <a:off x="2166"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3" name="Line 117"/>
                <p:cNvSpPr>
                  <a:spLocks noChangeShapeType="1"/>
                </p:cNvSpPr>
                <p:nvPr/>
              </p:nvSpPr>
              <p:spPr bwMode="white">
                <a:xfrm>
                  <a:off x="2394"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4" name="Line 118"/>
                <p:cNvSpPr>
                  <a:spLocks noChangeShapeType="1"/>
                </p:cNvSpPr>
                <p:nvPr/>
              </p:nvSpPr>
              <p:spPr bwMode="white">
                <a:xfrm>
                  <a:off x="2622"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5" name="Line 119"/>
                <p:cNvSpPr>
                  <a:spLocks noChangeShapeType="1"/>
                </p:cNvSpPr>
                <p:nvPr/>
              </p:nvSpPr>
              <p:spPr bwMode="white">
                <a:xfrm>
                  <a:off x="2850"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6" name="Line 120"/>
                <p:cNvSpPr>
                  <a:spLocks noChangeShapeType="1"/>
                </p:cNvSpPr>
                <p:nvPr/>
              </p:nvSpPr>
              <p:spPr bwMode="white">
                <a:xfrm>
                  <a:off x="3078" y="111"/>
                  <a:ext cx="0" cy="418"/>
                </a:xfrm>
                <a:prstGeom prst="line">
                  <a:avLst/>
                </a:prstGeom>
                <a:noFill/>
                <a:ln w="9525">
                  <a:solidFill>
                    <a:schemeClr val="folHlink"/>
                  </a:solidFill>
                  <a:round/>
                  <a:headEnd/>
                  <a:tailEnd/>
                </a:ln>
              </p:spPr>
              <p:txBody>
                <a:bodyPr wrap="none" anchor="ctr"/>
                <a:lstStyle/>
                <a:p>
                  <a:pPr>
                    <a:defRPr/>
                  </a:pPr>
                  <a:endParaRPr lang="en-US"/>
                </a:p>
              </p:txBody>
            </p:sp>
            <p:sp>
              <p:nvSpPr>
                <p:cNvPr id="37" name="Line 121"/>
                <p:cNvSpPr>
                  <a:spLocks noChangeShapeType="1"/>
                </p:cNvSpPr>
                <p:nvPr/>
              </p:nvSpPr>
              <p:spPr bwMode="white">
                <a:xfrm>
                  <a:off x="3306" y="111"/>
                  <a:ext cx="0" cy="418"/>
                </a:xfrm>
                <a:prstGeom prst="line">
                  <a:avLst/>
                </a:prstGeom>
                <a:noFill/>
                <a:ln w="9525">
                  <a:solidFill>
                    <a:schemeClr val="folHlink"/>
                  </a:solidFill>
                  <a:round/>
                  <a:headEnd/>
                  <a:tailEnd/>
                </a:ln>
              </p:spPr>
              <p:txBody>
                <a:bodyPr wrap="none" anchor="ctr"/>
                <a:lstStyle/>
                <a:p>
                  <a:pPr>
                    <a:defRPr/>
                  </a:pPr>
                  <a:endParaRPr lang="en-US"/>
                </a:p>
              </p:txBody>
            </p:sp>
          </p:grpSp>
          <p:grpSp>
            <p:nvGrpSpPr>
              <p:cNvPr id="11" name="Group 160"/>
              <p:cNvGrpSpPr>
                <a:grpSpLocks/>
              </p:cNvGrpSpPr>
              <p:nvPr userDrawn="1"/>
            </p:nvGrpSpPr>
            <p:grpSpPr bwMode="auto">
              <a:xfrm>
                <a:off x="-1261" y="-1"/>
                <a:ext cx="2098" cy="1030"/>
                <a:chOff x="1208" y="109"/>
                <a:chExt cx="2098" cy="423"/>
              </a:xfrm>
            </p:grpSpPr>
            <p:sp>
              <p:nvSpPr>
                <p:cNvPr id="12" name="Line 132"/>
                <p:cNvSpPr>
                  <a:spLocks noChangeShapeType="1"/>
                </p:cNvSpPr>
                <p:nvPr/>
              </p:nvSpPr>
              <p:spPr bwMode="ltGray">
                <a:xfrm>
                  <a:off x="2850" y="110"/>
                  <a:ext cx="0" cy="142"/>
                </a:xfrm>
                <a:prstGeom prst="line">
                  <a:avLst/>
                </a:prstGeom>
                <a:noFill/>
                <a:ln w="9525">
                  <a:solidFill>
                    <a:schemeClr val="hlink"/>
                  </a:solidFill>
                  <a:round/>
                  <a:headEnd/>
                  <a:tailEnd/>
                </a:ln>
              </p:spPr>
              <p:txBody>
                <a:bodyPr wrap="none" anchor="ctr"/>
                <a:lstStyle/>
                <a:p>
                  <a:pPr>
                    <a:defRPr/>
                  </a:pPr>
                  <a:endParaRPr lang="en-US"/>
                </a:p>
              </p:txBody>
            </p:sp>
            <p:sp>
              <p:nvSpPr>
                <p:cNvPr id="13" name="Line 133"/>
                <p:cNvSpPr>
                  <a:spLocks noChangeShapeType="1"/>
                </p:cNvSpPr>
                <p:nvPr/>
              </p:nvSpPr>
              <p:spPr bwMode="ltGray">
                <a:xfrm>
                  <a:off x="2972" y="332"/>
                  <a:ext cx="70" cy="0"/>
                </a:xfrm>
                <a:prstGeom prst="line">
                  <a:avLst/>
                </a:prstGeom>
                <a:noFill/>
                <a:ln w="9525">
                  <a:solidFill>
                    <a:schemeClr val="hlink"/>
                  </a:solidFill>
                  <a:round/>
                  <a:headEnd/>
                  <a:tailEnd/>
                </a:ln>
              </p:spPr>
              <p:txBody>
                <a:bodyPr wrap="none" anchor="ctr"/>
                <a:lstStyle/>
                <a:p>
                  <a:pPr>
                    <a:defRPr/>
                  </a:pPr>
                  <a:endParaRPr lang="en-US"/>
                </a:p>
              </p:txBody>
            </p:sp>
            <p:sp>
              <p:nvSpPr>
                <p:cNvPr id="14" name="Line 134"/>
                <p:cNvSpPr>
                  <a:spLocks noChangeShapeType="1"/>
                </p:cNvSpPr>
                <p:nvPr/>
              </p:nvSpPr>
              <p:spPr bwMode="ltGray">
                <a:xfrm>
                  <a:off x="3078" y="350"/>
                  <a:ext cx="0" cy="28"/>
                </a:xfrm>
                <a:prstGeom prst="line">
                  <a:avLst/>
                </a:prstGeom>
                <a:noFill/>
                <a:ln w="9525">
                  <a:solidFill>
                    <a:schemeClr val="hlink"/>
                  </a:solidFill>
                  <a:round/>
                  <a:headEnd/>
                  <a:tailEnd/>
                </a:ln>
              </p:spPr>
              <p:txBody>
                <a:bodyPr wrap="none" anchor="ctr"/>
                <a:lstStyle/>
                <a:p>
                  <a:pPr>
                    <a:defRPr/>
                  </a:pPr>
                  <a:endParaRPr lang="en-US"/>
                </a:p>
              </p:txBody>
            </p:sp>
            <p:sp>
              <p:nvSpPr>
                <p:cNvPr id="15" name="Line 135"/>
                <p:cNvSpPr>
                  <a:spLocks noChangeShapeType="1"/>
                </p:cNvSpPr>
                <p:nvPr/>
              </p:nvSpPr>
              <p:spPr bwMode="ltGray">
                <a:xfrm>
                  <a:off x="3306" y="450"/>
                  <a:ext cx="0" cy="79"/>
                </a:xfrm>
                <a:prstGeom prst="line">
                  <a:avLst/>
                </a:prstGeom>
                <a:noFill/>
                <a:ln w="9525">
                  <a:solidFill>
                    <a:schemeClr val="hlink"/>
                  </a:solidFill>
                  <a:round/>
                  <a:headEnd/>
                  <a:tailEnd/>
                </a:ln>
              </p:spPr>
              <p:txBody>
                <a:bodyPr wrap="none" anchor="ctr"/>
                <a:lstStyle/>
                <a:p>
                  <a:pPr>
                    <a:defRPr/>
                  </a:pPr>
                  <a:endParaRPr lang="en-US"/>
                </a:p>
              </p:txBody>
            </p:sp>
            <p:sp>
              <p:nvSpPr>
                <p:cNvPr id="16" name="Line 145"/>
                <p:cNvSpPr>
                  <a:spLocks noChangeShapeType="1"/>
                </p:cNvSpPr>
                <p:nvPr/>
              </p:nvSpPr>
              <p:spPr bwMode="ltGray">
                <a:xfrm>
                  <a:off x="2166" y="114"/>
                  <a:ext cx="0" cy="62"/>
                </a:xfrm>
                <a:prstGeom prst="line">
                  <a:avLst/>
                </a:prstGeom>
                <a:noFill/>
                <a:ln w="9525">
                  <a:solidFill>
                    <a:schemeClr val="hlink"/>
                  </a:solidFill>
                  <a:round/>
                  <a:headEnd/>
                  <a:tailEnd/>
                </a:ln>
              </p:spPr>
              <p:txBody>
                <a:bodyPr wrap="none" anchor="ctr"/>
                <a:lstStyle/>
                <a:p>
                  <a:pPr>
                    <a:defRPr/>
                  </a:pPr>
                  <a:endParaRPr lang="en-US"/>
                </a:p>
              </p:txBody>
            </p:sp>
            <p:sp>
              <p:nvSpPr>
                <p:cNvPr id="17" name="Line 146"/>
                <p:cNvSpPr>
                  <a:spLocks noChangeShapeType="1"/>
                </p:cNvSpPr>
                <p:nvPr/>
              </p:nvSpPr>
              <p:spPr bwMode="ltGray">
                <a:xfrm>
                  <a:off x="1938" y="111"/>
                  <a:ext cx="0" cy="337"/>
                </a:xfrm>
                <a:prstGeom prst="line">
                  <a:avLst/>
                </a:prstGeom>
                <a:noFill/>
                <a:ln w="9525">
                  <a:solidFill>
                    <a:schemeClr val="hlink"/>
                  </a:solidFill>
                  <a:round/>
                  <a:headEnd/>
                  <a:tailEnd/>
                </a:ln>
              </p:spPr>
              <p:txBody>
                <a:bodyPr wrap="none" anchor="ctr"/>
                <a:lstStyle/>
                <a:p>
                  <a:pPr>
                    <a:defRPr/>
                  </a:pPr>
                  <a:endParaRPr lang="en-US"/>
                </a:p>
              </p:txBody>
            </p:sp>
            <p:sp>
              <p:nvSpPr>
                <p:cNvPr id="18" name="Line 147"/>
                <p:cNvSpPr>
                  <a:spLocks noChangeShapeType="1"/>
                </p:cNvSpPr>
                <p:nvPr/>
              </p:nvSpPr>
              <p:spPr bwMode="ltGray">
                <a:xfrm flipH="1">
                  <a:off x="1912" y="332"/>
                  <a:ext cx="68" cy="0"/>
                </a:xfrm>
                <a:prstGeom prst="line">
                  <a:avLst/>
                </a:prstGeom>
                <a:noFill/>
                <a:ln w="9525">
                  <a:solidFill>
                    <a:schemeClr val="hlink"/>
                  </a:solidFill>
                  <a:round/>
                  <a:headEnd/>
                  <a:tailEnd/>
                </a:ln>
              </p:spPr>
              <p:txBody>
                <a:bodyPr wrap="none" anchor="ctr"/>
                <a:lstStyle/>
                <a:p>
                  <a:pPr>
                    <a:defRPr/>
                  </a:pPr>
                  <a:endParaRPr lang="en-US"/>
                </a:p>
              </p:txBody>
            </p:sp>
            <p:sp>
              <p:nvSpPr>
                <p:cNvPr id="19" name="Line 148"/>
                <p:cNvSpPr>
                  <a:spLocks noChangeShapeType="1"/>
                </p:cNvSpPr>
                <p:nvPr/>
              </p:nvSpPr>
              <p:spPr bwMode="ltGray">
                <a:xfrm>
                  <a:off x="1778" y="332"/>
                  <a:ext cx="60" cy="0"/>
                </a:xfrm>
                <a:prstGeom prst="line">
                  <a:avLst/>
                </a:prstGeom>
                <a:noFill/>
                <a:ln w="9525">
                  <a:solidFill>
                    <a:schemeClr val="hlink"/>
                  </a:solidFill>
                  <a:round/>
                  <a:headEnd/>
                  <a:tailEnd/>
                </a:ln>
              </p:spPr>
              <p:txBody>
                <a:bodyPr wrap="none" anchor="ctr"/>
                <a:lstStyle/>
                <a:p>
                  <a:pPr>
                    <a:defRPr/>
                  </a:pPr>
                  <a:endParaRPr lang="en-US"/>
                </a:p>
              </p:txBody>
            </p:sp>
            <p:sp>
              <p:nvSpPr>
                <p:cNvPr id="20" name="Line 149"/>
                <p:cNvSpPr>
                  <a:spLocks noChangeShapeType="1"/>
                </p:cNvSpPr>
                <p:nvPr/>
              </p:nvSpPr>
              <p:spPr bwMode="ltGray">
                <a:xfrm flipH="1">
                  <a:off x="1578" y="332"/>
                  <a:ext cx="82" cy="0"/>
                </a:xfrm>
                <a:prstGeom prst="line">
                  <a:avLst/>
                </a:prstGeom>
                <a:noFill/>
                <a:ln w="9525">
                  <a:solidFill>
                    <a:schemeClr val="hlink"/>
                  </a:solidFill>
                  <a:round/>
                  <a:headEnd/>
                  <a:tailEnd/>
                </a:ln>
              </p:spPr>
              <p:txBody>
                <a:bodyPr wrap="none" anchor="ctr"/>
                <a:lstStyle/>
                <a:p>
                  <a:pPr>
                    <a:defRPr/>
                  </a:pPr>
                  <a:endParaRPr lang="en-US"/>
                </a:p>
              </p:txBody>
            </p:sp>
            <p:sp>
              <p:nvSpPr>
                <p:cNvPr id="21" name="Line 150"/>
                <p:cNvSpPr>
                  <a:spLocks noChangeShapeType="1"/>
                </p:cNvSpPr>
                <p:nvPr/>
              </p:nvSpPr>
              <p:spPr bwMode="ltGray">
                <a:xfrm>
                  <a:off x="1208" y="332"/>
                  <a:ext cx="348" cy="0"/>
                </a:xfrm>
                <a:prstGeom prst="line">
                  <a:avLst/>
                </a:prstGeom>
                <a:noFill/>
                <a:ln w="9525">
                  <a:solidFill>
                    <a:schemeClr val="hlink"/>
                  </a:solidFill>
                  <a:round/>
                  <a:headEnd/>
                  <a:tailEnd/>
                </a:ln>
              </p:spPr>
              <p:txBody>
                <a:bodyPr wrap="none" anchor="ctr"/>
                <a:lstStyle/>
                <a:p>
                  <a:pPr>
                    <a:defRPr/>
                  </a:pPr>
                  <a:endParaRPr lang="en-US"/>
                </a:p>
              </p:txBody>
            </p:sp>
            <p:sp>
              <p:nvSpPr>
                <p:cNvPr id="22" name="Line 151"/>
                <p:cNvSpPr>
                  <a:spLocks noChangeShapeType="1"/>
                </p:cNvSpPr>
                <p:nvPr/>
              </p:nvSpPr>
              <p:spPr bwMode="ltGray">
                <a:xfrm>
                  <a:off x="1480" y="234"/>
                  <a:ext cx="0" cy="298"/>
                </a:xfrm>
                <a:prstGeom prst="line">
                  <a:avLst/>
                </a:prstGeom>
                <a:noFill/>
                <a:ln w="9525">
                  <a:solidFill>
                    <a:schemeClr val="hlink"/>
                  </a:solidFill>
                  <a:round/>
                  <a:headEnd/>
                  <a:tailEnd/>
                </a:ln>
              </p:spPr>
              <p:txBody>
                <a:bodyPr wrap="none" anchor="ctr"/>
                <a:lstStyle/>
                <a:p>
                  <a:pPr>
                    <a:defRPr/>
                  </a:pPr>
                  <a:endParaRPr lang="en-US"/>
                </a:p>
              </p:txBody>
            </p:sp>
            <p:sp>
              <p:nvSpPr>
                <p:cNvPr id="23" name="Line 152"/>
                <p:cNvSpPr>
                  <a:spLocks noChangeShapeType="1"/>
                </p:cNvSpPr>
                <p:nvPr/>
              </p:nvSpPr>
              <p:spPr bwMode="ltGray">
                <a:xfrm>
                  <a:off x="1254" y="252"/>
                  <a:ext cx="0" cy="156"/>
                </a:xfrm>
                <a:prstGeom prst="line">
                  <a:avLst/>
                </a:prstGeom>
                <a:noFill/>
                <a:ln w="9525">
                  <a:solidFill>
                    <a:schemeClr val="hlink"/>
                  </a:solidFill>
                  <a:round/>
                  <a:headEnd/>
                  <a:tailEnd/>
                </a:ln>
              </p:spPr>
              <p:txBody>
                <a:bodyPr wrap="none" anchor="ctr"/>
                <a:lstStyle/>
                <a:p>
                  <a:pPr>
                    <a:defRPr/>
                  </a:pPr>
                  <a:endParaRPr lang="en-US"/>
                </a:p>
              </p:txBody>
            </p:sp>
            <p:sp>
              <p:nvSpPr>
                <p:cNvPr id="24" name="Line 153"/>
                <p:cNvSpPr>
                  <a:spLocks noChangeShapeType="1"/>
                </p:cNvSpPr>
                <p:nvPr/>
              </p:nvSpPr>
              <p:spPr bwMode="ltGray">
                <a:xfrm flipH="1" flipV="1">
                  <a:off x="1482" y="109"/>
                  <a:ext cx="0" cy="27"/>
                </a:xfrm>
                <a:prstGeom prst="line">
                  <a:avLst/>
                </a:prstGeom>
                <a:noFill/>
                <a:ln w="9525">
                  <a:solidFill>
                    <a:schemeClr val="hlink"/>
                  </a:solidFill>
                  <a:round/>
                  <a:headEnd/>
                  <a:tailEnd/>
                </a:ln>
              </p:spPr>
              <p:txBody>
                <a:bodyPr wrap="none" anchor="ctr"/>
                <a:lstStyle/>
                <a:p>
                  <a:pPr>
                    <a:defRPr/>
                  </a:pPr>
                  <a:endParaRPr lang="en-US"/>
                </a:p>
              </p:txBody>
            </p:sp>
            <p:sp>
              <p:nvSpPr>
                <p:cNvPr id="25" name="Line 154"/>
                <p:cNvSpPr>
                  <a:spLocks noChangeShapeType="1"/>
                </p:cNvSpPr>
                <p:nvPr/>
              </p:nvSpPr>
              <p:spPr bwMode="ltGray">
                <a:xfrm>
                  <a:off x="1710" y="180"/>
                  <a:ext cx="0" cy="96"/>
                </a:xfrm>
                <a:prstGeom prst="line">
                  <a:avLst/>
                </a:prstGeom>
                <a:noFill/>
                <a:ln w="9525">
                  <a:solidFill>
                    <a:schemeClr val="hlink"/>
                  </a:solidFill>
                  <a:round/>
                  <a:headEnd/>
                  <a:tailEnd/>
                </a:ln>
              </p:spPr>
              <p:txBody>
                <a:bodyPr wrap="none" anchor="ctr"/>
                <a:lstStyle/>
                <a:p>
                  <a:pPr>
                    <a:defRPr/>
                  </a:pPr>
                  <a:endParaRPr lang="en-US"/>
                </a:p>
              </p:txBody>
            </p:sp>
            <p:sp>
              <p:nvSpPr>
                <p:cNvPr id="26" name="Line 155"/>
                <p:cNvSpPr>
                  <a:spLocks noChangeShapeType="1"/>
                </p:cNvSpPr>
                <p:nvPr/>
              </p:nvSpPr>
              <p:spPr bwMode="ltGray">
                <a:xfrm flipV="1">
                  <a:off x="1710" y="111"/>
                  <a:ext cx="0" cy="22"/>
                </a:xfrm>
                <a:prstGeom prst="line">
                  <a:avLst/>
                </a:prstGeom>
                <a:noFill/>
                <a:ln w="9525">
                  <a:solidFill>
                    <a:schemeClr val="hlink"/>
                  </a:solidFill>
                  <a:round/>
                  <a:headEnd/>
                  <a:tailEnd/>
                </a:ln>
              </p:spPr>
              <p:txBody>
                <a:bodyPr wrap="none" anchor="ctr"/>
                <a:lstStyle/>
                <a:p>
                  <a:pPr>
                    <a:defRPr/>
                  </a:pPr>
                  <a:endParaRPr lang="en-US"/>
                </a:p>
              </p:txBody>
            </p:sp>
          </p:grpSp>
        </p:grpSp>
        <p:pic>
          <p:nvPicPr>
            <p:cNvPr id="7" name="Picture 158" descr="earth"/>
            <p:cNvPicPr>
              <a:picLocks noChangeAspect="1" noChangeArrowheads="1"/>
            </p:cNvPicPr>
            <p:nvPr userDrawn="1"/>
          </p:nvPicPr>
          <p:blipFill>
            <a:blip r:embed="rId2" cstate="screen">
              <a:clrChange>
                <a:clrFrom>
                  <a:srgbClr val="000000"/>
                </a:clrFrom>
                <a:clrTo>
                  <a:srgbClr val="000000">
                    <a:alpha val="0"/>
                  </a:srgbClr>
                </a:clrTo>
              </a:clrChange>
            </a:blip>
            <a:srcRect/>
            <a:stretch>
              <a:fillRect/>
            </a:stretch>
          </p:blipFill>
          <p:spPr bwMode="gray">
            <a:xfrm>
              <a:off x="336" y="1566"/>
              <a:ext cx="690" cy="642"/>
            </a:xfrm>
            <a:prstGeom prst="rect">
              <a:avLst/>
            </a:prstGeom>
            <a:noFill/>
            <a:ln w="9525">
              <a:noFill/>
              <a:miter lim="800000"/>
              <a:headEnd/>
              <a:tailEnd/>
            </a:ln>
          </p:spPr>
        </p:pic>
      </p:grpSp>
      <p:sp>
        <p:nvSpPr>
          <p:cNvPr id="46082" name="Rectangle 2"/>
          <p:cNvSpPr>
            <a:spLocks noGrp="1" noChangeArrowheads="1"/>
          </p:cNvSpPr>
          <p:nvPr>
            <p:ph type="ctrTitle"/>
          </p:nvPr>
        </p:nvSpPr>
        <p:spPr>
          <a:xfrm>
            <a:off x="1828800" y="1828800"/>
            <a:ext cx="6934200" cy="2362200"/>
          </a:xfrm>
        </p:spPr>
        <p:txBody>
          <a:bodyPr/>
          <a:lstStyle>
            <a:lvl1pPr>
              <a:defRPr/>
            </a:lvl1pPr>
          </a:lstStyle>
          <a:p>
            <a:pPr lvl="0"/>
            <a:r>
              <a:rPr lang="en-US" noProof="0" smtClean="0"/>
              <a:t>Click to edit Master title style</a:t>
            </a:r>
          </a:p>
        </p:txBody>
      </p:sp>
      <p:sp>
        <p:nvSpPr>
          <p:cNvPr id="46083" name="Rectangle 3"/>
          <p:cNvSpPr>
            <a:spLocks noGrp="1" noChangeArrowheads="1"/>
          </p:cNvSpPr>
          <p:nvPr>
            <p:ph type="subTitle" idx="1"/>
          </p:nvPr>
        </p:nvSpPr>
        <p:spPr>
          <a:xfrm>
            <a:off x="1828800" y="4572000"/>
            <a:ext cx="6934200" cy="1295400"/>
          </a:xfrm>
        </p:spPr>
        <p:txBody>
          <a:bodyPr/>
          <a:lstStyle>
            <a:lvl1pPr marL="0" indent="0">
              <a:buFontTx/>
              <a:buNone/>
              <a:defRPr/>
            </a:lvl1pPr>
          </a:lstStyle>
          <a:p>
            <a:pPr lvl="0"/>
            <a:r>
              <a:rPr lang="en-US" noProof="0" smtClean="0"/>
              <a:t>Click to edit Master subtitle style</a:t>
            </a:r>
          </a:p>
        </p:txBody>
      </p:sp>
      <p:sp>
        <p:nvSpPr>
          <p:cNvPr id="94" name="Rectangle 4"/>
          <p:cNvSpPr>
            <a:spLocks noGrp="1" noChangeArrowheads="1"/>
          </p:cNvSpPr>
          <p:nvPr>
            <p:ph type="dt" sz="half" idx="10"/>
          </p:nvPr>
        </p:nvSpPr>
        <p:spPr>
          <a:xfrm>
            <a:off x="533400" y="6248400"/>
            <a:ext cx="1905000" cy="457200"/>
          </a:xfrm>
        </p:spPr>
        <p:txBody>
          <a:bodyPr/>
          <a:lstStyle>
            <a:lvl1pPr>
              <a:defRPr/>
            </a:lvl1pPr>
          </a:lstStyle>
          <a:p>
            <a:pPr>
              <a:defRPr/>
            </a:pPr>
            <a:fld id="{06FD8030-0E7E-41D3-9DE3-5C18DEC7175B}" type="datetimeFigureOut">
              <a:rPr lang="en-US"/>
              <a:pPr>
                <a:defRPr/>
              </a:pPr>
              <a:t>1/14/2014</a:t>
            </a:fld>
            <a:endParaRPr lang="en-US"/>
          </a:p>
        </p:txBody>
      </p:sp>
      <p:sp>
        <p:nvSpPr>
          <p:cNvPr id="95" name="Rectangle 5"/>
          <p:cNvSpPr>
            <a:spLocks noGrp="1" noChangeArrowheads="1"/>
          </p:cNvSpPr>
          <p:nvPr>
            <p:ph type="ftr" sz="quarter" idx="11"/>
          </p:nvPr>
        </p:nvSpPr>
        <p:spPr>
          <a:xfrm>
            <a:off x="3200400" y="6248400"/>
            <a:ext cx="2895600" cy="457200"/>
          </a:xfrm>
        </p:spPr>
        <p:txBody>
          <a:bodyPr/>
          <a:lstStyle>
            <a:lvl1pPr>
              <a:defRPr/>
            </a:lvl1pPr>
          </a:lstStyle>
          <a:p>
            <a:pPr>
              <a:defRPr/>
            </a:pPr>
            <a:endParaRPr lang="en-US"/>
          </a:p>
        </p:txBody>
      </p:sp>
      <p:sp>
        <p:nvSpPr>
          <p:cNvPr id="96" name="Rectangle 6"/>
          <p:cNvSpPr>
            <a:spLocks noGrp="1" noChangeArrowheads="1"/>
          </p:cNvSpPr>
          <p:nvPr>
            <p:ph type="sldNum" sz="quarter" idx="12"/>
          </p:nvPr>
        </p:nvSpPr>
        <p:spPr>
          <a:xfrm>
            <a:off x="6858000" y="6248400"/>
            <a:ext cx="1905000" cy="457200"/>
          </a:xfrm>
        </p:spPr>
        <p:txBody>
          <a:bodyPr/>
          <a:lstStyle>
            <a:lvl1pPr>
              <a:defRPr/>
            </a:lvl1pPr>
          </a:lstStyle>
          <a:p>
            <a:pPr>
              <a:defRPr/>
            </a:pPr>
            <a:fld id="{3F485C89-CC3B-44AC-88B3-5569ADAFBAF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5EF00E7-ED55-438F-BC93-26A882041132}" type="datetimeFigureOut">
              <a:rPr lang="en-US"/>
              <a:pPr>
                <a:defRPr/>
              </a:pPr>
              <a:t>1/14/2014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84DDE4-CD2C-4A7A-9563-2D986644CB8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3" y="930275"/>
            <a:ext cx="2052637" cy="53324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46063" y="930275"/>
            <a:ext cx="6007100" cy="53324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9E40B09-D763-460E-9E7A-079792835C50}" type="datetimeFigureOut">
              <a:rPr lang="en-US"/>
              <a:pPr>
                <a:defRPr/>
              </a:pPr>
              <a:t>1/14/2014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AF5612-4945-40A1-B610-0A86BEAB5B4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i="0">
                <a:solidFill>
                  <a:srgbClr val="FF0000"/>
                </a:solidFill>
                <a:latin typeface="+mn-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5FEC763-674F-4CCA-B787-934DE3B3E47D}" type="datetimeFigureOut">
              <a:rPr lang="en-US"/>
              <a:pPr>
                <a:defRPr/>
              </a:pPr>
              <a:t>1/14/2014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1CA74C-5214-4539-8B5D-EA6737A2607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B6F68D3-75E2-41EF-B3DD-BF53EB76B376}" type="datetimeFigureOut">
              <a:rPr lang="en-US"/>
              <a:pPr>
                <a:defRPr/>
              </a:pPr>
              <a:t>1/14/2014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F845411-9B11-47AC-9BAF-5580D4F832F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1272C4D4-82B8-463E-B7A5-EF0704164203}" type="datetimeFigureOut">
              <a:rPr lang="en-US"/>
              <a:pPr>
                <a:defRPr/>
              </a:pPr>
              <a:t>1/14/2014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E6BA492-CDA3-4273-82F0-25233AF3D9F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DA8EED4A-2AF6-402B-8422-83FAFC23B72A}" type="datetimeFigureOut">
              <a:rPr lang="en-US"/>
              <a:pPr>
                <a:defRPr/>
              </a:pPr>
              <a:t>1/14/2014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1FA7BFC-4499-4CAA-BDB8-79E6C0963EB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EF76324-2F7F-4BC6-AB85-8BDA77407DF9}" type="datetimeFigureOut">
              <a:rPr lang="en-US"/>
              <a:pPr>
                <a:defRPr/>
              </a:pPr>
              <a:t>1/14/2014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D42985F-7358-46B9-BE1C-53CFC67249B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8FAD3BA-BF64-4F8B-B2B2-03A04C5C3035}" type="datetimeFigureOut">
              <a:rPr lang="en-US"/>
              <a:pPr>
                <a:defRPr/>
              </a:pPr>
              <a:t>1/14/2014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0EDC3-2502-4C38-AAE7-47EA9BDCFEA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9D0946F-9ED7-4ADB-B104-8B19AD23B5BE}" type="datetimeFigureOut">
              <a:rPr lang="en-US"/>
              <a:pPr>
                <a:defRPr/>
              </a:pPr>
              <a:t>1/14/2014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11BC188-C7FE-45A6-9738-5C5F4DB3BA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8C15A5C-30C1-45E5-86FD-0C9E2679CA1A}" type="datetimeFigureOut">
              <a:rPr lang="en-US"/>
              <a:pPr>
                <a:defRPr/>
              </a:pPr>
              <a:t>1/14/2014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EB7EE41-5AFF-452B-A39A-4DCB08DB9F5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2532" name="Rectangle 4"/>
          <p:cNvSpPr>
            <a:spLocks noGrp="1" noChangeArrowheads="1"/>
          </p:cNvSpPr>
          <p:nvPr>
            <p:ph type="dt" sz="half" idx="2"/>
          </p:nvPr>
        </p:nvSpPr>
        <p:spPr bwMode="auto">
          <a:xfrm>
            <a:off x="685800" y="629285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j-lt"/>
                <a:cs typeface="+mn-cs"/>
              </a:defRPr>
            </a:lvl1pPr>
          </a:lstStyle>
          <a:p>
            <a:pPr>
              <a:defRPr/>
            </a:pPr>
            <a:fld id="{ED95310F-85F5-4FB3-B443-9D477D65E682}" type="datetimeFigureOut">
              <a:rPr lang="en-US"/>
              <a:pPr>
                <a:defRPr/>
              </a:pPr>
              <a:t>1/14/2014</a:t>
            </a:fld>
            <a:endParaRPr lang="en-US"/>
          </a:p>
        </p:txBody>
      </p:sp>
      <p:sp>
        <p:nvSpPr>
          <p:cNvPr id="22533" name="Rectangle 5"/>
          <p:cNvSpPr>
            <a:spLocks noGrp="1" noChangeArrowheads="1"/>
          </p:cNvSpPr>
          <p:nvPr>
            <p:ph type="ftr" sz="quarter" idx="3"/>
          </p:nvPr>
        </p:nvSpPr>
        <p:spPr bwMode="auto">
          <a:xfrm>
            <a:off x="3124200" y="629285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j-lt"/>
                <a:cs typeface="+mn-cs"/>
              </a:defRPr>
            </a:lvl1pPr>
          </a:lstStyle>
          <a:p>
            <a:pPr>
              <a:defRPr/>
            </a:pPr>
            <a:endParaRPr lang="en-US"/>
          </a:p>
        </p:txBody>
      </p:sp>
      <p:sp>
        <p:nvSpPr>
          <p:cNvPr id="22534" name="Rectangle 6"/>
          <p:cNvSpPr>
            <a:spLocks noGrp="1" noChangeArrowheads="1"/>
          </p:cNvSpPr>
          <p:nvPr>
            <p:ph type="sldNum" sz="quarter" idx="4"/>
          </p:nvPr>
        </p:nvSpPr>
        <p:spPr bwMode="auto">
          <a:xfrm>
            <a:off x="6553200" y="629285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j-lt"/>
                <a:cs typeface="+mn-cs"/>
              </a:defRPr>
            </a:lvl1pPr>
          </a:lstStyle>
          <a:p>
            <a:pPr>
              <a:defRPr/>
            </a:pPr>
            <a:fld id="{CBF9375F-DA8C-4F9A-BB1D-C92650718134}" type="slidenum">
              <a:rPr lang="en-US"/>
              <a:pPr>
                <a:defRPr/>
              </a:pPr>
              <a:t>‹#›</a:t>
            </a:fld>
            <a:endParaRPr lang="en-US"/>
          </a:p>
        </p:txBody>
      </p:sp>
      <p:grpSp>
        <p:nvGrpSpPr>
          <p:cNvPr id="1031" name="Group 163"/>
          <p:cNvGrpSpPr>
            <a:grpSpLocks/>
          </p:cNvGrpSpPr>
          <p:nvPr/>
        </p:nvGrpSpPr>
        <p:grpSpPr bwMode="auto">
          <a:xfrm>
            <a:off x="261938" y="87313"/>
            <a:ext cx="8488362" cy="831850"/>
            <a:chOff x="165" y="55"/>
            <a:chExt cx="5347" cy="524"/>
          </a:xfrm>
        </p:grpSpPr>
        <p:grpSp>
          <p:nvGrpSpPr>
            <p:cNvPr id="1032" name="Group 162"/>
            <p:cNvGrpSpPr>
              <a:grpSpLocks/>
            </p:cNvGrpSpPr>
            <p:nvPr userDrawn="1"/>
          </p:nvGrpSpPr>
          <p:grpSpPr bwMode="auto">
            <a:xfrm>
              <a:off x="664" y="104"/>
              <a:ext cx="4848" cy="432"/>
              <a:chOff x="664" y="104"/>
              <a:chExt cx="4848" cy="432"/>
            </a:xfrm>
          </p:grpSpPr>
          <p:sp>
            <p:nvSpPr>
              <p:cNvPr id="1034" name="Freeform 8"/>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pPr>
                  <a:defRPr/>
                </a:pPr>
                <a:endParaRPr lang="en-US"/>
              </a:p>
            </p:txBody>
          </p:sp>
          <p:grpSp>
            <p:nvGrpSpPr>
              <p:cNvPr id="1035" name="Group 9"/>
              <p:cNvGrpSpPr>
                <a:grpSpLocks/>
              </p:cNvGrpSpPr>
              <p:nvPr/>
            </p:nvGrpSpPr>
            <p:grpSpPr bwMode="auto">
              <a:xfrm>
                <a:off x="1195" y="104"/>
                <a:ext cx="3827" cy="429"/>
                <a:chOff x="1021" y="240"/>
                <a:chExt cx="3827" cy="429"/>
              </a:xfrm>
            </p:grpSpPr>
            <p:grpSp>
              <p:nvGrpSpPr>
                <p:cNvPr id="1084" name="Group 10"/>
                <p:cNvGrpSpPr>
                  <a:grpSpLocks/>
                </p:cNvGrpSpPr>
                <p:nvPr/>
              </p:nvGrpSpPr>
              <p:grpSpPr bwMode="auto">
                <a:xfrm>
                  <a:off x="1021" y="241"/>
                  <a:ext cx="2208" cy="427"/>
                  <a:chOff x="1021" y="241"/>
                  <a:chExt cx="2208" cy="427"/>
                </a:xfrm>
              </p:grpSpPr>
              <p:sp>
                <p:nvSpPr>
                  <p:cNvPr id="1128" name="Freeform 11"/>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p:spPr>
                <p:txBody>
                  <a:bodyPr wrap="none" anchor="ctr"/>
                  <a:lstStyle/>
                  <a:p>
                    <a:pPr>
                      <a:defRPr/>
                    </a:pPr>
                    <a:endParaRPr lang="en-US"/>
                  </a:p>
                </p:txBody>
              </p:sp>
              <p:sp>
                <p:nvSpPr>
                  <p:cNvPr id="1129" name="Freeform 12"/>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p:spPr>
                <p:txBody>
                  <a:bodyPr wrap="none" anchor="ctr"/>
                  <a:lstStyle/>
                  <a:p>
                    <a:pPr>
                      <a:defRPr/>
                    </a:pPr>
                    <a:endParaRPr lang="en-US"/>
                  </a:p>
                </p:txBody>
              </p:sp>
              <p:sp>
                <p:nvSpPr>
                  <p:cNvPr id="1130" name="Freeform 13"/>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p:spPr>
                <p:txBody>
                  <a:bodyPr wrap="none" anchor="ctr"/>
                  <a:lstStyle/>
                  <a:p>
                    <a:pPr>
                      <a:defRPr/>
                    </a:pPr>
                    <a:endParaRPr lang="en-US"/>
                  </a:p>
                </p:txBody>
              </p:sp>
              <p:sp>
                <p:nvSpPr>
                  <p:cNvPr id="1131" name="Freeform 14"/>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p:spPr>
                <p:txBody>
                  <a:bodyPr wrap="none" anchor="ctr"/>
                  <a:lstStyle/>
                  <a:p>
                    <a:pPr>
                      <a:defRPr/>
                    </a:pPr>
                    <a:endParaRPr lang="en-US"/>
                  </a:p>
                </p:txBody>
              </p:sp>
              <p:sp>
                <p:nvSpPr>
                  <p:cNvPr id="1132" name="Freeform 15"/>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p:spPr>
                <p:txBody>
                  <a:bodyPr wrap="none" anchor="ctr"/>
                  <a:lstStyle/>
                  <a:p>
                    <a:pPr>
                      <a:defRPr/>
                    </a:pPr>
                    <a:endParaRPr lang="en-US"/>
                  </a:p>
                </p:txBody>
              </p:sp>
              <p:sp>
                <p:nvSpPr>
                  <p:cNvPr id="1133" name="Freeform 16"/>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p:spPr>
                <p:txBody>
                  <a:bodyPr wrap="none" anchor="ctr"/>
                  <a:lstStyle/>
                  <a:p>
                    <a:pPr>
                      <a:defRPr/>
                    </a:pPr>
                    <a:endParaRPr lang="en-US"/>
                  </a:p>
                </p:txBody>
              </p:sp>
              <p:sp>
                <p:nvSpPr>
                  <p:cNvPr id="1134" name="Freeform 17"/>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1 w 355"/>
                      <a:gd name="T31" fmla="*/ 0 h 277"/>
                      <a:gd name="T32" fmla="*/ 1 w 355"/>
                      <a:gd name="T33" fmla="*/ 0 h 277"/>
                      <a:gd name="T34" fmla="*/ 1 w 355"/>
                      <a:gd name="T35" fmla="*/ 0 h 277"/>
                      <a:gd name="T36" fmla="*/ 1 w 355"/>
                      <a:gd name="T37" fmla="*/ 0 h 277"/>
                      <a:gd name="T38" fmla="*/ 1 w 355"/>
                      <a:gd name="T39" fmla="*/ 0 h 277"/>
                      <a:gd name="T40" fmla="*/ 1 w 355"/>
                      <a:gd name="T41" fmla="*/ 0 h 277"/>
                      <a:gd name="T42" fmla="*/ 1 w 355"/>
                      <a:gd name="T43" fmla="*/ 0 h 277"/>
                      <a:gd name="T44" fmla="*/ 1 w 355"/>
                      <a:gd name="T45" fmla="*/ 0 h 277"/>
                      <a:gd name="T46" fmla="*/ 1 w 355"/>
                      <a:gd name="T47" fmla="*/ 0 h 277"/>
                      <a:gd name="T48" fmla="*/ 1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p:spPr>
                <p:txBody>
                  <a:bodyPr wrap="none" anchor="ctr"/>
                  <a:lstStyle/>
                  <a:p>
                    <a:pPr>
                      <a:defRPr/>
                    </a:pPr>
                    <a:endParaRPr lang="en-US"/>
                  </a:p>
                </p:txBody>
              </p:sp>
              <p:sp>
                <p:nvSpPr>
                  <p:cNvPr id="1135" name="Freeform 18"/>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p:spPr>
                <p:txBody>
                  <a:bodyPr wrap="none" anchor="ctr"/>
                  <a:lstStyle/>
                  <a:p>
                    <a:pPr>
                      <a:defRPr/>
                    </a:pPr>
                    <a:endParaRPr lang="en-US"/>
                  </a:p>
                </p:txBody>
              </p:sp>
              <p:sp>
                <p:nvSpPr>
                  <p:cNvPr id="1136" name="Freeform 19"/>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p:spPr>
                <p:txBody>
                  <a:bodyPr wrap="none" anchor="ctr"/>
                  <a:lstStyle/>
                  <a:p>
                    <a:pPr>
                      <a:defRPr/>
                    </a:pPr>
                    <a:endParaRPr lang="en-US"/>
                  </a:p>
                </p:txBody>
              </p:sp>
              <p:sp>
                <p:nvSpPr>
                  <p:cNvPr id="1137" name="Freeform 20"/>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p:spPr>
                <p:txBody>
                  <a:bodyPr wrap="none" anchor="ctr"/>
                  <a:lstStyle/>
                  <a:p>
                    <a:pPr>
                      <a:defRPr/>
                    </a:pPr>
                    <a:endParaRPr lang="en-US"/>
                  </a:p>
                </p:txBody>
              </p:sp>
              <p:sp>
                <p:nvSpPr>
                  <p:cNvPr id="1138" name="Freeform 21"/>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p:spPr>
                <p:txBody>
                  <a:bodyPr wrap="none" anchor="ctr"/>
                  <a:lstStyle/>
                  <a:p>
                    <a:pPr>
                      <a:defRPr/>
                    </a:pPr>
                    <a:endParaRPr lang="en-US"/>
                  </a:p>
                </p:txBody>
              </p:sp>
              <p:sp>
                <p:nvSpPr>
                  <p:cNvPr id="1139" name="Freeform 22"/>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p:spPr>
                <p:txBody>
                  <a:bodyPr wrap="none" anchor="ctr"/>
                  <a:lstStyle/>
                  <a:p>
                    <a:pPr>
                      <a:defRPr/>
                    </a:pPr>
                    <a:endParaRPr lang="en-US"/>
                  </a:p>
                </p:txBody>
              </p:sp>
              <p:sp>
                <p:nvSpPr>
                  <p:cNvPr id="1140" name="Freeform 23"/>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p:spPr>
                <p:txBody>
                  <a:bodyPr wrap="none" anchor="ctr"/>
                  <a:lstStyle/>
                  <a:p>
                    <a:pPr>
                      <a:defRPr/>
                    </a:pPr>
                    <a:endParaRPr lang="en-US"/>
                  </a:p>
                </p:txBody>
              </p:sp>
              <p:sp>
                <p:nvSpPr>
                  <p:cNvPr id="1141" name="Freeform 24"/>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1 w 286"/>
                      <a:gd name="T49" fmla="*/ 0 h 182"/>
                      <a:gd name="T50" fmla="*/ 1 w 286"/>
                      <a:gd name="T51" fmla="*/ 0 h 182"/>
                      <a:gd name="T52" fmla="*/ 1 w 286"/>
                      <a:gd name="T53" fmla="*/ 0 h 182"/>
                      <a:gd name="T54" fmla="*/ 1 w 286"/>
                      <a:gd name="T55" fmla="*/ 0 h 182"/>
                      <a:gd name="T56" fmla="*/ 1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p:spPr>
                <p:txBody>
                  <a:bodyPr wrap="none" anchor="ctr"/>
                  <a:lstStyle/>
                  <a:p>
                    <a:pPr>
                      <a:defRPr/>
                    </a:pPr>
                    <a:endParaRPr lang="en-US"/>
                  </a:p>
                </p:txBody>
              </p:sp>
              <p:sp>
                <p:nvSpPr>
                  <p:cNvPr id="1142" name="Freeform 25"/>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p:spPr>
                <p:txBody>
                  <a:bodyPr wrap="none" anchor="ctr"/>
                  <a:lstStyle/>
                  <a:p>
                    <a:pPr>
                      <a:defRPr/>
                    </a:pPr>
                    <a:endParaRPr lang="en-US"/>
                  </a:p>
                </p:txBody>
              </p:sp>
              <p:sp>
                <p:nvSpPr>
                  <p:cNvPr id="1143" name="Freeform 26"/>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p:spPr>
                <p:txBody>
                  <a:bodyPr wrap="none" anchor="ctr"/>
                  <a:lstStyle/>
                  <a:p>
                    <a:pPr>
                      <a:defRPr/>
                    </a:pPr>
                    <a:endParaRPr lang="en-US"/>
                  </a:p>
                </p:txBody>
              </p:sp>
              <p:sp>
                <p:nvSpPr>
                  <p:cNvPr id="1144" name="Freeform 27"/>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p:spPr>
                <p:txBody>
                  <a:bodyPr wrap="none" anchor="ctr"/>
                  <a:lstStyle/>
                  <a:p>
                    <a:pPr>
                      <a:defRPr/>
                    </a:pPr>
                    <a:endParaRPr lang="en-US"/>
                  </a:p>
                </p:txBody>
              </p:sp>
              <p:sp>
                <p:nvSpPr>
                  <p:cNvPr id="1145" name="Freeform 28"/>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p:spPr>
                <p:txBody>
                  <a:bodyPr wrap="none" anchor="ctr"/>
                  <a:lstStyle/>
                  <a:p>
                    <a:pPr>
                      <a:defRPr/>
                    </a:pPr>
                    <a:endParaRPr lang="en-US"/>
                  </a:p>
                </p:txBody>
              </p:sp>
              <p:sp>
                <p:nvSpPr>
                  <p:cNvPr id="1146" name="Freeform 29"/>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p:spPr>
                <p:txBody>
                  <a:bodyPr wrap="none" anchor="ctr"/>
                  <a:lstStyle/>
                  <a:p>
                    <a:pPr>
                      <a:defRPr/>
                    </a:pPr>
                    <a:endParaRPr lang="en-US"/>
                  </a:p>
                </p:txBody>
              </p:sp>
              <p:sp>
                <p:nvSpPr>
                  <p:cNvPr id="1147" name="Freeform 30"/>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p:spPr>
                <p:txBody>
                  <a:bodyPr wrap="none" anchor="ctr"/>
                  <a:lstStyle/>
                  <a:p>
                    <a:pPr>
                      <a:defRPr/>
                    </a:pPr>
                    <a:endParaRPr lang="en-US"/>
                  </a:p>
                </p:txBody>
              </p:sp>
              <p:sp>
                <p:nvSpPr>
                  <p:cNvPr id="1148" name="Freeform 31"/>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p:spPr>
                <p:txBody>
                  <a:bodyPr wrap="none" anchor="ctr"/>
                  <a:lstStyle/>
                  <a:p>
                    <a:pPr>
                      <a:defRPr/>
                    </a:pPr>
                    <a:endParaRPr lang="en-US"/>
                  </a:p>
                </p:txBody>
              </p:sp>
              <p:sp>
                <p:nvSpPr>
                  <p:cNvPr id="1149" name="Freeform 32"/>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p:spPr>
                <p:txBody>
                  <a:bodyPr wrap="none" anchor="ctr"/>
                  <a:lstStyle/>
                  <a:p>
                    <a:pPr>
                      <a:defRPr/>
                    </a:pPr>
                    <a:endParaRPr lang="en-US"/>
                  </a:p>
                </p:txBody>
              </p:sp>
              <p:sp>
                <p:nvSpPr>
                  <p:cNvPr id="1150" name="Freeform 33"/>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p:spPr>
                <p:txBody>
                  <a:bodyPr wrap="none" anchor="ctr"/>
                  <a:lstStyle/>
                  <a:p>
                    <a:pPr>
                      <a:defRPr/>
                    </a:pPr>
                    <a:endParaRPr lang="en-US"/>
                  </a:p>
                </p:txBody>
              </p:sp>
              <p:sp>
                <p:nvSpPr>
                  <p:cNvPr id="1151" name="Freeform 34"/>
                  <p:cNvSpPr>
                    <a:spLocks/>
                  </p:cNvSpPr>
                  <p:nvPr/>
                </p:nvSpPr>
                <p:spPr bwMode="ltGray">
                  <a:xfrm>
                    <a:off x="2930" y="489"/>
                    <a:ext cx="299" cy="179"/>
                  </a:xfrm>
                  <a:custGeom>
                    <a:avLst/>
                    <a:gdLst>
                      <a:gd name="T0" fmla="*/ 1 w 471"/>
                      <a:gd name="T1" fmla="*/ 11 h 281"/>
                      <a:gd name="T2" fmla="*/ 1 w 471"/>
                      <a:gd name="T3" fmla="*/ 11 h 281"/>
                      <a:gd name="T4" fmla="*/ 1 w 471"/>
                      <a:gd name="T5" fmla="*/ 10 h 281"/>
                      <a:gd name="T6" fmla="*/ 1 w 471"/>
                      <a:gd name="T7" fmla="*/ 10 h 281"/>
                      <a:gd name="T8" fmla="*/ 1 w 471"/>
                      <a:gd name="T9" fmla="*/ 9 h 281"/>
                      <a:gd name="T10" fmla="*/ 0 w 471"/>
                      <a:gd name="T11" fmla="*/ 8 h 281"/>
                      <a:gd name="T12" fmla="*/ 1 w 471"/>
                      <a:gd name="T13" fmla="*/ 8 h 281"/>
                      <a:gd name="T14" fmla="*/ 1 w 471"/>
                      <a:gd name="T15" fmla="*/ 7 h 281"/>
                      <a:gd name="T16" fmla="*/ 1 w 471"/>
                      <a:gd name="T17" fmla="*/ 7 h 281"/>
                      <a:gd name="T18" fmla="*/ 1 w 471"/>
                      <a:gd name="T19" fmla="*/ 5 h 281"/>
                      <a:gd name="T20" fmla="*/ 2 w 471"/>
                      <a:gd name="T21" fmla="*/ 4 h 281"/>
                      <a:gd name="T22" fmla="*/ 2 w 471"/>
                      <a:gd name="T23" fmla="*/ 3 h 281"/>
                      <a:gd name="T24" fmla="*/ 1 w 471"/>
                      <a:gd name="T25" fmla="*/ 2 h 281"/>
                      <a:gd name="T26" fmla="*/ 1 w 471"/>
                      <a:gd name="T27" fmla="*/ 1 h 281"/>
                      <a:gd name="T28" fmla="*/ 1 w 471"/>
                      <a:gd name="T29" fmla="*/ 2 h 281"/>
                      <a:gd name="T30" fmla="*/ 2 w 471"/>
                      <a:gd name="T31" fmla="*/ 2 h 281"/>
                      <a:gd name="T32" fmla="*/ 3 w 471"/>
                      <a:gd name="T33" fmla="*/ 1 h 281"/>
                      <a:gd name="T34" fmla="*/ 3 w 471"/>
                      <a:gd name="T35" fmla="*/ 0 h 281"/>
                      <a:gd name="T36" fmla="*/ 4 w 471"/>
                      <a:gd name="T37" fmla="*/ 1 h 281"/>
                      <a:gd name="T38" fmla="*/ 4 w 471"/>
                      <a:gd name="T39" fmla="*/ 1 h 281"/>
                      <a:gd name="T40" fmla="*/ 4 w 471"/>
                      <a:gd name="T41" fmla="*/ 1 h 281"/>
                      <a:gd name="T42" fmla="*/ 4 w 471"/>
                      <a:gd name="T43" fmla="*/ 1 h 281"/>
                      <a:gd name="T44" fmla="*/ 5 w 471"/>
                      <a:gd name="T45" fmla="*/ 1 h 281"/>
                      <a:gd name="T46" fmla="*/ 6 w 471"/>
                      <a:gd name="T47" fmla="*/ 1 h 281"/>
                      <a:gd name="T48" fmla="*/ 6 w 471"/>
                      <a:gd name="T49" fmla="*/ 1 h 281"/>
                      <a:gd name="T50" fmla="*/ 7 w 471"/>
                      <a:gd name="T51" fmla="*/ 1 h 281"/>
                      <a:gd name="T52" fmla="*/ 7 w 471"/>
                      <a:gd name="T53" fmla="*/ 1 h 281"/>
                      <a:gd name="T54" fmla="*/ 8 w 471"/>
                      <a:gd name="T55" fmla="*/ 1 h 281"/>
                      <a:gd name="T56" fmla="*/ 9 w 471"/>
                      <a:gd name="T57" fmla="*/ 1 h 281"/>
                      <a:gd name="T58" fmla="*/ 10 w 471"/>
                      <a:gd name="T59" fmla="*/ 3 h 281"/>
                      <a:gd name="T60" fmla="*/ 10 w 471"/>
                      <a:gd name="T61" fmla="*/ 3 h 281"/>
                      <a:gd name="T62" fmla="*/ 11 w 471"/>
                      <a:gd name="T63" fmla="*/ 3 h 281"/>
                      <a:gd name="T64" fmla="*/ 11 w 471"/>
                      <a:gd name="T65" fmla="*/ 3 h 281"/>
                      <a:gd name="T66" fmla="*/ 12 w 471"/>
                      <a:gd name="T67" fmla="*/ 3 h 281"/>
                      <a:gd name="T68" fmla="*/ 13 w 471"/>
                      <a:gd name="T69" fmla="*/ 3 h 281"/>
                      <a:gd name="T70" fmla="*/ 13 w 471"/>
                      <a:gd name="T71" fmla="*/ 4 h 281"/>
                      <a:gd name="T72" fmla="*/ 13 w 471"/>
                      <a:gd name="T73" fmla="*/ 4 h 281"/>
                      <a:gd name="T74" fmla="*/ 14 w 471"/>
                      <a:gd name="T75" fmla="*/ 5 h 281"/>
                      <a:gd name="T76" fmla="*/ 14 w 471"/>
                      <a:gd name="T77" fmla="*/ 5 h 281"/>
                      <a:gd name="T78" fmla="*/ 13 w 471"/>
                      <a:gd name="T79" fmla="*/ 6 h 281"/>
                      <a:gd name="T80" fmla="*/ 14 w 471"/>
                      <a:gd name="T81" fmla="*/ 6 h 281"/>
                      <a:gd name="T82" fmla="*/ 15 w 471"/>
                      <a:gd name="T83" fmla="*/ 6 h 281"/>
                      <a:gd name="T84" fmla="*/ 15 w 471"/>
                      <a:gd name="T85" fmla="*/ 7 h 281"/>
                      <a:gd name="T86" fmla="*/ 16 w 471"/>
                      <a:gd name="T87" fmla="*/ 7 h 281"/>
                      <a:gd name="T88" fmla="*/ 16 w 471"/>
                      <a:gd name="T89" fmla="*/ 7 h 281"/>
                      <a:gd name="T90" fmla="*/ 16 w 471"/>
                      <a:gd name="T91" fmla="*/ 7 h 281"/>
                      <a:gd name="T92" fmla="*/ 17 w 471"/>
                      <a:gd name="T93" fmla="*/ 7 h 281"/>
                      <a:gd name="T94" fmla="*/ 17 w 471"/>
                      <a:gd name="T95" fmla="*/ 7 h 281"/>
                      <a:gd name="T96" fmla="*/ 18 w 471"/>
                      <a:gd name="T97" fmla="*/ 8 h 281"/>
                      <a:gd name="T98" fmla="*/ 18 w 471"/>
                      <a:gd name="T99" fmla="*/ 8 h 281"/>
                      <a:gd name="T100" fmla="*/ 19 w 471"/>
                      <a:gd name="T101" fmla="*/ 8 h 281"/>
                      <a:gd name="T102" fmla="*/ 20 w 471"/>
                      <a:gd name="T103" fmla="*/ 9 h 281"/>
                      <a:gd name="T104" fmla="*/ 19 w 471"/>
                      <a:gd name="T105" fmla="*/ 11 h 281"/>
                      <a:gd name="T106" fmla="*/ 18 w 471"/>
                      <a:gd name="T107" fmla="*/ 12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p:spPr>
                <p:txBody>
                  <a:bodyPr wrap="none" anchor="ctr"/>
                  <a:lstStyle/>
                  <a:p>
                    <a:pPr>
                      <a:defRPr/>
                    </a:pPr>
                    <a:endParaRPr lang="en-US"/>
                  </a:p>
                </p:txBody>
              </p:sp>
              <p:sp>
                <p:nvSpPr>
                  <p:cNvPr id="1152" name="Freeform 35"/>
                  <p:cNvSpPr>
                    <a:spLocks/>
                  </p:cNvSpPr>
                  <p:nvPr/>
                </p:nvSpPr>
                <p:spPr bwMode="ltGray">
                  <a:xfrm>
                    <a:off x="2534" y="242"/>
                    <a:ext cx="420" cy="283"/>
                  </a:xfrm>
                  <a:custGeom>
                    <a:avLst/>
                    <a:gdLst>
                      <a:gd name="T0" fmla="*/ 1 w 984"/>
                      <a:gd name="T1" fmla="*/ 0 h 844"/>
                      <a:gd name="T2" fmla="*/ 1 w 984"/>
                      <a:gd name="T3" fmla="*/ 0 h 844"/>
                      <a:gd name="T4" fmla="*/ 1 w 984"/>
                      <a:gd name="T5" fmla="*/ 0 h 844"/>
                      <a:gd name="T6" fmla="*/ 1 w 984"/>
                      <a:gd name="T7" fmla="*/ 0 h 844"/>
                      <a:gd name="T8" fmla="*/ 2 w 984"/>
                      <a:gd name="T9" fmla="*/ 0 h 844"/>
                      <a:gd name="T10" fmla="*/ 2 w 984"/>
                      <a:gd name="T11" fmla="*/ 0 h 844"/>
                      <a:gd name="T12" fmla="*/ 2 w 984"/>
                      <a:gd name="T13" fmla="*/ 0 h 844"/>
                      <a:gd name="T14" fmla="*/ 2 w 984"/>
                      <a:gd name="T15" fmla="*/ 0 h 844"/>
                      <a:gd name="T16" fmla="*/ 2 w 984"/>
                      <a:gd name="T17" fmla="*/ 0 h 844"/>
                      <a:gd name="T18" fmla="*/ 2 w 984"/>
                      <a:gd name="T19" fmla="*/ 0 h 844"/>
                      <a:gd name="T20" fmla="*/ 2 w 984"/>
                      <a:gd name="T21" fmla="*/ 0 h 844"/>
                      <a:gd name="T22" fmla="*/ 2 w 984"/>
                      <a:gd name="T23" fmla="*/ 0 h 844"/>
                      <a:gd name="T24" fmla="*/ 2 w 984"/>
                      <a:gd name="T25" fmla="*/ 0 h 844"/>
                      <a:gd name="T26" fmla="*/ 2 w 984"/>
                      <a:gd name="T27" fmla="*/ 0 h 844"/>
                      <a:gd name="T28" fmla="*/ 2 w 984"/>
                      <a:gd name="T29" fmla="*/ 0 h 844"/>
                      <a:gd name="T30" fmla="*/ 2 w 984"/>
                      <a:gd name="T31" fmla="*/ 0 h 844"/>
                      <a:gd name="T32" fmla="*/ 2 w 984"/>
                      <a:gd name="T33" fmla="*/ 0 h 844"/>
                      <a:gd name="T34" fmla="*/ 2 w 984"/>
                      <a:gd name="T35" fmla="*/ 0 h 844"/>
                      <a:gd name="T36" fmla="*/ 2 w 984"/>
                      <a:gd name="T37" fmla="*/ 0 h 844"/>
                      <a:gd name="T38" fmla="*/ 2 w 984"/>
                      <a:gd name="T39" fmla="*/ 0 h 844"/>
                      <a:gd name="T40" fmla="*/ 2 w 984"/>
                      <a:gd name="T41" fmla="*/ 0 h 844"/>
                      <a:gd name="T42" fmla="*/ 2 w 984"/>
                      <a:gd name="T43" fmla="*/ 0 h 844"/>
                      <a:gd name="T44" fmla="*/ 2 w 984"/>
                      <a:gd name="T45" fmla="*/ 0 h 844"/>
                      <a:gd name="T46" fmla="*/ 2 w 984"/>
                      <a:gd name="T47" fmla="*/ 0 h 844"/>
                      <a:gd name="T48" fmla="*/ 2 w 984"/>
                      <a:gd name="T49" fmla="*/ 0 h 844"/>
                      <a:gd name="T50" fmla="*/ 2 w 984"/>
                      <a:gd name="T51" fmla="*/ 0 h 844"/>
                      <a:gd name="T52" fmla="*/ 2 w 984"/>
                      <a:gd name="T53" fmla="*/ 0 h 844"/>
                      <a:gd name="T54" fmla="*/ 2 w 984"/>
                      <a:gd name="T55" fmla="*/ 0 h 844"/>
                      <a:gd name="T56" fmla="*/ 2 w 984"/>
                      <a:gd name="T57" fmla="*/ 0 h 844"/>
                      <a:gd name="T58" fmla="*/ 2 w 984"/>
                      <a:gd name="T59" fmla="*/ 0 h 844"/>
                      <a:gd name="T60" fmla="*/ 3 w 984"/>
                      <a:gd name="T61" fmla="*/ 0 h 844"/>
                      <a:gd name="T62" fmla="*/ 3 w 984"/>
                      <a:gd name="T63" fmla="*/ 0 h 844"/>
                      <a:gd name="T64" fmla="*/ 2 w 984"/>
                      <a:gd name="T65" fmla="*/ 0 h 844"/>
                      <a:gd name="T66" fmla="*/ 2 w 984"/>
                      <a:gd name="T67" fmla="*/ 0 h 844"/>
                      <a:gd name="T68" fmla="*/ 2 w 984"/>
                      <a:gd name="T69" fmla="*/ 0 h 844"/>
                      <a:gd name="T70" fmla="*/ 2 w 984"/>
                      <a:gd name="T71" fmla="*/ 0 h 844"/>
                      <a:gd name="T72" fmla="*/ 2 w 984"/>
                      <a:gd name="T73" fmla="*/ 0 h 844"/>
                      <a:gd name="T74" fmla="*/ 1 w 984"/>
                      <a:gd name="T75" fmla="*/ 0 h 844"/>
                      <a:gd name="T76" fmla="*/ 1 w 984"/>
                      <a:gd name="T77" fmla="*/ 0 h 844"/>
                      <a:gd name="T78" fmla="*/ 1 w 984"/>
                      <a:gd name="T79" fmla="*/ 0 h 844"/>
                      <a:gd name="T80" fmla="*/ 1 w 984"/>
                      <a:gd name="T81" fmla="*/ 0 h 844"/>
                      <a:gd name="T82" fmla="*/ 1 w 984"/>
                      <a:gd name="T83" fmla="*/ 0 h 844"/>
                      <a:gd name="T84" fmla="*/ 1 w 984"/>
                      <a:gd name="T85" fmla="*/ 0 h 844"/>
                      <a:gd name="T86" fmla="*/ 1 w 984"/>
                      <a:gd name="T87" fmla="*/ 0 h 844"/>
                      <a:gd name="T88" fmla="*/ 1 w 984"/>
                      <a:gd name="T89" fmla="*/ 0 h 844"/>
                      <a:gd name="T90" fmla="*/ 1 w 984"/>
                      <a:gd name="T91" fmla="*/ 0 h 844"/>
                      <a:gd name="T92" fmla="*/ 1 w 984"/>
                      <a:gd name="T93" fmla="*/ 0 h 844"/>
                      <a:gd name="T94" fmla="*/ 1 w 984"/>
                      <a:gd name="T95" fmla="*/ 0 h 844"/>
                      <a:gd name="T96" fmla="*/ 1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p:spPr>
                <p:txBody>
                  <a:bodyPr wrap="none" anchor="ctr"/>
                  <a:lstStyle/>
                  <a:p>
                    <a:pPr>
                      <a:defRPr/>
                    </a:pPr>
                    <a:endParaRPr lang="en-US"/>
                  </a:p>
                </p:txBody>
              </p:sp>
              <p:sp>
                <p:nvSpPr>
                  <p:cNvPr id="1153" name="Freeform 36"/>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p:spPr>
                <p:txBody>
                  <a:bodyPr wrap="none" anchor="ctr"/>
                  <a:lstStyle/>
                  <a:p>
                    <a:pPr>
                      <a:defRPr/>
                    </a:pPr>
                    <a:endParaRPr lang="en-US"/>
                  </a:p>
                </p:txBody>
              </p:sp>
              <p:sp>
                <p:nvSpPr>
                  <p:cNvPr id="1154" name="Freeform 37"/>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p:spPr>
                <p:txBody>
                  <a:bodyPr wrap="none" anchor="ctr"/>
                  <a:lstStyle/>
                  <a:p>
                    <a:pPr>
                      <a:defRPr/>
                    </a:pPr>
                    <a:endParaRPr lang="en-US"/>
                  </a:p>
                </p:txBody>
              </p:sp>
              <p:sp>
                <p:nvSpPr>
                  <p:cNvPr id="1155" name="Freeform 38"/>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p:spPr>
                <p:txBody>
                  <a:bodyPr wrap="none" anchor="ctr"/>
                  <a:lstStyle/>
                  <a:p>
                    <a:pPr>
                      <a:defRPr/>
                    </a:pPr>
                    <a:endParaRPr lang="en-US"/>
                  </a:p>
                </p:txBody>
              </p:sp>
              <p:sp>
                <p:nvSpPr>
                  <p:cNvPr id="1156" name="Freeform 39"/>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p:spPr>
                <p:txBody>
                  <a:bodyPr wrap="none" anchor="ctr"/>
                  <a:lstStyle/>
                  <a:p>
                    <a:pPr>
                      <a:defRPr/>
                    </a:pPr>
                    <a:endParaRPr lang="en-US"/>
                  </a:p>
                </p:txBody>
              </p:sp>
              <p:sp>
                <p:nvSpPr>
                  <p:cNvPr id="1157" name="Freeform 40"/>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p:spPr>
                <p:txBody>
                  <a:bodyPr wrap="none" anchor="ctr"/>
                  <a:lstStyle/>
                  <a:p>
                    <a:pPr>
                      <a:defRPr/>
                    </a:pPr>
                    <a:endParaRPr lang="en-US"/>
                  </a:p>
                </p:txBody>
              </p:sp>
              <p:sp>
                <p:nvSpPr>
                  <p:cNvPr id="1158" name="Freeform 41"/>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p:spPr>
                <p:txBody>
                  <a:bodyPr wrap="none" anchor="ctr"/>
                  <a:lstStyle/>
                  <a:p>
                    <a:pPr>
                      <a:defRPr/>
                    </a:pPr>
                    <a:endParaRPr lang="en-US"/>
                  </a:p>
                </p:txBody>
              </p:sp>
              <p:sp>
                <p:nvSpPr>
                  <p:cNvPr id="1159" name="Freeform 42"/>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p:spPr>
                <p:txBody>
                  <a:bodyPr wrap="none" anchor="ctr"/>
                  <a:lstStyle/>
                  <a:p>
                    <a:pPr>
                      <a:defRPr/>
                    </a:pPr>
                    <a:endParaRPr lang="en-US"/>
                  </a:p>
                </p:txBody>
              </p:sp>
              <p:sp>
                <p:nvSpPr>
                  <p:cNvPr id="1160" name="Freeform 43"/>
                  <p:cNvSpPr>
                    <a:spLocks/>
                  </p:cNvSpPr>
                  <p:nvPr/>
                </p:nvSpPr>
                <p:spPr bwMode="ltGray">
                  <a:xfrm>
                    <a:off x="2696" y="247"/>
                    <a:ext cx="205" cy="41"/>
                  </a:xfrm>
                  <a:custGeom>
                    <a:avLst/>
                    <a:gdLst>
                      <a:gd name="T0" fmla="*/ 10 w 323"/>
                      <a:gd name="T1" fmla="*/ 1 h 64"/>
                      <a:gd name="T2" fmla="*/ 10 w 323"/>
                      <a:gd name="T3" fmla="*/ 1 h 64"/>
                      <a:gd name="T4" fmla="*/ 10 w 323"/>
                      <a:gd name="T5" fmla="*/ 0 h 64"/>
                      <a:gd name="T6" fmla="*/ 11 w 323"/>
                      <a:gd name="T7" fmla="*/ 0 h 64"/>
                      <a:gd name="T8" fmla="*/ 12 w 323"/>
                      <a:gd name="T9" fmla="*/ 1 h 64"/>
                      <a:gd name="T10" fmla="*/ 13 w 323"/>
                      <a:gd name="T11" fmla="*/ 1 h 64"/>
                      <a:gd name="T12" fmla="*/ 13 w 323"/>
                      <a:gd name="T13" fmla="*/ 1 h 64"/>
                      <a:gd name="T14" fmla="*/ 12 w 323"/>
                      <a:gd name="T15" fmla="*/ 2 h 64"/>
                      <a:gd name="T16" fmla="*/ 12 w 323"/>
                      <a:gd name="T17" fmla="*/ 1 h 64"/>
                      <a:gd name="T18" fmla="*/ 12 w 323"/>
                      <a:gd name="T19" fmla="*/ 1 h 64"/>
                      <a:gd name="T20" fmla="*/ 11 w 323"/>
                      <a:gd name="T21" fmla="*/ 1 h 64"/>
                      <a:gd name="T22" fmla="*/ 11 w 323"/>
                      <a:gd name="T23" fmla="*/ 1 h 64"/>
                      <a:gd name="T24" fmla="*/ 10 w 323"/>
                      <a:gd name="T25" fmla="*/ 2 h 64"/>
                      <a:gd name="T26" fmla="*/ 8 w 323"/>
                      <a:gd name="T27" fmla="*/ 2 h 64"/>
                      <a:gd name="T28" fmla="*/ 9 w 323"/>
                      <a:gd name="T29" fmla="*/ 3 h 64"/>
                      <a:gd name="T30" fmla="*/ 8 w 323"/>
                      <a:gd name="T31" fmla="*/ 3 h 64"/>
                      <a:gd name="T32" fmla="*/ 7 w 323"/>
                      <a:gd name="T33" fmla="*/ 3 h 64"/>
                      <a:gd name="T34" fmla="*/ 7 w 323"/>
                      <a:gd name="T35" fmla="*/ 3 h 64"/>
                      <a:gd name="T36" fmla="*/ 7 w 323"/>
                      <a:gd name="T37" fmla="*/ 2 h 64"/>
                      <a:gd name="T38" fmla="*/ 7 w 323"/>
                      <a:gd name="T39" fmla="*/ 1 h 64"/>
                      <a:gd name="T40" fmla="*/ 6 w 323"/>
                      <a:gd name="T41" fmla="*/ 1 h 64"/>
                      <a:gd name="T42" fmla="*/ 6 w 323"/>
                      <a:gd name="T43" fmla="*/ 1 h 64"/>
                      <a:gd name="T44" fmla="*/ 6 w 323"/>
                      <a:gd name="T45" fmla="*/ 1 h 64"/>
                      <a:gd name="T46" fmla="*/ 5 w 323"/>
                      <a:gd name="T47" fmla="*/ 1 h 64"/>
                      <a:gd name="T48" fmla="*/ 4 w 323"/>
                      <a:gd name="T49" fmla="*/ 1 h 64"/>
                      <a:gd name="T50" fmla="*/ 3 w 323"/>
                      <a:gd name="T51" fmla="*/ 1 h 64"/>
                      <a:gd name="T52" fmla="*/ 1 w 323"/>
                      <a:gd name="T53" fmla="*/ 0 h 64"/>
                      <a:gd name="T54" fmla="*/ 10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p:spPr>
                <p:txBody>
                  <a:bodyPr wrap="none" anchor="ctr"/>
                  <a:lstStyle/>
                  <a:p>
                    <a:pPr>
                      <a:defRPr/>
                    </a:pPr>
                    <a:endParaRPr lang="en-US"/>
                  </a:p>
                </p:txBody>
              </p:sp>
              <p:sp>
                <p:nvSpPr>
                  <p:cNvPr id="1161" name="Freeform 44"/>
                  <p:cNvSpPr>
                    <a:spLocks/>
                  </p:cNvSpPr>
                  <p:nvPr/>
                </p:nvSpPr>
                <p:spPr bwMode="ltGray">
                  <a:xfrm>
                    <a:off x="2515" y="246"/>
                    <a:ext cx="190" cy="20"/>
                  </a:xfrm>
                  <a:custGeom>
                    <a:avLst/>
                    <a:gdLst>
                      <a:gd name="T0" fmla="*/ 4 w 300"/>
                      <a:gd name="T1" fmla="*/ 1 h 31"/>
                      <a:gd name="T2" fmla="*/ 1 w 300"/>
                      <a:gd name="T3" fmla="*/ 1 h 31"/>
                      <a:gd name="T4" fmla="*/ 11 w 300"/>
                      <a:gd name="T5" fmla="*/ 0 h 31"/>
                      <a:gd name="T6" fmla="*/ 12 w 300"/>
                      <a:gd name="T7" fmla="*/ 1 h 31"/>
                      <a:gd name="T8" fmla="*/ 11 w 300"/>
                      <a:gd name="T9" fmla="*/ 1 h 31"/>
                      <a:gd name="T10" fmla="*/ 4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p:spPr>
                <p:txBody>
                  <a:bodyPr wrap="none" anchor="ctr"/>
                  <a:lstStyle/>
                  <a:p>
                    <a:pPr>
                      <a:defRPr/>
                    </a:pPr>
                    <a:endParaRPr lang="en-US"/>
                  </a:p>
                </p:txBody>
              </p:sp>
              <p:sp>
                <p:nvSpPr>
                  <p:cNvPr id="1162" name="Freeform 45"/>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p:spPr>
                <p:txBody>
                  <a:bodyPr wrap="none" anchor="ctr"/>
                  <a:lstStyle/>
                  <a:p>
                    <a:pPr>
                      <a:defRPr/>
                    </a:pPr>
                    <a:endParaRPr lang="en-US"/>
                  </a:p>
                </p:txBody>
              </p:sp>
              <p:sp>
                <p:nvSpPr>
                  <p:cNvPr id="1163" name="Freeform 46"/>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p:spPr>
                <p:txBody>
                  <a:bodyPr wrap="none" anchor="ctr"/>
                  <a:lstStyle/>
                  <a:p>
                    <a:pPr>
                      <a:defRPr/>
                    </a:pPr>
                    <a:endParaRPr lang="en-US"/>
                  </a:p>
                </p:txBody>
              </p:sp>
              <p:sp>
                <p:nvSpPr>
                  <p:cNvPr id="1164" name="Freeform 47"/>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p:spPr>
                <p:txBody>
                  <a:bodyPr wrap="none" anchor="ctr"/>
                  <a:lstStyle/>
                  <a:p>
                    <a:pPr>
                      <a:defRPr/>
                    </a:pPr>
                    <a:endParaRPr lang="en-US"/>
                  </a:p>
                </p:txBody>
              </p:sp>
              <p:sp>
                <p:nvSpPr>
                  <p:cNvPr id="1165" name="Freeform 48"/>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p:spPr>
                <p:txBody>
                  <a:bodyPr wrap="none" anchor="ctr"/>
                  <a:lstStyle/>
                  <a:p>
                    <a:pPr>
                      <a:defRPr/>
                    </a:pPr>
                    <a:endParaRPr lang="en-US"/>
                  </a:p>
                </p:txBody>
              </p:sp>
              <p:sp>
                <p:nvSpPr>
                  <p:cNvPr id="1166" name="Freeform 49"/>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p:spPr>
                <p:txBody>
                  <a:bodyPr wrap="none" anchor="ctr"/>
                  <a:lstStyle/>
                  <a:p>
                    <a:pPr>
                      <a:defRPr/>
                    </a:pPr>
                    <a:endParaRPr lang="en-US"/>
                  </a:p>
                </p:txBody>
              </p:sp>
              <p:sp>
                <p:nvSpPr>
                  <p:cNvPr id="1167" name="Freeform 50"/>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p:spPr>
                <p:txBody>
                  <a:bodyPr wrap="none" anchor="ctr"/>
                  <a:lstStyle/>
                  <a:p>
                    <a:pPr>
                      <a:defRPr/>
                    </a:pPr>
                    <a:endParaRPr lang="en-US"/>
                  </a:p>
                </p:txBody>
              </p:sp>
              <p:sp>
                <p:nvSpPr>
                  <p:cNvPr id="1168" name="Freeform 51"/>
                  <p:cNvSpPr>
                    <a:spLocks/>
                  </p:cNvSpPr>
                  <p:nvPr/>
                </p:nvSpPr>
                <p:spPr bwMode="ltGray">
                  <a:xfrm>
                    <a:off x="1573" y="389"/>
                    <a:ext cx="347" cy="189"/>
                  </a:xfrm>
                  <a:custGeom>
                    <a:avLst/>
                    <a:gdLst>
                      <a:gd name="T0" fmla="*/ 2 w 812"/>
                      <a:gd name="T1" fmla="*/ 0 h 564"/>
                      <a:gd name="T2" fmla="*/ 2 w 812"/>
                      <a:gd name="T3" fmla="*/ 0 h 564"/>
                      <a:gd name="T4" fmla="*/ 2 w 812"/>
                      <a:gd name="T5" fmla="*/ 0 h 564"/>
                      <a:gd name="T6" fmla="*/ 2 w 812"/>
                      <a:gd name="T7" fmla="*/ 0 h 564"/>
                      <a:gd name="T8" fmla="*/ 2 w 812"/>
                      <a:gd name="T9" fmla="*/ 0 h 564"/>
                      <a:gd name="T10" fmla="*/ 2 w 812"/>
                      <a:gd name="T11" fmla="*/ 0 h 564"/>
                      <a:gd name="T12" fmla="*/ 2 w 812"/>
                      <a:gd name="T13" fmla="*/ 0 h 564"/>
                      <a:gd name="T14" fmla="*/ 2 w 812"/>
                      <a:gd name="T15" fmla="*/ 0 h 564"/>
                      <a:gd name="T16" fmla="*/ 1 w 812"/>
                      <a:gd name="T17" fmla="*/ 0 h 564"/>
                      <a:gd name="T18" fmla="*/ 1 w 812"/>
                      <a:gd name="T19" fmla="*/ 0 h 564"/>
                      <a:gd name="T20" fmla="*/ 2 w 812"/>
                      <a:gd name="T21" fmla="*/ 0 h 564"/>
                      <a:gd name="T22" fmla="*/ 2 w 812"/>
                      <a:gd name="T23" fmla="*/ 0 h 564"/>
                      <a:gd name="T24" fmla="*/ 1 w 812"/>
                      <a:gd name="T25" fmla="*/ 0 h 564"/>
                      <a:gd name="T26" fmla="*/ 1 w 812"/>
                      <a:gd name="T27" fmla="*/ 0 h 564"/>
                      <a:gd name="T28" fmla="*/ 1 w 812"/>
                      <a:gd name="T29" fmla="*/ 0 h 564"/>
                      <a:gd name="T30" fmla="*/ 1 w 812"/>
                      <a:gd name="T31" fmla="*/ 0 h 564"/>
                      <a:gd name="T32" fmla="*/ 1 w 812"/>
                      <a:gd name="T33" fmla="*/ 0 h 564"/>
                      <a:gd name="T34" fmla="*/ 1 w 812"/>
                      <a:gd name="T35" fmla="*/ 0 h 564"/>
                      <a:gd name="T36" fmla="*/ 1 w 812"/>
                      <a:gd name="T37" fmla="*/ 0 h 564"/>
                      <a:gd name="T38" fmla="*/ 1 w 812"/>
                      <a:gd name="T39" fmla="*/ 0 h 564"/>
                      <a:gd name="T40" fmla="*/ 1 w 812"/>
                      <a:gd name="T41" fmla="*/ 0 h 564"/>
                      <a:gd name="T42" fmla="*/ 1 w 812"/>
                      <a:gd name="T43" fmla="*/ 0 h 564"/>
                      <a:gd name="T44" fmla="*/ 1 w 812"/>
                      <a:gd name="T45" fmla="*/ 0 h 564"/>
                      <a:gd name="T46" fmla="*/ 1 w 812"/>
                      <a:gd name="T47" fmla="*/ 0 h 564"/>
                      <a:gd name="T48" fmla="*/ 1 w 812"/>
                      <a:gd name="T49" fmla="*/ 0 h 564"/>
                      <a:gd name="T50" fmla="*/ 1 w 812"/>
                      <a:gd name="T51" fmla="*/ 0 h 564"/>
                      <a:gd name="T52" fmla="*/ 1 w 812"/>
                      <a:gd name="T53" fmla="*/ 0 h 564"/>
                      <a:gd name="T54" fmla="*/ 1 w 812"/>
                      <a:gd name="T55" fmla="*/ 0 h 564"/>
                      <a:gd name="T56" fmla="*/ 1 w 812"/>
                      <a:gd name="T57" fmla="*/ 0 h 564"/>
                      <a:gd name="T58" fmla="*/ 1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2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p:spPr>
                <p:txBody>
                  <a:bodyPr wrap="none" anchor="ctr"/>
                  <a:lstStyle/>
                  <a:p>
                    <a:pPr>
                      <a:defRPr/>
                    </a:pPr>
                    <a:endParaRPr lang="en-US"/>
                  </a:p>
                </p:txBody>
              </p:sp>
              <p:sp>
                <p:nvSpPr>
                  <p:cNvPr id="1169" name="Freeform 52"/>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p:spPr>
                <p:txBody>
                  <a:bodyPr wrap="none" anchor="ctr"/>
                  <a:lstStyle/>
                  <a:p>
                    <a:pPr>
                      <a:defRPr/>
                    </a:pPr>
                    <a:endParaRPr lang="en-US"/>
                  </a:p>
                </p:txBody>
              </p:sp>
              <p:sp>
                <p:nvSpPr>
                  <p:cNvPr id="1170" name="Freeform 53"/>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p:spPr>
                <p:txBody>
                  <a:bodyPr wrap="none" anchor="ctr"/>
                  <a:lstStyle/>
                  <a:p>
                    <a:pPr>
                      <a:defRPr/>
                    </a:pPr>
                    <a:endParaRPr lang="en-US"/>
                  </a:p>
                </p:txBody>
              </p:sp>
              <p:sp>
                <p:nvSpPr>
                  <p:cNvPr id="1171" name="Freeform 54"/>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p:spPr>
                <p:txBody>
                  <a:bodyPr wrap="none" anchor="ctr"/>
                  <a:lstStyle/>
                  <a:p>
                    <a:pPr>
                      <a:defRPr/>
                    </a:pPr>
                    <a:endParaRPr lang="en-US"/>
                  </a:p>
                </p:txBody>
              </p:sp>
              <p:sp>
                <p:nvSpPr>
                  <p:cNvPr id="1172" name="Freeform 55"/>
                  <p:cNvSpPr>
                    <a:spLocks/>
                  </p:cNvSpPr>
                  <p:nvPr/>
                </p:nvSpPr>
                <p:spPr bwMode="ltGray">
                  <a:xfrm>
                    <a:off x="1021" y="314"/>
                    <a:ext cx="433" cy="354"/>
                  </a:xfrm>
                  <a:custGeom>
                    <a:avLst/>
                    <a:gdLst>
                      <a:gd name="T0" fmla="*/ 20 w 682"/>
                      <a:gd name="T1" fmla="*/ 20 h 557"/>
                      <a:gd name="T2" fmla="*/ 20 w 682"/>
                      <a:gd name="T3" fmla="*/ 19 h 557"/>
                      <a:gd name="T4" fmla="*/ 20 w 682"/>
                      <a:gd name="T5" fmla="*/ 17 h 557"/>
                      <a:gd name="T6" fmla="*/ 13 w 682"/>
                      <a:gd name="T7" fmla="*/ 12 h 557"/>
                      <a:gd name="T8" fmla="*/ 11 w 682"/>
                      <a:gd name="T9" fmla="*/ 15 h 557"/>
                      <a:gd name="T10" fmla="*/ 13 w 682"/>
                      <a:gd name="T11" fmla="*/ 23 h 557"/>
                      <a:gd name="T12" fmla="*/ 11 w 682"/>
                      <a:gd name="T13" fmla="*/ 20 h 557"/>
                      <a:gd name="T14" fmla="*/ 10 w 682"/>
                      <a:gd name="T15" fmla="*/ 18 h 557"/>
                      <a:gd name="T16" fmla="*/ 10 w 682"/>
                      <a:gd name="T17" fmla="*/ 17 h 557"/>
                      <a:gd name="T18" fmla="*/ 10 w 682"/>
                      <a:gd name="T19" fmla="*/ 17 h 557"/>
                      <a:gd name="T20" fmla="*/ 10 w 682"/>
                      <a:gd name="T21" fmla="*/ 16 h 557"/>
                      <a:gd name="T22" fmla="*/ 8 w 682"/>
                      <a:gd name="T23" fmla="*/ 15 h 557"/>
                      <a:gd name="T24" fmla="*/ 6 w 682"/>
                      <a:gd name="T25" fmla="*/ 15 h 557"/>
                      <a:gd name="T26" fmla="*/ 5 w 682"/>
                      <a:gd name="T27" fmla="*/ 15 h 557"/>
                      <a:gd name="T28" fmla="*/ 3 w 682"/>
                      <a:gd name="T29" fmla="*/ 15 h 557"/>
                      <a:gd name="T30" fmla="*/ 1 w 682"/>
                      <a:gd name="T31" fmla="*/ 13 h 557"/>
                      <a:gd name="T32" fmla="*/ 1 w 682"/>
                      <a:gd name="T33" fmla="*/ 13 h 557"/>
                      <a:gd name="T34" fmla="*/ 0 w 682"/>
                      <a:gd name="T35" fmla="*/ 11 h 557"/>
                      <a:gd name="T36" fmla="*/ 1 w 682"/>
                      <a:gd name="T37" fmla="*/ 9 h 557"/>
                      <a:gd name="T38" fmla="*/ 1 w 682"/>
                      <a:gd name="T39" fmla="*/ 7 h 557"/>
                      <a:gd name="T40" fmla="*/ 2 w 682"/>
                      <a:gd name="T41" fmla="*/ 6 h 557"/>
                      <a:gd name="T42" fmla="*/ 3 w 682"/>
                      <a:gd name="T43" fmla="*/ 5 h 557"/>
                      <a:gd name="T44" fmla="*/ 7 w 682"/>
                      <a:gd name="T45" fmla="*/ 3 h 557"/>
                      <a:gd name="T46" fmla="*/ 10 w 682"/>
                      <a:gd name="T47" fmla="*/ 1 h 557"/>
                      <a:gd name="T48" fmla="*/ 11 w 682"/>
                      <a:gd name="T49" fmla="*/ 1 h 557"/>
                      <a:gd name="T50" fmla="*/ 15 w 682"/>
                      <a:gd name="T51" fmla="*/ 1 h 557"/>
                      <a:gd name="T52" fmla="*/ 17 w 682"/>
                      <a:gd name="T53" fmla="*/ 0 h 557"/>
                      <a:gd name="T54" fmla="*/ 16 w 682"/>
                      <a:gd name="T55" fmla="*/ 2 h 557"/>
                      <a:gd name="T56" fmla="*/ 18 w 682"/>
                      <a:gd name="T57" fmla="*/ 4 h 557"/>
                      <a:gd name="T58" fmla="*/ 20 w 682"/>
                      <a:gd name="T59" fmla="*/ 3 h 557"/>
                      <a:gd name="T60" fmla="*/ 22 w 682"/>
                      <a:gd name="T61" fmla="*/ 3 h 557"/>
                      <a:gd name="T62" fmla="*/ 23 w 682"/>
                      <a:gd name="T63" fmla="*/ 4 h 557"/>
                      <a:gd name="T64" fmla="*/ 23 w 682"/>
                      <a:gd name="T65" fmla="*/ 8 h 557"/>
                      <a:gd name="T66" fmla="*/ 23 w 682"/>
                      <a:gd name="T67" fmla="*/ 10 h 557"/>
                      <a:gd name="T68" fmla="*/ 25 w 682"/>
                      <a:gd name="T69" fmla="*/ 11 h 557"/>
                      <a:gd name="T70" fmla="*/ 27 w 682"/>
                      <a:gd name="T71" fmla="*/ 13 h 557"/>
                      <a:gd name="T72" fmla="*/ 28 w 682"/>
                      <a:gd name="T73" fmla="*/ 13 h 557"/>
                      <a:gd name="T74" fmla="*/ 28 w 682"/>
                      <a:gd name="T75" fmla="*/ 14 h 557"/>
                      <a:gd name="T76" fmla="*/ 25 w 682"/>
                      <a:gd name="T77" fmla="*/ 17 h 557"/>
                      <a:gd name="T78" fmla="*/ 23 w 682"/>
                      <a:gd name="T79" fmla="*/ 20 h 557"/>
                      <a:gd name="T80" fmla="*/ 23 w 682"/>
                      <a:gd name="T81" fmla="*/ 22 h 557"/>
                      <a:gd name="T82" fmla="*/ 18 w 682"/>
                      <a:gd name="T83" fmla="*/ 23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p:spPr>
                <p:txBody>
                  <a:bodyPr wrap="none" anchor="ctr"/>
                  <a:lstStyle/>
                  <a:p>
                    <a:pPr>
                      <a:defRPr/>
                    </a:pPr>
                    <a:endParaRPr lang="en-US"/>
                  </a:p>
                </p:txBody>
              </p:sp>
              <p:sp>
                <p:nvSpPr>
                  <p:cNvPr id="1173" name="Freeform 56"/>
                  <p:cNvSpPr>
                    <a:spLocks/>
                  </p:cNvSpPr>
                  <p:nvPr/>
                </p:nvSpPr>
                <p:spPr bwMode="ltGray">
                  <a:xfrm>
                    <a:off x="1189" y="447"/>
                    <a:ext cx="163" cy="221"/>
                  </a:xfrm>
                  <a:custGeom>
                    <a:avLst/>
                    <a:gdLst>
                      <a:gd name="T0" fmla="*/ 10 w 257"/>
                      <a:gd name="T1" fmla="*/ 15 h 347"/>
                      <a:gd name="T2" fmla="*/ 10 w 257"/>
                      <a:gd name="T3" fmla="*/ 13 h 347"/>
                      <a:gd name="T4" fmla="*/ 10 w 257"/>
                      <a:gd name="T5" fmla="*/ 13 h 347"/>
                      <a:gd name="T6" fmla="*/ 9 w 257"/>
                      <a:gd name="T7" fmla="*/ 11 h 347"/>
                      <a:gd name="T8" fmla="*/ 9 w 257"/>
                      <a:gd name="T9" fmla="*/ 11 h 347"/>
                      <a:gd name="T10" fmla="*/ 9 w 257"/>
                      <a:gd name="T11" fmla="*/ 10 h 347"/>
                      <a:gd name="T12" fmla="*/ 9 w 257"/>
                      <a:gd name="T13" fmla="*/ 9 h 347"/>
                      <a:gd name="T14" fmla="*/ 10 w 257"/>
                      <a:gd name="T15" fmla="*/ 8 h 347"/>
                      <a:gd name="T16" fmla="*/ 10 w 257"/>
                      <a:gd name="T17" fmla="*/ 8 h 347"/>
                      <a:gd name="T18" fmla="*/ 10 w 257"/>
                      <a:gd name="T19" fmla="*/ 6 h 347"/>
                      <a:gd name="T20" fmla="*/ 3 w 257"/>
                      <a:gd name="T21" fmla="*/ 4 h 347"/>
                      <a:gd name="T22" fmla="*/ 1 w 257"/>
                      <a:gd name="T23" fmla="*/ 4 h 347"/>
                      <a:gd name="T24" fmla="*/ 1 w 257"/>
                      <a:gd name="T25" fmla="*/ 4 h 347"/>
                      <a:gd name="T26" fmla="*/ 0 w 257"/>
                      <a:gd name="T27" fmla="*/ 6 h 347"/>
                      <a:gd name="T28" fmla="*/ 4 w 257"/>
                      <a:gd name="T29" fmla="*/ 15 h 347"/>
                      <a:gd name="T30" fmla="*/ 10 w 257"/>
                      <a:gd name="T31" fmla="*/ 15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p:spPr>
                <p:txBody>
                  <a:bodyPr wrap="none" anchor="ctr"/>
                  <a:lstStyle/>
                  <a:p>
                    <a:pPr>
                      <a:defRPr/>
                    </a:pPr>
                    <a:endParaRPr lang="en-US"/>
                  </a:p>
                </p:txBody>
              </p:sp>
              <p:sp>
                <p:nvSpPr>
                  <p:cNvPr id="1174" name="Freeform 57"/>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p:spPr>
                <p:txBody>
                  <a:bodyPr wrap="none" anchor="ctr"/>
                  <a:lstStyle/>
                  <a:p>
                    <a:pPr>
                      <a:defRPr/>
                    </a:pPr>
                    <a:endParaRPr lang="en-US"/>
                  </a:p>
                </p:txBody>
              </p:sp>
              <p:sp>
                <p:nvSpPr>
                  <p:cNvPr id="1175" name="Freeform 58"/>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p:spPr>
                <p:txBody>
                  <a:bodyPr wrap="none" anchor="ctr"/>
                  <a:lstStyle/>
                  <a:p>
                    <a:pPr>
                      <a:defRPr/>
                    </a:pPr>
                    <a:endParaRPr lang="en-US"/>
                  </a:p>
                </p:txBody>
              </p:sp>
              <p:sp>
                <p:nvSpPr>
                  <p:cNvPr id="1176" name="Freeform 59"/>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p:spPr>
                <p:txBody>
                  <a:bodyPr wrap="none" anchor="ctr"/>
                  <a:lstStyle/>
                  <a:p>
                    <a:pPr>
                      <a:defRPr/>
                    </a:pPr>
                    <a:endParaRPr lang="en-US"/>
                  </a:p>
                </p:txBody>
              </p:sp>
              <p:sp>
                <p:nvSpPr>
                  <p:cNvPr id="1177" name="Freeform 60"/>
                  <p:cNvSpPr>
                    <a:spLocks/>
                  </p:cNvSpPr>
                  <p:nvPr/>
                </p:nvSpPr>
                <p:spPr bwMode="ltGray">
                  <a:xfrm>
                    <a:off x="1374" y="265"/>
                    <a:ext cx="295" cy="233"/>
                  </a:xfrm>
                  <a:custGeom>
                    <a:avLst/>
                    <a:gdLst>
                      <a:gd name="T0" fmla="*/ 1 w 693"/>
                      <a:gd name="T1" fmla="*/ 0 h 696"/>
                      <a:gd name="T2" fmla="*/ 1 w 693"/>
                      <a:gd name="T3" fmla="*/ 0 h 696"/>
                      <a:gd name="T4" fmla="*/ 1 w 693"/>
                      <a:gd name="T5" fmla="*/ 0 h 696"/>
                      <a:gd name="T6" fmla="*/ 1 w 693"/>
                      <a:gd name="T7" fmla="*/ 0 h 696"/>
                      <a:gd name="T8" fmla="*/ 0 w 693"/>
                      <a:gd name="T9" fmla="*/ 0 h 696"/>
                      <a:gd name="T10" fmla="*/ 1 w 693"/>
                      <a:gd name="T11" fmla="*/ 0 h 696"/>
                      <a:gd name="T12" fmla="*/ 1 w 693"/>
                      <a:gd name="T13" fmla="*/ 0 h 696"/>
                      <a:gd name="T14" fmla="*/ 1 w 693"/>
                      <a:gd name="T15" fmla="*/ 0 h 696"/>
                      <a:gd name="T16" fmla="*/ 1 w 693"/>
                      <a:gd name="T17" fmla="*/ 0 h 696"/>
                      <a:gd name="T18" fmla="*/ 1 w 693"/>
                      <a:gd name="T19" fmla="*/ 0 h 696"/>
                      <a:gd name="T20" fmla="*/ 1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1 w 693"/>
                      <a:gd name="T53" fmla="*/ 0 h 696"/>
                      <a:gd name="T54" fmla="*/ 1 w 693"/>
                      <a:gd name="T55" fmla="*/ 0 h 696"/>
                      <a:gd name="T56" fmla="*/ 1 w 693"/>
                      <a:gd name="T57" fmla="*/ 0 h 696"/>
                      <a:gd name="T58" fmla="*/ 1 w 693"/>
                      <a:gd name="T59" fmla="*/ 0 h 696"/>
                      <a:gd name="T60" fmla="*/ 1 w 693"/>
                      <a:gd name="T61" fmla="*/ 0 h 696"/>
                      <a:gd name="T62" fmla="*/ 1 w 693"/>
                      <a:gd name="T63" fmla="*/ 0 h 696"/>
                      <a:gd name="T64" fmla="*/ 1 w 693"/>
                      <a:gd name="T65" fmla="*/ 0 h 696"/>
                      <a:gd name="T66" fmla="*/ 1 w 693"/>
                      <a:gd name="T67" fmla="*/ 0 h 696"/>
                      <a:gd name="T68" fmla="*/ 1 w 693"/>
                      <a:gd name="T69" fmla="*/ 0 h 696"/>
                      <a:gd name="T70" fmla="*/ 1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p:spPr>
                <p:txBody>
                  <a:bodyPr wrap="none" anchor="ctr"/>
                  <a:lstStyle/>
                  <a:p>
                    <a:pPr>
                      <a:defRPr/>
                    </a:pPr>
                    <a:endParaRPr lang="en-US"/>
                  </a:p>
                </p:txBody>
              </p:sp>
              <p:sp>
                <p:nvSpPr>
                  <p:cNvPr id="1178" name="Freeform 61"/>
                  <p:cNvSpPr>
                    <a:spLocks/>
                  </p:cNvSpPr>
                  <p:nvPr/>
                </p:nvSpPr>
                <p:spPr bwMode="ltGray">
                  <a:xfrm>
                    <a:off x="1173" y="247"/>
                    <a:ext cx="591" cy="95"/>
                  </a:xfrm>
                  <a:custGeom>
                    <a:avLst/>
                    <a:gdLst>
                      <a:gd name="T0" fmla="*/ 34 w 931"/>
                      <a:gd name="T1" fmla="*/ 0 h 149"/>
                      <a:gd name="T2" fmla="*/ 6 w 931"/>
                      <a:gd name="T3" fmla="*/ 1 h 149"/>
                      <a:gd name="T4" fmla="*/ 4 w 931"/>
                      <a:gd name="T5" fmla="*/ 2 h 149"/>
                      <a:gd name="T6" fmla="*/ 3 w 931"/>
                      <a:gd name="T7" fmla="*/ 2 h 149"/>
                      <a:gd name="T8" fmla="*/ 1 w 931"/>
                      <a:gd name="T9" fmla="*/ 3 h 149"/>
                      <a:gd name="T10" fmla="*/ 0 w 931"/>
                      <a:gd name="T11" fmla="*/ 4 h 149"/>
                      <a:gd name="T12" fmla="*/ 3 w 931"/>
                      <a:gd name="T13" fmla="*/ 5 h 149"/>
                      <a:gd name="T14" fmla="*/ 4 w 931"/>
                      <a:gd name="T15" fmla="*/ 4 h 149"/>
                      <a:gd name="T16" fmla="*/ 4 w 931"/>
                      <a:gd name="T17" fmla="*/ 4 h 149"/>
                      <a:gd name="T18" fmla="*/ 7 w 931"/>
                      <a:gd name="T19" fmla="*/ 2 h 149"/>
                      <a:gd name="T20" fmla="*/ 9 w 931"/>
                      <a:gd name="T21" fmla="*/ 2 h 149"/>
                      <a:gd name="T22" fmla="*/ 10 w 931"/>
                      <a:gd name="T23" fmla="*/ 4 h 149"/>
                      <a:gd name="T24" fmla="*/ 8 w 931"/>
                      <a:gd name="T25" fmla="*/ 4 h 149"/>
                      <a:gd name="T26" fmla="*/ 10 w 931"/>
                      <a:gd name="T27" fmla="*/ 4 h 149"/>
                      <a:gd name="T28" fmla="*/ 11 w 931"/>
                      <a:gd name="T29" fmla="*/ 4 h 149"/>
                      <a:gd name="T30" fmla="*/ 11 w 931"/>
                      <a:gd name="T31" fmla="*/ 4 h 149"/>
                      <a:gd name="T32" fmla="*/ 11 w 931"/>
                      <a:gd name="T33" fmla="*/ 3 h 149"/>
                      <a:gd name="T34" fmla="*/ 11 w 931"/>
                      <a:gd name="T35" fmla="*/ 2 h 149"/>
                      <a:gd name="T36" fmla="*/ 11 w 931"/>
                      <a:gd name="T37" fmla="*/ 4 h 149"/>
                      <a:gd name="T38" fmla="*/ 11 w 931"/>
                      <a:gd name="T39" fmla="*/ 4 h 149"/>
                      <a:gd name="T40" fmla="*/ 12 w 931"/>
                      <a:gd name="T41" fmla="*/ 6 h 149"/>
                      <a:gd name="T42" fmla="*/ 13 w 931"/>
                      <a:gd name="T43" fmla="*/ 4 h 149"/>
                      <a:gd name="T44" fmla="*/ 14 w 931"/>
                      <a:gd name="T45" fmla="*/ 4 h 149"/>
                      <a:gd name="T46" fmla="*/ 16 w 931"/>
                      <a:gd name="T47" fmla="*/ 3 h 149"/>
                      <a:gd name="T48" fmla="*/ 17 w 931"/>
                      <a:gd name="T49" fmla="*/ 2 h 149"/>
                      <a:gd name="T50" fmla="*/ 18 w 931"/>
                      <a:gd name="T51" fmla="*/ 3 h 149"/>
                      <a:gd name="T52" fmla="*/ 19 w 931"/>
                      <a:gd name="T53" fmla="*/ 2 h 149"/>
                      <a:gd name="T54" fmla="*/ 18 w 931"/>
                      <a:gd name="T55" fmla="*/ 2 h 149"/>
                      <a:gd name="T56" fmla="*/ 20 w 931"/>
                      <a:gd name="T57" fmla="*/ 2 h 149"/>
                      <a:gd name="T58" fmla="*/ 23 w 931"/>
                      <a:gd name="T59" fmla="*/ 3 h 149"/>
                      <a:gd name="T60" fmla="*/ 24 w 931"/>
                      <a:gd name="T61" fmla="*/ 2 h 149"/>
                      <a:gd name="T62" fmla="*/ 24 w 931"/>
                      <a:gd name="T63" fmla="*/ 3 h 149"/>
                      <a:gd name="T64" fmla="*/ 23 w 931"/>
                      <a:gd name="T65" fmla="*/ 4 h 149"/>
                      <a:gd name="T66" fmla="*/ 25 w 931"/>
                      <a:gd name="T67" fmla="*/ 4 h 149"/>
                      <a:gd name="T68" fmla="*/ 26 w 931"/>
                      <a:gd name="T69" fmla="*/ 3 h 149"/>
                      <a:gd name="T70" fmla="*/ 27 w 931"/>
                      <a:gd name="T71" fmla="*/ 3 h 149"/>
                      <a:gd name="T72" fmla="*/ 33 w 931"/>
                      <a:gd name="T73" fmla="*/ 4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p:spPr>
                <p:txBody>
                  <a:bodyPr wrap="none" anchor="ctr"/>
                  <a:lstStyle/>
                  <a:p>
                    <a:pPr>
                      <a:defRPr/>
                    </a:pPr>
                    <a:endParaRPr lang="en-US"/>
                  </a:p>
                </p:txBody>
              </p:sp>
              <p:sp>
                <p:nvSpPr>
                  <p:cNvPr id="1179" name="Freeform 62"/>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p:spPr>
                <p:txBody>
                  <a:bodyPr wrap="none" anchor="ctr"/>
                  <a:lstStyle/>
                  <a:p>
                    <a:pPr>
                      <a:defRPr/>
                    </a:pPr>
                    <a:endParaRPr lang="en-US"/>
                  </a:p>
                </p:txBody>
              </p:sp>
              <p:sp>
                <p:nvSpPr>
                  <p:cNvPr id="1180" name="Freeform 63"/>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p:spPr>
                <p:txBody>
                  <a:bodyPr wrap="none" anchor="ctr"/>
                  <a:lstStyle/>
                  <a:p>
                    <a:pPr>
                      <a:defRPr/>
                    </a:pPr>
                    <a:endParaRPr lang="en-US"/>
                  </a:p>
                </p:txBody>
              </p:sp>
              <p:sp>
                <p:nvSpPr>
                  <p:cNvPr id="1181" name="Freeform 64"/>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p:spPr>
                <p:txBody>
                  <a:bodyPr wrap="none" anchor="ctr"/>
                  <a:lstStyle/>
                  <a:p>
                    <a:pPr>
                      <a:defRPr/>
                    </a:pPr>
                    <a:endParaRPr lang="en-US"/>
                  </a:p>
                </p:txBody>
              </p:sp>
              <p:sp>
                <p:nvSpPr>
                  <p:cNvPr id="1182" name="Freeform 65"/>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p:spPr>
                <p:txBody>
                  <a:bodyPr wrap="none" anchor="ctr"/>
                  <a:lstStyle/>
                  <a:p>
                    <a:pPr>
                      <a:defRPr/>
                    </a:pPr>
                    <a:endParaRPr lang="en-US"/>
                  </a:p>
                </p:txBody>
              </p:sp>
              <p:sp>
                <p:nvSpPr>
                  <p:cNvPr id="1183" name="Freeform 66"/>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p:spPr>
                <p:txBody>
                  <a:bodyPr wrap="none" anchor="ctr"/>
                  <a:lstStyle/>
                  <a:p>
                    <a:pPr>
                      <a:defRPr/>
                    </a:pPr>
                    <a:endParaRPr lang="en-US"/>
                  </a:p>
                </p:txBody>
              </p:sp>
            </p:grpSp>
            <p:grpSp>
              <p:nvGrpSpPr>
                <p:cNvPr id="1085" name="Group 67"/>
                <p:cNvGrpSpPr>
                  <a:grpSpLocks/>
                </p:cNvGrpSpPr>
                <p:nvPr/>
              </p:nvGrpSpPr>
              <p:grpSpPr bwMode="auto">
                <a:xfrm>
                  <a:off x="3709" y="240"/>
                  <a:ext cx="1139" cy="429"/>
                  <a:chOff x="3709" y="240"/>
                  <a:chExt cx="1139" cy="429"/>
                </a:xfrm>
              </p:grpSpPr>
              <p:sp>
                <p:nvSpPr>
                  <p:cNvPr id="1086" name="Freeform 68"/>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p:spPr>
                <p:txBody>
                  <a:bodyPr wrap="none" anchor="ctr"/>
                  <a:lstStyle/>
                  <a:p>
                    <a:pPr>
                      <a:defRPr/>
                    </a:pPr>
                    <a:endParaRPr lang="en-US"/>
                  </a:p>
                </p:txBody>
              </p:sp>
              <p:sp>
                <p:nvSpPr>
                  <p:cNvPr id="1087" name="Freeform 69"/>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p:spPr>
                <p:txBody>
                  <a:bodyPr wrap="none" anchor="ctr"/>
                  <a:lstStyle/>
                  <a:p>
                    <a:pPr>
                      <a:defRPr/>
                    </a:pPr>
                    <a:endParaRPr lang="en-US"/>
                  </a:p>
                </p:txBody>
              </p:sp>
              <p:sp>
                <p:nvSpPr>
                  <p:cNvPr id="1088" name="Freeform 70"/>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p:spPr>
                <p:txBody>
                  <a:bodyPr wrap="none" anchor="ctr"/>
                  <a:lstStyle/>
                  <a:p>
                    <a:pPr>
                      <a:defRPr/>
                    </a:pPr>
                    <a:endParaRPr lang="en-US"/>
                  </a:p>
                </p:txBody>
              </p:sp>
              <p:sp>
                <p:nvSpPr>
                  <p:cNvPr id="1089" name="Freeform 71"/>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p:spPr>
                <p:txBody>
                  <a:bodyPr wrap="none" anchor="ctr"/>
                  <a:lstStyle/>
                  <a:p>
                    <a:pPr>
                      <a:defRPr/>
                    </a:pPr>
                    <a:endParaRPr lang="en-US"/>
                  </a:p>
                </p:txBody>
              </p:sp>
              <p:sp>
                <p:nvSpPr>
                  <p:cNvPr id="1090" name="Freeform 72"/>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1 w 355"/>
                      <a:gd name="T31" fmla="*/ 0 h 277"/>
                      <a:gd name="T32" fmla="*/ 1 w 355"/>
                      <a:gd name="T33" fmla="*/ 0 h 277"/>
                      <a:gd name="T34" fmla="*/ 1 w 355"/>
                      <a:gd name="T35" fmla="*/ 0 h 277"/>
                      <a:gd name="T36" fmla="*/ 1 w 355"/>
                      <a:gd name="T37" fmla="*/ 0 h 277"/>
                      <a:gd name="T38" fmla="*/ 1 w 355"/>
                      <a:gd name="T39" fmla="*/ 0 h 277"/>
                      <a:gd name="T40" fmla="*/ 1 w 355"/>
                      <a:gd name="T41" fmla="*/ 0 h 277"/>
                      <a:gd name="T42" fmla="*/ 1 w 355"/>
                      <a:gd name="T43" fmla="*/ 0 h 277"/>
                      <a:gd name="T44" fmla="*/ 1 w 355"/>
                      <a:gd name="T45" fmla="*/ 0 h 277"/>
                      <a:gd name="T46" fmla="*/ 1 w 355"/>
                      <a:gd name="T47" fmla="*/ 0 h 277"/>
                      <a:gd name="T48" fmla="*/ 1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p:spPr>
                <p:txBody>
                  <a:bodyPr wrap="none" anchor="ctr"/>
                  <a:lstStyle/>
                  <a:p>
                    <a:pPr>
                      <a:defRPr/>
                    </a:pPr>
                    <a:endParaRPr lang="en-US"/>
                  </a:p>
                </p:txBody>
              </p:sp>
              <p:sp>
                <p:nvSpPr>
                  <p:cNvPr id="1091" name="Freeform 73"/>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p:spPr>
                <p:txBody>
                  <a:bodyPr wrap="none" anchor="ctr"/>
                  <a:lstStyle/>
                  <a:p>
                    <a:pPr>
                      <a:defRPr/>
                    </a:pPr>
                    <a:endParaRPr lang="en-US"/>
                  </a:p>
                </p:txBody>
              </p:sp>
              <p:sp>
                <p:nvSpPr>
                  <p:cNvPr id="1092" name="Freeform 74"/>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p:spPr>
                <p:txBody>
                  <a:bodyPr wrap="none" anchor="ctr"/>
                  <a:lstStyle/>
                  <a:p>
                    <a:pPr>
                      <a:defRPr/>
                    </a:pPr>
                    <a:endParaRPr lang="en-US"/>
                  </a:p>
                </p:txBody>
              </p:sp>
              <p:sp>
                <p:nvSpPr>
                  <p:cNvPr id="1093" name="Freeform 75"/>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p:spPr>
                <p:txBody>
                  <a:bodyPr wrap="none" anchor="ctr"/>
                  <a:lstStyle/>
                  <a:p>
                    <a:pPr>
                      <a:defRPr/>
                    </a:pPr>
                    <a:endParaRPr lang="en-US"/>
                  </a:p>
                </p:txBody>
              </p:sp>
              <p:sp>
                <p:nvSpPr>
                  <p:cNvPr id="1094" name="Freeform 76"/>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p:spPr>
                <p:txBody>
                  <a:bodyPr wrap="none" anchor="ctr"/>
                  <a:lstStyle/>
                  <a:p>
                    <a:pPr>
                      <a:defRPr/>
                    </a:pPr>
                    <a:endParaRPr lang="en-US"/>
                  </a:p>
                </p:txBody>
              </p:sp>
              <p:sp>
                <p:nvSpPr>
                  <p:cNvPr id="1095" name="Freeform 77"/>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p:spPr>
                <p:txBody>
                  <a:bodyPr wrap="none" anchor="ctr"/>
                  <a:lstStyle/>
                  <a:p>
                    <a:pPr>
                      <a:defRPr/>
                    </a:pPr>
                    <a:endParaRPr lang="en-US"/>
                  </a:p>
                </p:txBody>
              </p:sp>
              <p:sp>
                <p:nvSpPr>
                  <p:cNvPr id="1096" name="Freeform 78"/>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p:spPr>
                <p:txBody>
                  <a:bodyPr wrap="none" anchor="ctr"/>
                  <a:lstStyle/>
                  <a:p>
                    <a:pPr>
                      <a:defRPr/>
                    </a:pPr>
                    <a:endParaRPr lang="en-US"/>
                  </a:p>
                </p:txBody>
              </p:sp>
              <p:sp>
                <p:nvSpPr>
                  <p:cNvPr id="1097" name="Freeform 79"/>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1 w 286"/>
                      <a:gd name="T49" fmla="*/ 0 h 182"/>
                      <a:gd name="T50" fmla="*/ 1 w 286"/>
                      <a:gd name="T51" fmla="*/ 0 h 182"/>
                      <a:gd name="T52" fmla="*/ 1 w 286"/>
                      <a:gd name="T53" fmla="*/ 0 h 182"/>
                      <a:gd name="T54" fmla="*/ 1 w 286"/>
                      <a:gd name="T55" fmla="*/ 0 h 182"/>
                      <a:gd name="T56" fmla="*/ 1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p:spPr>
                <p:txBody>
                  <a:bodyPr wrap="none" anchor="ctr"/>
                  <a:lstStyle/>
                  <a:p>
                    <a:pPr>
                      <a:defRPr/>
                    </a:pPr>
                    <a:endParaRPr lang="en-US"/>
                  </a:p>
                </p:txBody>
              </p:sp>
              <p:sp>
                <p:nvSpPr>
                  <p:cNvPr id="1098" name="Freeform 80"/>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p:spPr>
                <p:txBody>
                  <a:bodyPr wrap="none" anchor="ctr"/>
                  <a:lstStyle/>
                  <a:p>
                    <a:pPr>
                      <a:defRPr/>
                    </a:pPr>
                    <a:endParaRPr lang="en-US"/>
                  </a:p>
                </p:txBody>
              </p:sp>
              <p:sp>
                <p:nvSpPr>
                  <p:cNvPr id="1099" name="Freeform 81"/>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p:spPr>
                <p:txBody>
                  <a:bodyPr wrap="none" anchor="ctr"/>
                  <a:lstStyle/>
                  <a:p>
                    <a:pPr>
                      <a:defRPr/>
                    </a:pPr>
                    <a:endParaRPr lang="en-US"/>
                  </a:p>
                </p:txBody>
              </p:sp>
              <p:sp>
                <p:nvSpPr>
                  <p:cNvPr id="1100" name="Freeform 82"/>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p:spPr>
                <p:txBody>
                  <a:bodyPr wrap="none" anchor="ctr"/>
                  <a:lstStyle/>
                  <a:p>
                    <a:pPr>
                      <a:defRPr/>
                    </a:pPr>
                    <a:endParaRPr lang="en-US"/>
                  </a:p>
                </p:txBody>
              </p:sp>
              <p:sp>
                <p:nvSpPr>
                  <p:cNvPr id="1101" name="Freeform 83"/>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p:spPr>
                <p:txBody>
                  <a:bodyPr wrap="none" anchor="ctr"/>
                  <a:lstStyle/>
                  <a:p>
                    <a:pPr>
                      <a:defRPr/>
                    </a:pPr>
                    <a:endParaRPr lang="en-US"/>
                  </a:p>
                </p:txBody>
              </p:sp>
              <p:sp>
                <p:nvSpPr>
                  <p:cNvPr id="1102" name="Freeform 84"/>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p:spPr>
                <p:txBody>
                  <a:bodyPr wrap="none" anchor="ctr"/>
                  <a:lstStyle/>
                  <a:p>
                    <a:pPr>
                      <a:defRPr/>
                    </a:pPr>
                    <a:endParaRPr lang="en-US"/>
                  </a:p>
                </p:txBody>
              </p:sp>
              <p:sp>
                <p:nvSpPr>
                  <p:cNvPr id="1103" name="Freeform 85"/>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p:spPr>
                <p:txBody>
                  <a:bodyPr wrap="none" anchor="ctr"/>
                  <a:lstStyle/>
                  <a:p>
                    <a:pPr>
                      <a:defRPr/>
                    </a:pPr>
                    <a:endParaRPr lang="en-US"/>
                  </a:p>
                </p:txBody>
              </p:sp>
              <p:sp>
                <p:nvSpPr>
                  <p:cNvPr id="1104" name="Freeform 86"/>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p:spPr>
                <p:txBody>
                  <a:bodyPr wrap="none" anchor="ctr"/>
                  <a:lstStyle/>
                  <a:p>
                    <a:pPr>
                      <a:defRPr/>
                    </a:pPr>
                    <a:endParaRPr lang="en-US"/>
                  </a:p>
                </p:txBody>
              </p:sp>
              <p:sp>
                <p:nvSpPr>
                  <p:cNvPr id="1105" name="Freeform 87"/>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p:spPr>
                <p:txBody>
                  <a:bodyPr wrap="none" anchor="ctr"/>
                  <a:lstStyle/>
                  <a:p>
                    <a:pPr>
                      <a:defRPr/>
                    </a:pPr>
                    <a:endParaRPr lang="en-US"/>
                  </a:p>
                </p:txBody>
              </p:sp>
              <p:sp>
                <p:nvSpPr>
                  <p:cNvPr id="1106" name="Freeform 88"/>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p:spPr>
                <p:txBody>
                  <a:bodyPr wrap="none" anchor="ctr"/>
                  <a:lstStyle/>
                  <a:p>
                    <a:pPr>
                      <a:defRPr/>
                    </a:pPr>
                    <a:endParaRPr lang="en-US"/>
                  </a:p>
                </p:txBody>
              </p:sp>
              <p:sp>
                <p:nvSpPr>
                  <p:cNvPr id="1107" name="Freeform 89"/>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p:spPr>
                <p:txBody>
                  <a:bodyPr wrap="none" anchor="ctr"/>
                  <a:lstStyle/>
                  <a:p>
                    <a:pPr>
                      <a:defRPr/>
                    </a:pPr>
                    <a:endParaRPr lang="en-US"/>
                  </a:p>
                </p:txBody>
              </p:sp>
              <p:sp>
                <p:nvSpPr>
                  <p:cNvPr id="1108" name="Freeform 90"/>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p:spPr>
                <p:txBody>
                  <a:bodyPr wrap="none" anchor="ctr"/>
                  <a:lstStyle/>
                  <a:p>
                    <a:pPr>
                      <a:defRPr/>
                    </a:pPr>
                    <a:endParaRPr lang="en-US"/>
                  </a:p>
                </p:txBody>
              </p:sp>
              <p:sp>
                <p:nvSpPr>
                  <p:cNvPr id="1109" name="Freeform 91"/>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p:spPr>
                <p:txBody>
                  <a:bodyPr wrap="none" anchor="ctr"/>
                  <a:lstStyle/>
                  <a:p>
                    <a:pPr>
                      <a:defRPr/>
                    </a:pPr>
                    <a:endParaRPr lang="en-US"/>
                  </a:p>
                </p:txBody>
              </p:sp>
              <p:sp>
                <p:nvSpPr>
                  <p:cNvPr id="1110" name="Freeform 92"/>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p:spPr>
                <p:txBody>
                  <a:bodyPr wrap="none" anchor="ctr"/>
                  <a:lstStyle/>
                  <a:p>
                    <a:pPr>
                      <a:defRPr/>
                    </a:pPr>
                    <a:endParaRPr lang="en-US"/>
                  </a:p>
                </p:txBody>
              </p:sp>
              <p:sp>
                <p:nvSpPr>
                  <p:cNvPr id="1111" name="Freeform 93"/>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p:spPr>
                <p:txBody>
                  <a:bodyPr wrap="none" anchor="ctr"/>
                  <a:lstStyle/>
                  <a:p>
                    <a:pPr>
                      <a:defRPr/>
                    </a:pPr>
                    <a:endParaRPr lang="en-US"/>
                  </a:p>
                </p:txBody>
              </p:sp>
              <p:sp>
                <p:nvSpPr>
                  <p:cNvPr id="1112" name="Freeform 94"/>
                  <p:cNvSpPr>
                    <a:spLocks/>
                  </p:cNvSpPr>
                  <p:nvPr/>
                </p:nvSpPr>
                <p:spPr bwMode="ltGray">
                  <a:xfrm>
                    <a:off x="4261" y="389"/>
                    <a:ext cx="347" cy="189"/>
                  </a:xfrm>
                  <a:custGeom>
                    <a:avLst/>
                    <a:gdLst>
                      <a:gd name="T0" fmla="*/ 2 w 812"/>
                      <a:gd name="T1" fmla="*/ 0 h 564"/>
                      <a:gd name="T2" fmla="*/ 2 w 812"/>
                      <a:gd name="T3" fmla="*/ 0 h 564"/>
                      <a:gd name="T4" fmla="*/ 2 w 812"/>
                      <a:gd name="T5" fmla="*/ 0 h 564"/>
                      <a:gd name="T6" fmla="*/ 2 w 812"/>
                      <a:gd name="T7" fmla="*/ 0 h 564"/>
                      <a:gd name="T8" fmla="*/ 2 w 812"/>
                      <a:gd name="T9" fmla="*/ 0 h 564"/>
                      <a:gd name="T10" fmla="*/ 2 w 812"/>
                      <a:gd name="T11" fmla="*/ 0 h 564"/>
                      <a:gd name="T12" fmla="*/ 2 w 812"/>
                      <a:gd name="T13" fmla="*/ 0 h 564"/>
                      <a:gd name="T14" fmla="*/ 2 w 812"/>
                      <a:gd name="T15" fmla="*/ 0 h 564"/>
                      <a:gd name="T16" fmla="*/ 1 w 812"/>
                      <a:gd name="T17" fmla="*/ 0 h 564"/>
                      <a:gd name="T18" fmla="*/ 1 w 812"/>
                      <a:gd name="T19" fmla="*/ 0 h 564"/>
                      <a:gd name="T20" fmla="*/ 2 w 812"/>
                      <a:gd name="T21" fmla="*/ 0 h 564"/>
                      <a:gd name="T22" fmla="*/ 2 w 812"/>
                      <a:gd name="T23" fmla="*/ 0 h 564"/>
                      <a:gd name="T24" fmla="*/ 1 w 812"/>
                      <a:gd name="T25" fmla="*/ 0 h 564"/>
                      <a:gd name="T26" fmla="*/ 1 w 812"/>
                      <a:gd name="T27" fmla="*/ 0 h 564"/>
                      <a:gd name="T28" fmla="*/ 1 w 812"/>
                      <a:gd name="T29" fmla="*/ 0 h 564"/>
                      <a:gd name="T30" fmla="*/ 1 w 812"/>
                      <a:gd name="T31" fmla="*/ 0 h 564"/>
                      <a:gd name="T32" fmla="*/ 1 w 812"/>
                      <a:gd name="T33" fmla="*/ 0 h 564"/>
                      <a:gd name="T34" fmla="*/ 1 w 812"/>
                      <a:gd name="T35" fmla="*/ 0 h 564"/>
                      <a:gd name="T36" fmla="*/ 1 w 812"/>
                      <a:gd name="T37" fmla="*/ 0 h 564"/>
                      <a:gd name="T38" fmla="*/ 1 w 812"/>
                      <a:gd name="T39" fmla="*/ 0 h 564"/>
                      <a:gd name="T40" fmla="*/ 1 w 812"/>
                      <a:gd name="T41" fmla="*/ 0 h 564"/>
                      <a:gd name="T42" fmla="*/ 1 w 812"/>
                      <a:gd name="T43" fmla="*/ 0 h 564"/>
                      <a:gd name="T44" fmla="*/ 1 w 812"/>
                      <a:gd name="T45" fmla="*/ 0 h 564"/>
                      <a:gd name="T46" fmla="*/ 1 w 812"/>
                      <a:gd name="T47" fmla="*/ 0 h 564"/>
                      <a:gd name="T48" fmla="*/ 1 w 812"/>
                      <a:gd name="T49" fmla="*/ 0 h 564"/>
                      <a:gd name="T50" fmla="*/ 1 w 812"/>
                      <a:gd name="T51" fmla="*/ 0 h 564"/>
                      <a:gd name="T52" fmla="*/ 1 w 812"/>
                      <a:gd name="T53" fmla="*/ 0 h 564"/>
                      <a:gd name="T54" fmla="*/ 1 w 812"/>
                      <a:gd name="T55" fmla="*/ 0 h 564"/>
                      <a:gd name="T56" fmla="*/ 1 w 812"/>
                      <a:gd name="T57" fmla="*/ 0 h 564"/>
                      <a:gd name="T58" fmla="*/ 1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2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p:spPr>
                <p:txBody>
                  <a:bodyPr wrap="none" anchor="ctr"/>
                  <a:lstStyle/>
                  <a:p>
                    <a:pPr>
                      <a:defRPr/>
                    </a:pPr>
                    <a:endParaRPr lang="en-US"/>
                  </a:p>
                </p:txBody>
              </p:sp>
              <p:sp>
                <p:nvSpPr>
                  <p:cNvPr id="1113" name="Freeform 95"/>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p:spPr>
                <p:txBody>
                  <a:bodyPr wrap="none" anchor="ctr"/>
                  <a:lstStyle/>
                  <a:p>
                    <a:pPr>
                      <a:defRPr/>
                    </a:pPr>
                    <a:endParaRPr lang="en-US"/>
                  </a:p>
                </p:txBody>
              </p:sp>
              <p:sp>
                <p:nvSpPr>
                  <p:cNvPr id="1114" name="Freeform 96"/>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p:spPr>
                <p:txBody>
                  <a:bodyPr wrap="none" anchor="ctr"/>
                  <a:lstStyle/>
                  <a:p>
                    <a:pPr>
                      <a:defRPr/>
                    </a:pPr>
                    <a:endParaRPr lang="en-US"/>
                  </a:p>
                </p:txBody>
              </p:sp>
              <p:sp>
                <p:nvSpPr>
                  <p:cNvPr id="1115" name="Freeform 97"/>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p:spPr>
                <p:txBody>
                  <a:bodyPr wrap="none" anchor="ctr"/>
                  <a:lstStyle/>
                  <a:p>
                    <a:pPr>
                      <a:defRPr/>
                    </a:pPr>
                    <a:endParaRPr lang="en-US"/>
                  </a:p>
                </p:txBody>
              </p:sp>
              <p:sp>
                <p:nvSpPr>
                  <p:cNvPr id="1116" name="Freeform 98"/>
                  <p:cNvSpPr>
                    <a:spLocks/>
                  </p:cNvSpPr>
                  <p:nvPr/>
                </p:nvSpPr>
                <p:spPr bwMode="ltGray">
                  <a:xfrm>
                    <a:off x="3709" y="315"/>
                    <a:ext cx="433" cy="354"/>
                  </a:xfrm>
                  <a:custGeom>
                    <a:avLst/>
                    <a:gdLst>
                      <a:gd name="T0" fmla="*/ 20 w 682"/>
                      <a:gd name="T1" fmla="*/ 20 h 557"/>
                      <a:gd name="T2" fmla="*/ 20 w 682"/>
                      <a:gd name="T3" fmla="*/ 19 h 557"/>
                      <a:gd name="T4" fmla="*/ 20 w 682"/>
                      <a:gd name="T5" fmla="*/ 17 h 557"/>
                      <a:gd name="T6" fmla="*/ 13 w 682"/>
                      <a:gd name="T7" fmla="*/ 12 h 557"/>
                      <a:gd name="T8" fmla="*/ 11 w 682"/>
                      <a:gd name="T9" fmla="*/ 15 h 557"/>
                      <a:gd name="T10" fmla="*/ 13 w 682"/>
                      <a:gd name="T11" fmla="*/ 23 h 557"/>
                      <a:gd name="T12" fmla="*/ 11 w 682"/>
                      <a:gd name="T13" fmla="*/ 20 h 557"/>
                      <a:gd name="T14" fmla="*/ 10 w 682"/>
                      <a:gd name="T15" fmla="*/ 18 h 557"/>
                      <a:gd name="T16" fmla="*/ 10 w 682"/>
                      <a:gd name="T17" fmla="*/ 17 h 557"/>
                      <a:gd name="T18" fmla="*/ 10 w 682"/>
                      <a:gd name="T19" fmla="*/ 17 h 557"/>
                      <a:gd name="T20" fmla="*/ 10 w 682"/>
                      <a:gd name="T21" fmla="*/ 16 h 557"/>
                      <a:gd name="T22" fmla="*/ 8 w 682"/>
                      <a:gd name="T23" fmla="*/ 15 h 557"/>
                      <a:gd name="T24" fmla="*/ 6 w 682"/>
                      <a:gd name="T25" fmla="*/ 15 h 557"/>
                      <a:gd name="T26" fmla="*/ 5 w 682"/>
                      <a:gd name="T27" fmla="*/ 15 h 557"/>
                      <a:gd name="T28" fmla="*/ 3 w 682"/>
                      <a:gd name="T29" fmla="*/ 15 h 557"/>
                      <a:gd name="T30" fmla="*/ 1 w 682"/>
                      <a:gd name="T31" fmla="*/ 13 h 557"/>
                      <a:gd name="T32" fmla="*/ 1 w 682"/>
                      <a:gd name="T33" fmla="*/ 13 h 557"/>
                      <a:gd name="T34" fmla="*/ 0 w 682"/>
                      <a:gd name="T35" fmla="*/ 11 h 557"/>
                      <a:gd name="T36" fmla="*/ 1 w 682"/>
                      <a:gd name="T37" fmla="*/ 9 h 557"/>
                      <a:gd name="T38" fmla="*/ 1 w 682"/>
                      <a:gd name="T39" fmla="*/ 7 h 557"/>
                      <a:gd name="T40" fmla="*/ 2 w 682"/>
                      <a:gd name="T41" fmla="*/ 6 h 557"/>
                      <a:gd name="T42" fmla="*/ 3 w 682"/>
                      <a:gd name="T43" fmla="*/ 5 h 557"/>
                      <a:gd name="T44" fmla="*/ 7 w 682"/>
                      <a:gd name="T45" fmla="*/ 3 h 557"/>
                      <a:gd name="T46" fmla="*/ 10 w 682"/>
                      <a:gd name="T47" fmla="*/ 1 h 557"/>
                      <a:gd name="T48" fmla="*/ 11 w 682"/>
                      <a:gd name="T49" fmla="*/ 1 h 557"/>
                      <a:gd name="T50" fmla="*/ 15 w 682"/>
                      <a:gd name="T51" fmla="*/ 1 h 557"/>
                      <a:gd name="T52" fmla="*/ 17 w 682"/>
                      <a:gd name="T53" fmla="*/ 0 h 557"/>
                      <a:gd name="T54" fmla="*/ 16 w 682"/>
                      <a:gd name="T55" fmla="*/ 2 h 557"/>
                      <a:gd name="T56" fmla="*/ 18 w 682"/>
                      <a:gd name="T57" fmla="*/ 4 h 557"/>
                      <a:gd name="T58" fmla="*/ 20 w 682"/>
                      <a:gd name="T59" fmla="*/ 3 h 557"/>
                      <a:gd name="T60" fmla="*/ 22 w 682"/>
                      <a:gd name="T61" fmla="*/ 3 h 557"/>
                      <a:gd name="T62" fmla="*/ 23 w 682"/>
                      <a:gd name="T63" fmla="*/ 4 h 557"/>
                      <a:gd name="T64" fmla="*/ 23 w 682"/>
                      <a:gd name="T65" fmla="*/ 8 h 557"/>
                      <a:gd name="T66" fmla="*/ 23 w 682"/>
                      <a:gd name="T67" fmla="*/ 10 h 557"/>
                      <a:gd name="T68" fmla="*/ 25 w 682"/>
                      <a:gd name="T69" fmla="*/ 11 h 557"/>
                      <a:gd name="T70" fmla="*/ 27 w 682"/>
                      <a:gd name="T71" fmla="*/ 13 h 557"/>
                      <a:gd name="T72" fmla="*/ 28 w 682"/>
                      <a:gd name="T73" fmla="*/ 13 h 557"/>
                      <a:gd name="T74" fmla="*/ 28 w 682"/>
                      <a:gd name="T75" fmla="*/ 14 h 557"/>
                      <a:gd name="T76" fmla="*/ 25 w 682"/>
                      <a:gd name="T77" fmla="*/ 17 h 557"/>
                      <a:gd name="T78" fmla="*/ 23 w 682"/>
                      <a:gd name="T79" fmla="*/ 20 h 557"/>
                      <a:gd name="T80" fmla="*/ 23 w 682"/>
                      <a:gd name="T81" fmla="*/ 22 h 557"/>
                      <a:gd name="T82" fmla="*/ 18 w 682"/>
                      <a:gd name="T83" fmla="*/ 23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p:spPr>
                <p:txBody>
                  <a:bodyPr wrap="none" anchor="ctr"/>
                  <a:lstStyle/>
                  <a:p>
                    <a:pPr>
                      <a:defRPr/>
                    </a:pPr>
                    <a:endParaRPr lang="en-US"/>
                  </a:p>
                </p:txBody>
              </p:sp>
              <p:sp>
                <p:nvSpPr>
                  <p:cNvPr id="1117" name="Freeform 99"/>
                  <p:cNvSpPr>
                    <a:spLocks/>
                  </p:cNvSpPr>
                  <p:nvPr/>
                </p:nvSpPr>
                <p:spPr bwMode="ltGray">
                  <a:xfrm>
                    <a:off x="3877" y="448"/>
                    <a:ext cx="163" cy="221"/>
                  </a:xfrm>
                  <a:custGeom>
                    <a:avLst/>
                    <a:gdLst>
                      <a:gd name="T0" fmla="*/ 10 w 257"/>
                      <a:gd name="T1" fmla="*/ 15 h 347"/>
                      <a:gd name="T2" fmla="*/ 10 w 257"/>
                      <a:gd name="T3" fmla="*/ 13 h 347"/>
                      <a:gd name="T4" fmla="*/ 10 w 257"/>
                      <a:gd name="T5" fmla="*/ 13 h 347"/>
                      <a:gd name="T6" fmla="*/ 9 w 257"/>
                      <a:gd name="T7" fmla="*/ 11 h 347"/>
                      <a:gd name="T8" fmla="*/ 9 w 257"/>
                      <a:gd name="T9" fmla="*/ 11 h 347"/>
                      <a:gd name="T10" fmla="*/ 9 w 257"/>
                      <a:gd name="T11" fmla="*/ 10 h 347"/>
                      <a:gd name="T12" fmla="*/ 9 w 257"/>
                      <a:gd name="T13" fmla="*/ 9 h 347"/>
                      <a:gd name="T14" fmla="*/ 10 w 257"/>
                      <a:gd name="T15" fmla="*/ 8 h 347"/>
                      <a:gd name="T16" fmla="*/ 10 w 257"/>
                      <a:gd name="T17" fmla="*/ 8 h 347"/>
                      <a:gd name="T18" fmla="*/ 10 w 257"/>
                      <a:gd name="T19" fmla="*/ 6 h 347"/>
                      <a:gd name="T20" fmla="*/ 3 w 257"/>
                      <a:gd name="T21" fmla="*/ 4 h 347"/>
                      <a:gd name="T22" fmla="*/ 1 w 257"/>
                      <a:gd name="T23" fmla="*/ 4 h 347"/>
                      <a:gd name="T24" fmla="*/ 1 w 257"/>
                      <a:gd name="T25" fmla="*/ 4 h 347"/>
                      <a:gd name="T26" fmla="*/ 0 w 257"/>
                      <a:gd name="T27" fmla="*/ 6 h 347"/>
                      <a:gd name="T28" fmla="*/ 4 w 257"/>
                      <a:gd name="T29" fmla="*/ 15 h 347"/>
                      <a:gd name="T30" fmla="*/ 10 w 257"/>
                      <a:gd name="T31" fmla="*/ 15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p:spPr>
                <p:txBody>
                  <a:bodyPr wrap="none" anchor="ctr"/>
                  <a:lstStyle/>
                  <a:p>
                    <a:pPr>
                      <a:defRPr/>
                    </a:pPr>
                    <a:endParaRPr lang="en-US"/>
                  </a:p>
                </p:txBody>
              </p:sp>
              <p:sp>
                <p:nvSpPr>
                  <p:cNvPr id="1118" name="Freeform 100"/>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p:spPr>
                <p:txBody>
                  <a:bodyPr wrap="none" anchor="ctr"/>
                  <a:lstStyle/>
                  <a:p>
                    <a:pPr>
                      <a:defRPr/>
                    </a:pPr>
                    <a:endParaRPr lang="en-US"/>
                  </a:p>
                </p:txBody>
              </p:sp>
              <p:sp>
                <p:nvSpPr>
                  <p:cNvPr id="1119" name="Freeform 101"/>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p:spPr>
                <p:txBody>
                  <a:bodyPr wrap="none" anchor="ctr"/>
                  <a:lstStyle/>
                  <a:p>
                    <a:pPr>
                      <a:defRPr/>
                    </a:pPr>
                    <a:endParaRPr lang="en-US"/>
                  </a:p>
                </p:txBody>
              </p:sp>
              <p:sp>
                <p:nvSpPr>
                  <p:cNvPr id="1120" name="Freeform 102"/>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p:spPr>
                <p:txBody>
                  <a:bodyPr wrap="none" anchor="ctr"/>
                  <a:lstStyle/>
                  <a:p>
                    <a:pPr>
                      <a:defRPr/>
                    </a:pPr>
                    <a:endParaRPr lang="en-US"/>
                  </a:p>
                </p:txBody>
              </p:sp>
              <p:sp>
                <p:nvSpPr>
                  <p:cNvPr id="1121" name="Freeform 103"/>
                  <p:cNvSpPr>
                    <a:spLocks/>
                  </p:cNvSpPr>
                  <p:nvPr/>
                </p:nvSpPr>
                <p:spPr bwMode="ltGray">
                  <a:xfrm>
                    <a:off x="4062" y="265"/>
                    <a:ext cx="295" cy="233"/>
                  </a:xfrm>
                  <a:custGeom>
                    <a:avLst/>
                    <a:gdLst>
                      <a:gd name="T0" fmla="*/ 1 w 693"/>
                      <a:gd name="T1" fmla="*/ 0 h 696"/>
                      <a:gd name="T2" fmla="*/ 1 w 693"/>
                      <a:gd name="T3" fmla="*/ 0 h 696"/>
                      <a:gd name="T4" fmla="*/ 1 w 693"/>
                      <a:gd name="T5" fmla="*/ 0 h 696"/>
                      <a:gd name="T6" fmla="*/ 1 w 693"/>
                      <a:gd name="T7" fmla="*/ 0 h 696"/>
                      <a:gd name="T8" fmla="*/ 0 w 693"/>
                      <a:gd name="T9" fmla="*/ 0 h 696"/>
                      <a:gd name="T10" fmla="*/ 1 w 693"/>
                      <a:gd name="T11" fmla="*/ 0 h 696"/>
                      <a:gd name="T12" fmla="*/ 1 w 693"/>
                      <a:gd name="T13" fmla="*/ 0 h 696"/>
                      <a:gd name="T14" fmla="*/ 1 w 693"/>
                      <a:gd name="T15" fmla="*/ 0 h 696"/>
                      <a:gd name="T16" fmla="*/ 1 w 693"/>
                      <a:gd name="T17" fmla="*/ 0 h 696"/>
                      <a:gd name="T18" fmla="*/ 1 w 693"/>
                      <a:gd name="T19" fmla="*/ 0 h 696"/>
                      <a:gd name="T20" fmla="*/ 1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1 w 693"/>
                      <a:gd name="T53" fmla="*/ 0 h 696"/>
                      <a:gd name="T54" fmla="*/ 1 w 693"/>
                      <a:gd name="T55" fmla="*/ 0 h 696"/>
                      <a:gd name="T56" fmla="*/ 1 w 693"/>
                      <a:gd name="T57" fmla="*/ 0 h 696"/>
                      <a:gd name="T58" fmla="*/ 1 w 693"/>
                      <a:gd name="T59" fmla="*/ 0 h 696"/>
                      <a:gd name="T60" fmla="*/ 1 w 693"/>
                      <a:gd name="T61" fmla="*/ 0 h 696"/>
                      <a:gd name="T62" fmla="*/ 1 w 693"/>
                      <a:gd name="T63" fmla="*/ 0 h 696"/>
                      <a:gd name="T64" fmla="*/ 1 w 693"/>
                      <a:gd name="T65" fmla="*/ 0 h 696"/>
                      <a:gd name="T66" fmla="*/ 1 w 693"/>
                      <a:gd name="T67" fmla="*/ 0 h 696"/>
                      <a:gd name="T68" fmla="*/ 1 w 693"/>
                      <a:gd name="T69" fmla="*/ 0 h 696"/>
                      <a:gd name="T70" fmla="*/ 1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p:spPr>
                <p:txBody>
                  <a:bodyPr wrap="none" anchor="ctr"/>
                  <a:lstStyle/>
                  <a:p>
                    <a:pPr>
                      <a:defRPr/>
                    </a:pPr>
                    <a:endParaRPr lang="en-US"/>
                  </a:p>
                </p:txBody>
              </p:sp>
              <p:sp>
                <p:nvSpPr>
                  <p:cNvPr id="1122" name="Freeform 104"/>
                  <p:cNvSpPr>
                    <a:spLocks/>
                  </p:cNvSpPr>
                  <p:nvPr/>
                </p:nvSpPr>
                <p:spPr bwMode="ltGray">
                  <a:xfrm>
                    <a:off x="3861" y="247"/>
                    <a:ext cx="591" cy="95"/>
                  </a:xfrm>
                  <a:custGeom>
                    <a:avLst/>
                    <a:gdLst>
                      <a:gd name="T0" fmla="*/ 34 w 931"/>
                      <a:gd name="T1" fmla="*/ 0 h 149"/>
                      <a:gd name="T2" fmla="*/ 6 w 931"/>
                      <a:gd name="T3" fmla="*/ 1 h 149"/>
                      <a:gd name="T4" fmla="*/ 4 w 931"/>
                      <a:gd name="T5" fmla="*/ 2 h 149"/>
                      <a:gd name="T6" fmla="*/ 3 w 931"/>
                      <a:gd name="T7" fmla="*/ 2 h 149"/>
                      <a:gd name="T8" fmla="*/ 1 w 931"/>
                      <a:gd name="T9" fmla="*/ 3 h 149"/>
                      <a:gd name="T10" fmla="*/ 0 w 931"/>
                      <a:gd name="T11" fmla="*/ 4 h 149"/>
                      <a:gd name="T12" fmla="*/ 3 w 931"/>
                      <a:gd name="T13" fmla="*/ 5 h 149"/>
                      <a:gd name="T14" fmla="*/ 4 w 931"/>
                      <a:gd name="T15" fmla="*/ 4 h 149"/>
                      <a:gd name="T16" fmla="*/ 4 w 931"/>
                      <a:gd name="T17" fmla="*/ 4 h 149"/>
                      <a:gd name="T18" fmla="*/ 7 w 931"/>
                      <a:gd name="T19" fmla="*/ 2 h 149"/>
                      <a:gd name="T20" fmla="*/ 9 w 931"/>
                      <a:gd name="T21" fmla="*/ 2 h 149"/>
                      <a:gd name="T22" fmla="*/ 10 w 931"/>
                      <a:gd name="T23" fmla="*/ 4 h 149"/>
                      <a:gd name="T24" fmla="*/ 8 w 931"/>
                      <a:gd name="T25" fmla="*/ 4 h 149"/>
                      <a:gd name="T26" fmla="*/ 10 w 931"/>
                      <a:gd name="T27" fmla="*/ 4 h 149"/>
                      <a:gd name="T28" fmla="*/ 11 w 931"/>
                      <a:gd name="T29" fmla="*/ 4 h 149"/>
                      <a:gd name="T30" fmla="*/ 11 w 931"/>
                      <a:gd name="T31" fmla="*/ 4 h 149"/>
                      <a:gd name="T32" fmla="*/ 11 w 931"/>
                      <a:gd name="T33" fmla="*/ 3 h 149"/>
                      <a:gd name="T34" fmla="*/ 11 w 931"/>
                      <a:gd name="T35" fmla="*/ 2 h 149"/>
                      <a:gd name="T36" fmla="*/ 11 w 931"/>
                      <a:gd name="T37" fmla="*/ 4 h 149"/>
                      <a:gd name="T38" fmla="*/ 11 w 931"/>
                      <a:gd name="T39" fmla="*/ 4 h 149"/>
                      <a:gd name="T40" fmla="*/ 12 w 931"/>
                      <a:gd name="T41" fmla="*/ 6 h 149"/>
                      <a:gd name="T42" fmla="*/ 13 w 931"/>
                      <a:gd name="T43" fmla="*/ 4 h 149"/>
                      <a:gd name="T44" fmla="*/ 14 w 931"/>
                      <a:gd name="T45" fmla="*/ 4 h 149"/>
                      <a:gd name="T46" fmla="*/ 16 w 931"/>
                      <a:gd name="T47" fmla="*/ 3 h 149"/>
                      <a:gd name="T48" fmla="*/ 17 w 931"/>
                      <a:gd name="T49" fmla="*/ 2 h 149"/>
                      <a:gd name="T50" fmla="*/ 18 w 931"/>
                      <a:gd name="T51" fmla="*/ 3 h 149"/>
                      <a:gd name="T52" fmla="*/ 19 w 931"/>
                      <a:gd name="T53" fmla="*/ 2 h 149"/>
                      <a:gd name="T54" fmla="*/ 18 w 931"/>
                      <a:gd name="T55" fmla="*/ 2 h 149"/>
                      <a:gd name="T56" fmla="*/ 20 w 931"/>
                      <a:gd name="T57" fmla="*/ 2 h 149"/>
                      <a:gd name="T58" fmla="*/ 23 w 931"/>
                      <a:gd name="T59" fmla="*/ 3 h 149"/>
                      <a:gd name="T60" fmla="*/ 24 w 931"/>
                      <a:gd name="T61" fmla="*/ 2 h 149"/>
                      <a:gd name="T62" fmla="*/ 24 w 931"/>
                      <a:gd name="T63" fmla="*/ 3 h 149"/>
                      <a:gd name="T64" fmla="*/ 23 w 931"/>
                      <a:gd name="T65" fmla="*/ 4 h 149"/>
                      <a:gd name="T66" fmla="*/ 25 w 931"/>
                      <a:gd name="T67" fmla="*/ 4 h 149"/>
                      <a:gd name="T68" fmla="*/ 26 w 931"/>
                      <a:gd name="T69" fmla="*/ 3 h 149"/>
                      <a:gd name="T70" fmla="*/ 27 w 931"/>
                      <a:gd name="T71" fmla="*/ 3 h 149"/>
                      <a:gd name="T72" fmla="*/ 33 w 931"/>
                      <a:gd name="T73" fmla="*/ 4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p:spPr>
                <p:txBody>
                  <a:bodyPr wrap="none" anchor="ctr"/>
                  <a:lstStyle/>
                  <a:p>
                    <a:pPr>
                      <a:defRPr/>
                    </a:pPr>
                    <a:endParaRPr lang="en-US"/>
                  </a:p>
                </p:txBody>
              </p:sp>
              <p:sp>
                <p:nvSpPr>
                  <p:cNvPr id="1123" name="Freeform 105"/>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p:spPr>
                <p:txBody>
                  <a:bodyPr wrap="none" anchor="ctr"/>
                  <a:lstStyle/>
                  <a:p>
                    <a:pPr>
                      <a:defRPr/>
                    </a:pPr>
                    <a:endParaRPr lang="en-US"/>
                  </a:p>
                </p:txBody>
              </p:sp>
              <p:sp>
                <p:nvSpPr>
                  <p:cNvPr id="1124" name="Freeform 106"/>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p:spPr>
                <p:txBody>
                  <a:bodyPr wrap="none" anchor="ctr"/>
                  <a:lstStyle/>
                  <a:p>
                    <a:pPr>
                      <a:defRPr/>
                    </a:pPr>
                    <a:endParaRPr lang="en-US"/>
                  </a:p>
                </p:txBody>
              </p:sp>
              <p:sp>
                <p:nvSpPr>
                  <p:cNvPr id="1125" name="Freeform 107"/>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p:spPr>
                <p:txBody>
                  <a:bodyPr wrap="none" anchor="ctr"/>
                  <a:lstStyle/>
                  <a:p>
                    <a:pPr>
                      <a:defRPr/>
                    </a:pPr>
                    <a:endParaRPr lang="en-US"/>
                  </a:p>
                </p:txBody>
              </p:sp>
              <p:sp>
                <p:nvSpPr>
                  <p:cNvPr id="1126" name="Freeform 108"/>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p:spPr>
                <p:txBody>
                  <a:bodyPr wrap="none" anchor="ctr"/>
                  <a:lstStyle/>
                  <a:p>
                    <a:pPr>
                      <a:defRPr/>
                    </a:pPr>
                    <a:endParaRPr lang="en-US"/>
                  </a:p>
                </p:txBody>
              </p:sp>
              <p:sp>
                <p:nvSpPr>
                  <p:cNvPr id="1127" name="Freeform 109"/>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p:spPr>
                <p:txBody>
                  <a:bodyPr wrap="none" anchor="ctr"/>
                  <a:lstStyle/>
                  <a:p>
                    <a:pPr>
                      <a:defRPr/>
                    </a:pPr>
                    <a:endParaRPr lang="en-US"/>
                  </a:p>
                </p:txBody>
              </p:sp>
            </p:grpSp>
          </p:grpSp>
          <p:grpSp>
            <p:nvGrpSpPr>
              <p:cNvPr id="1036" name="Group 110"/>
              <p:cNvGrpSpPr>
                <a:grpSpLocks/>
              </p:cNvGrpSpPr>
              <p:nvPr/>
            </p:nvGrpSpPr>
            <p:grpSpPr bwMode="auto">
              <a:xfrm>
                <a:off x="798" y="111"/>
                <a:ext cx="4702" cy="418"/>
                <a:chOff x="798" y="255"/>
                <a:chExt cx="4702" cy="418"/>
              </a:xfrm>
            </p:grpSpPr>
            <p:sp>
              <p:nvSpPr>
                <p:cNvPr id="1063" name="Line 111"/>
                <p:cNvSpPr>
                  <a:spLocks noChangeShapeType="1"/>
                </p:cNvSpPr>
                <p:nvPr/>
              </p:nvSpPr>
              <p:spPr bwMode="white">
                <a:xfrm>
                  <a:off x="798" y="476"/>
                  <a:ext cx="4702" cy="0"/>
                </a:xfrm>
                <a:prstGeom prst="line">
                  <a:avLst/>
                </a:prstGeom>
                <a:noFill/>
                <a:ln w="9525">
                  <a:solidFill>
                    <a:schemeClr val="folHlink"/>
                  </a:solidFill>
                  <a:round/>
                  <a:headEnd/>
                  <a:tailEnd/>
                </a:ln>
              </p:spPr>
              <p:txBody>
                <a:bodyPr wrap="none" anchor="ctr"/>
                <a:lstStyle/>
                <a:p>
                  <a:pPr>
                    <a:defRPr/>
                  </a:pPr>
                  <a:endParaRPr lang="en-US"/>
                </a:p>
              </p:txBody>
            </p:sp>
            <p:sp>
              <p:nvSpPr>
                <p:cNvPr id="1064" name="Line 112"/>
                <p:cNvSpPr>
                  <a:spLocks noChangeShapeType="1"/>
                </p:cNvSpPr>
                <p:nvPr/>
              </p:nvSpPr>
              <p:spPr bwMode="white">
                <a:xfrm>
                  <a:off x="1026"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65" name="Line 113"/>
                <p:cNvSpPr>
                  <a:spLocks noChangeShapeType="1"/>
                </p:cNvSpPr>
                <p:nvPr/>
              </p:nvSpPr>
              <p:spPr bwMode="white">
                <a:xfrm>
                  <a:off x="1254"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66" name="Line 114"/>
                <p:cNvSpPr>
                  <a:spLocks noChangeShapeType="1"/>
                </p:cNvSpPr>
                <p:nvPr/>
              </p:nvSpPr>
              <p:spPr bwMode="white">
                <a:xfrm>
                  <a:off x="1482"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67" name="Line 115"/>
                <p:cNvSpPr>
                  <a:spLocks noChangeShapeType="1"/>
                </p:cNvSpPr>
                <p:nvPr/>
              </p:nvSpPr>
              <p:spPr bwMode="white">
                <a:xfrm>
                  <a:off x="1710"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68" name="Line 116"/>
                <p:cNvSpPr>
                  <a:spLocks noChangeShapeType="1"/>
                </p:cNvSpPr>
                <p:nvPr/>
              </p:nvSpPr>
              <p:spPr bwMode="white">
                <a:xfrm>
                  <a:off x="1938"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69" name="Line 117"/>
                <p:cNvSpPr>
                  <a:spLocks noChangeShapeType="1"/>
                </p:cNvSpPr>
                <p:nvPr/>
              </p:nvSpPr>
              <p:spPr bwMode="white">
                <a:xfrm>
                  <a:off x="2166"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0" name="Line 118"/>
                <p:cNvSpPr>
                  <a:spLocks noChangeShapeType="1"/>
                </p:cNvSpPr>
                <p:nvPr/>
              </p:nvSpPr>
              <p:spPr bwMode="white">
                <a:xfrm>
                  <a:off x="2394"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1" name="Line 119"/>
                <p:cNvSpPr>
                  <a:spLocks noChangeShapeType="1"/>
                </p:cNvSpPr>
                <p:nvPr/>
              </p:nvSpPr>
              <p:spPr bwMode="white">
                <a:xfrm>
                  <a:off x="2622"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2" name="Line 120"/>
                <p:cNvSpPr>
                  <a:spLocks noChangeShapeType="1"/>
                </p:cNvSpPr>
                <p:nvPr/>
              </p:nvSpPr>
              <p:spPr bwMode="white">
                <a:xfrm>
                  <a:off x="2850"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3" name="Line 121"/>
                <p:cNvSpPr>
                  <a:spLocks noChangeShapeType="1"/>
                </p:cNvSpPr>
                <p:nvPr/>
              </p:nvSpPr>
              <p:spPr bwMode="white">
                <a:xfrm>
                  <a:off x="3078"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4" name="Line 122"/>
                <p:cNvSpPr>
                  <a:spLocks noChangeShapeType="1"/>
                </p:cNvSpPr>
                <p:nvPr/>
              </p:nvSpPr>
              <p:spPr bwMode="white">
                <a:xfrm>
                  <a:off x="3306"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5" name="Line 123"/>
                <p:cNvSpPr>
                  <a:spLocks noChangeShapeType="1"/>
                </p:cNvSpPr>
                <p:nvPr/>
              </p:nvSpPr>
              <p:spPr bwMode="white">
                <a:xfrm>
                  <a:off x="3534"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6" name="Line 124"/>
                <p:cNvSpPr>
                  <a:spLocks noChangeShapeType="1"/>
                </p:cNvSpPr>
                <p:nvPr/>
              </p:nvSpPr>
              <p:spPr bwMode="white">
                <a:xfrm>
                  <a:off x="3762"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7" name="Line 125"/>
                <p:cNvSpPr>
                  <a:spLocks noChangeShapeType="1"/>
                </p:cNvSpPr>
                <p:nvPr/>
              </p:nvSpPr>
              <p:spPr bwMode="white">
                <a:xfrm>
                  <a:off x="3990"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8" name="Line 126"/>
                <p:cNvSpPr>
                  <a:spLocks noChangeShapeType="1"/>
                </p:cNvSpPr>
                <p:nvPr/>
              </p:nvSpPr>
              <p:spPr bwMode="white">
                <a:xfrm>
                  <a:off x="4218"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79" name="Line 127"/>
                <p:cNvSpPr>
                  <a:spLocks noChangeShapeType="1"/>
                </p:cNvSpPr>
                <p:nvPr/>
              </p:nvSpPr>
              <p:spPr bwMode="white">
                <a:xfrm>
                  <a:off x="4446"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80" name="Line 128"/>
                <p:cNvSpPr>
                  <a:spLocks noChangeShapeType="1"/>
                </p:cNvSpPr>
                <p:nvPr/>
              </p:nvSpPr>
              <p:spPr bwMode="white">
                <a:xfrm>
                  <a:off x="4674"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81" name="Line 129"/>
                <p:cNvSpPr>
                  <a:spLocks noChangeShapeType="1"/>
                </p:cNvSpPr>
                <p:nvPr/>
              </p:nvSpPr>
              <p:spPr bwMode="white">
                <a:xfrm>
                  <a:off x="4902"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82" name="Line 130"/>
                <p:cNvSpPr>
                  <a:spLocks noChangeShapeType="1"/>
                </p:cNvSpPr>
                <p:nvPr/>
              </p:nvSpPr>
              <p:spPr bwMode="white">
                <a:xfrm>
                  <a:off x="5130" y="255"/>
                  <a:ext cx="0" cy="418"/>
                </a:xfrm>
                <a:prstGeom prst="line">
                  <a:avLst/>
                </a:prstGeom>
                <a:noFill/>
                <a:ln w="9525">
                  <a:solidFill>
                    <a:schemeClr val="folHlink"/>
                  </a:solidFill>
                  <a:round/>
                  <a:headEnd/>
                  <a:tailEnd/>
                </a:ln>
              </p:spPr>
              <p:txBody>
                <a:bodyPr wrap="none" anchor="ctr"/>
                <a:lstStyle/>
                <a:p>
                  <a:pPr>
                    <a:defRPr/>
                  </a:pPr>
                  <a:endParaRPr lang="en-US"/>
                </a:p>
              </p:txBody>
            </p:sp>
            <p:sp>
              <p:nvSpPr>
                <p:cNvPr id="1083" name="Line 131"/>
                <p:cNvSpPr>
                  <a:spLocks noChangeShapeType="1"/>
                </p:cNvSpPr>
                <p:nvPr/>
              </p:nvSpPr>
              <p:spPr bwMode="white">
                <a:xfrm>
                  <a:off x="5358" y="255"/>
                  <a:ext cx="0" cy="418"/>
                </a:xfrm>
                <a:prstGeom prst="line">
                  <a:avLst/>
                </a:prstGeom>
                <a:noFill/>
                <a:ln w="9525">
                  <a:solidFill>
                    <a:schemeClr val="folHlink"/>
                  </a:solidFill>
                  <a:round/>
                  <a:headEnd/>
                  <a:tailEnd/>
                </a:ln>
              </p:spPr>
              <p:txBody>
                <a:bodyPr wrap="none" anchor="ctr"/>
                <a:lstStyle/>
                <a:p>
                  <a:pPr>
                    <a:defRPr/>
                  </a:pPr>
                  <a:endParaRPr lang="en-US"/>
                </a:p>
              </p:txBody>
            </p:sp>
          </p:grpSp>
          <p:grpSp>
            <p:nvGrpSpPr>
              <p:cNvPr id="1037" name="Group 132"/>
              <p:cNvGrpSpPr>
                <a:grpSpLocks/>
              </p:cNvGrpSpPr>
              <p:nvPr/>
            </p:nvGrpSpPr>
            <p:grpSpPr bwMode="auto">
              <a:xfrm>
                <a:off x="1208" y="109"/>
                <a:ext cx="3694" cy="423"/>
                <a:chOff x="1034" y="245"/>
                <a:chExt cx="3694" cy="423"/>
              </a:xfrm>
            </p:grpSpPr>
            <p:sp>
              <p:nvSpPr>
                <p:cNvPr id="1038" name="Line 133"/>
                <p:cNvSpPr>
                  <a:spLocks noChangeShapeType="1"/>
                </p:cNvSpPr>
                <p:nvPr/>
              </p:nvSpPr>
              <p:spPr bwMode="ltGray">
                <a:xfrm>
                  <a:off x="2676" y="246"/>
                  <a:ext cx="0" cy="142"/>
                </a:xfrm>
                <a:prstGeom prst="line">
                  <a:avLst/>
                </a:prstGeom>
                <a:noFill/>
                <a:ln w="9525">
                  <a:solidFill>
                    <a:schemeClr val="hlink"/>
                  </a:solidFill>
                  <a:round/>
                  <a:headEnd/>
                  <a:tailEnd/>
                </a:ln>
              </p:spPr>
              <p:txBody>
                <a:bodyPr wrap="none" anchor="ctr"/>
                <a:lstStyle/>
                <a:p>
                  <a:pPr>
                    <a:defRPr/>
                  </a:pPr>
                  <a:endParaRPr lang="en-US"/>
                </a:p>
              </p:txBody>
            </p:sp>
            <p:sp>
              <p:nvSpPr>
                <p:cNvPr id="1039" name="Line 134"/>
                <p:cNvSpPr>
                  <a:spLocks noChangeShapeType="1"/>
                </p:cNvSpPr>
                <p:nvPr/>
              </p:nvSpPr>
              <p:spPr bwMode="ltGray">
                <a:xfrm>
                  <a:off x="2798" y="468"/>
                  <a:ext cx="70" cy="0"/>
                </a:xfrm>
                <a:prstGeom prst="line">
                  <a:avLst/>
                </a:prstGeom>
                <a:noFill/>
                <a:ln w="9525">
                  <a:solidFill>
                    <a:schemeClr val="hlink"/>
                  </a:solidFill>
                  <a:round/>
                  <a:headEnd/>
                  <a:tailEnd/>
                </a:ln>
              </p:spPr>
              <p:txBody>
                <a:bodyPr wrap="none" anchor="ctr"/>
                <a:lstStyle/>
                <a:p>
                  <a:pPr>
                    <a:defRPr/>
                  </a:pPr>
                  <a:endParaRPr lang="en-US"/>
                </a:p>
              </p:txBody>
            </p:sp>
            <p:sp>
              <p:nvSpPr>
                <p:cNvPr id="1040" name="Line 135"/>
                <p:cNvSpPr>
                  <a:spLocks noChangeShapeType="1"/>
                </p:cNvSpPr>
                <p:nvPr/>
              </p:nvSpPr>
              <p:spPr bwMode="ltGray">
                <a:xfrm>
                  <a:off x="2904" y="486"/>
                  <a:ext cx="0" cy="28"/>
                </a:xfrm>
                <a:prstGeom prst="line">
                  <a:avLst/>
                </a:prstGeom>
                <a:noFill/>
                <a:ln w="9525">
                  <a:solidFill>
                    <a:schemeClr val="hlink"/>
                  </a:solidFill>
                  <a:round/>
                  <a:headEnd/>
                  <a:tailEnd/>
                </a:ln>
              </p:spPr>
              <p:txBody>
                <a:bodyPr wrap="none" anchor="ctr"/>
                <a:lstStyle/>
                <a:p>
                  <a:pPr>
                    <a:defRPr/>
                  </a:pPr>
                  <a:endParaRPr lang="en-US"/>
                </a:p>
              </p:txBody>
            </p:sp>
            <p:sp>
              <p:nvSpPr>
                <p:cNvPr id="1041" name="Line 136"/>
                <p:cNvSpPr>
                  <a:spLocks noChangeShapeType="1"/>
                </p:cNvSpPr>
                <p:nvPr/>
              </p:nvSpPr>
              <p:spPr bwMode="ltGray">
                <a:xfrm>
                  <a:off x="3132" y="586"/>
                  <a:ext cx="0" cy="79"/>
                </a:xfrm>
                <a:prstGeom prst="line">
                  <a:avLst/>
                </a:prstGeom>
                <a:noFill/>
                <a:ln w="9525">
                  <a:solidFill>
                    <a:schemeClr val="hlink"/>
                  </a:solidFill>
                  <a:round/>
                  <a:headEnd/>
                  <a:tailEnd/>
                </a:ln>
              </p:spPr>
              <p:txBody>
                <a:bodyPr wrap="none" anchor="ctr"/>
                <a:lstStyle/>
                <a:p>
                  <a:pPr>
                    <a:defRPr/>
                  </a:pPr>
                  <a:endParaRPr lang="en-US"/>
                </a:p>
              </p:txBody>
            </p:sp>
            <p:sp>
              <p:nvSpPr>
                <p:cNvPr id="1042" name="Line 137"/>
                <p:cNvSpPr>
                  <a:spLocks noChangeShapeType="1"/>
                </p:cNvSpPr>
                <p:nvPr/>
              </p:nvSpPr>
              <p:spPr bwMode="ltGray">
                <a:xfrm>
                  <a:off x="3816" y="358"/>
                  <a:ext cx="0" cy="180"/>
                </a:xfrm>
                <a:prstGeom prst="line">
                  <a:avLst/>
                </a:prstGeom>
                <a:noFill/>
                <a:ln w="9525">
                  <a:solidFill>
                    <a:schemeClr val="hlink"/>
                  </a:solidFill>
                  <a:round/>
                  <a:headEnd/>
                  <a:tailEnd/>
                </a:ln>
              </p:spPr>
              <p:txBody>
                <a:bodyPr wrap="none" anchor="ctr"/>
                <a:lstStyle/>
                <a:p>
                  <a:pPr>
                    <a:defRPr/>
                  </a:pPr>
                  <a:endParaRPr lang="en-US"/>
                </a:p>
              </p:txBody>
            </p:sp>
            <p:sp>
              <p:nvSpPr>
                <p:cNvPr id="1043" name="Line 138"/>
                <p:cNvSpPr>
                  <a:spLocks noChangeShapeType="1"/>
                </p:cNvSpPr>
                <p:nvPr/>
              </p:nvSpPr>
              <p:spPr bwMode="ltGray">
                <a:xfrm>
                  <a:off x="3722" y="468"/>
                  <a:ext cx="348" cy="0"/>
                </a:xfrm>
                <a:prstGeom prst="line">
                  <a:avLst/>
                </a:prstGeom>
                <a:noFill/>
                <a:ln w="9525">
                  <a:solidFill>
                    <a:schemeClr val="hlink"/>
                  </a:solidFill>
                  <a:round/>
                  <a:headEnd/>
                  <a:tailEnd/>
                </a:ln>
              </p:spPr>
              <p:txBody>
                <a:bodyPr wrap="none" anchor="ctr"/>
                <a:lstStyle/>
                <a:p>
                  <a:pPr>
                    <a:defRPr/>
                  </a:pPr>
                  <a:endParaRPr lang="en-US"/>
                </a:p>
              </p:txBody>
            </p:sp>
            <p:sp>
              <p:nvSpPr>
                <p:cNvPr id="1044" name="Line 139"/>
                <p:cNvSpPr>
                  <a:spLocks noChangeShapeType="1"/>
                </p:cNvSpPr>
                <p:nvPr/>
              </p:nvSpPr>
              <p:spPr bwMode="ltGray">
                <a:xfrm>
                  <a:off x="4044" y="372"/>
                  <a:ext cx="0" cy="294"/>
                </a:xfrm>
                <a:prstGeom prst="line">
                  <a:avLst/>
                </a:prstGeom>
                <a:noFill/>
                <a:ln w="9525">
                  <a:solidFill>
                    <a:schemeClr val="hlink"/>
                  </a:solidFill>
                  <a:round/>
                  <a:headEnd/>
                  <a:tailEnd/>
                </a:ln>
              </p:spPr>
              <p:txBody>
                <a:bodyPr wrap="none" anchor="ctr"/>
                <a:lstStyle/>
                <a:p>
                  <a:pPr>
                    <a:defRPr/>
                  </a:pPr>
                  <a:endParaRPr lang="en-US"/>
                </a:p>
              </p:txBody>
            </p:sp>
            <p:sp>
              <p:nvSpPr>
                <p:cNvPr id="1045" name="Line 140"/>
                <p:cNvSpPr>
                  <a:spLocks noChangeShapeType="1"/>
                </p:cNvSpPr>
                <p:nvPr/>
              </p:nvSpPr>
              <p:spPr bwMode="ltGray">
                <a:xfrm flipV="1">
                  <a:off x="4046" y="248"/>
                  <a:ext cx="0" cy="50"/>
                </a:xfrm>
                <a:prstGeom prst="line">
                  <a:avLst/>
                </a:prstGeom>
                <a:noFill/>
                <a:ln w="9525">
                  <a:solidFill>
                    <a:schemeClr val="hlink"/>
                  </a:solidFill>
                  <a:round/>
                  <a:headEnd/>
                  <a:tailEnd/>
                </a:ln>
              </p:spPr>
              <p:txBody>
                <a:bodyPr wrap="none" anchor="ctr"/>
                <a:lstStyle/>
                <a:p>
                  <a:pPr>
                    <a:defRPr/>
                  </a:pPr>
                  <a:endParaRPr lang="en-US"/>
                </a:p>
              </p:txBody>
            </p:sp>
            <p:sp>
              <p:nvSpPr>
                <p:cNvPr id="1046" name="Line 141"/>
                <p:cNvSpPr>
                  <a:spLocks noChangeShapeType="1"/>
                </p:cNvSpPr>
                <p:nvPr/>
              </p:nvSpPr>
              <p:spPr bwMode="ltGray">
                <a:xfrm flipV="1">
                  <a:off x="4272" y="246"/>
                  <a:ext cx="0" cy="182"/>
                </a:xfrm>
                <a:prstGeom prst="line">
                  <a:avLst/>
                </a:prstGeom>
                <a:noFill/>
                <a:ln w="9525">
                  <a:solidFill>
                    <a:schemeClr val="hlink"/>
                  </a:solidFill>
                  <a:round/>
                  <a:headEnd/>
                  <a:tailEnd/>
                </a:ln>
              </p:spPr>
              <p:txBody>
                <a:bodyPr wrap="none" anchor="ctr"/>
                <a:lstStyle/>
                <a:p>
                  <a:pPr>
                    <a:defRPr/>
                  </a:pPr>
                  <a:endParaRPr lang="en-US"/>
                </a:p>
              </p:txBody>
            </p:sp>
            <p:sp>
              <p:nvSpPr>
                <p:cNvPr id="1047" name="Line 142"/>
                <p:cNvSpPr>
                  <a:spLocks noChangeShapeType="1"/>
                </p:cNvSpPr>
                <p:nvPr/>
              </p:nvSpPr>
              <p:spPr bwMode="ltGray">
                <a:xfrm flipH="1">
                  <a:off x="4422" y="468"/>
                  <a:ext cx="78" cy="0"/>
                </a:xfrm>
                <a:prstGeom prst="line">
                  <a:avLst/>
                </a:prstGeom>
                <a:noFill/>
                <a:ln w="9525">
                  <a:solidFill>
                    <a:schemeClr val="hlink"/>
                  </a:solidFill>
                  <a:round/>
                  <a:headEnd/>
                  <a:tailEnd/>
                </a:ln>
              </p:spPr>
              <p:txBody>
                <a:bodyPr wrap="none" anchor="ctr"/>
                <a:lstStyle/>
                <a:p>
                  <a:pPr>
                    <a:defRPr/>
                  </a:pPr>
                  <a:endParaRPr lang="en-US"/>
                </a:p>
              </p:txBody>
            </p:sp>
            <p:sp>
              <p:nvSpPr>
                <p:cNvPr id="1048" name="Line 143"/>
                <p:cNvSpPr>
                  <a:spLocks noChangeShapeType="1"/>
                </p:cNvSpPr>
                <p:nvPr/>
              </p:nvSpPr>
              <p:spPr bwMode="ltGray">
                <a:xfrm flipH="1">
                  <a:off x="4290" y="468"/>
                  <a:ext cx="62" cy="0"/>
                </a:xfrm>
                <a:prstGeom prst="line">
                  <a:avLst/>
                </a:prstGeom>
                <a:noFill/>
                <a:ln w="9525">
                  <a:solidFill>
                    <a:schemeClr val="hlink"/>
                  </a:solidFill>
                  <a:round/>
                  <a:headEnd/>
                  <a:tailEnd/>
                </a:ln>
              </p:spPr>
              <p:txBody>
                <a:bodyPr wrap="none" anchor="ctr"/>
                <a:lstStyle/>
                <a:p>
                  <a:pPr>
                    <a:defRPr/>
                  </a:pPr>
                  <a:endParaRPr lang="en-US"/>
                </a:p>
              </p:txBody>
            </p:sp>
            <p:sp>
              <p:nvSpPr>
                <p:cNvPr id="1049" name="Line 144"/>
                <p:cNvSpPr>
                  <a:spLocks noChangeShapeType="1"/>
                </p:cNvSpPr>
                <p:nvPr/>
              </p:nvSpPr>
              <p:spPr bwMode="ltGray">
                <a:xfrm flipV="1">
                  <a:off x="4500" y="246"/>
                  <a:ext cx="0" cy="270"/>
                </a:xfrm>
                <a:prstGeom prst="line">
                  <a:avLst/>
                </a:prstGeom>
                <a:noFill/>
                <a:ln w="9525">
                  <a:solidFill>
                    <a:schemeClr val="hlink"/>
                  </a:solidFill>
                  <a:round/>
                  <a:headEnd/>
                  <a:tailEnd/>
                </a:ln>
              </p:spPr>
              <p:txBody>
                <a:bodyPr wrap="none" anchor="ctr"/>
                <a:lstStyle/>
                <a:p>
                  <a:pPr>
                    <a:defRPr/>
                  </a:pPr>
                  <a:endParaRPr lang="en-US"/>
                </a:p>
              </p:txBody>
            </p:sp>
            <p:sp>
              <p:nvSpPr>
                <p:cNvPr id="1050" name="Line 145"/>
                <p:cNvSpPr>
                  <a:spLocks noChangeShapeType="1"/>
                </p:cNvSpPr>
                <p:nvPr/>
              </p:nvSpPr>
              <p:spPr bwMode="ltGray">
                <a:xfrm>
                  <a:off x="4728" y="606"/>
                  <a:ext cx="0" cy="34"/>
                </a:xfrm>
                <a:prstGeom prst="line">
                  <a:avLst/>
                </a:prstGeom>
                <a:noFill/>
                <a:ln w="9525">
                  <a:solidFill>
                    <a:schemeClr val="hlink"/>
                  </a:solidFill>
                  <a:round/>
                  <a:headEnd/>
                  <a:tailEnd/>
                </a:ln>
              </p:spPr>
              <p:txBody>
                <a:bodyPr wrap="none" anchor="ctr"/>
                <a:lstStyle/>
                <a:p>
                  <a:pPr>
                    <a:defRPr/>
                  </a:pPr>
                  <a:endParaRPr lang="en-US"/>
                </a:p>
              </p:txBody>
            </p:sp>
            <p:sp>
              <p:nvSpPr>
                <p:cNvPr id="1051" name="Line 146"/>
                <p:cNvSpPr>
                  <a:spLocks noChangeShapeType="1"/>
                </p:cNvSpPr>
                <p:nvPr/>
              </p:nvSpPr>
              <p:spPr bwMode="ltGray">
                <a:xfrm>
                  <a:off x="1992" y="250"/>
                  <a:ext cx="0" cy="62"/>
                </a:xfrm>
                <a:prstGeom prst="line">
                  <a:avLst/>
                </a:prstGeom>
                <a:noFill/>
                <a:ln w="9525">
                  <a:solidFill>
                    <a:schemeClr val="hlink"/>
                  </a:solidFill>
                  <a:round/>
                  <a:headEnd/>
                  <a:tailEnd/>
                </a:ln>
              </p:spPr>
              <p:txBody>
                <a:bodyPr wrap="none" anchor="ctr"/>
                <a:lstStyle/>
                <a:p>
                  <a:pPr>
                    <a:defRPr/>
                  </a:pPr>
                  <a:endParaRPr lang="en-US"/>
                </a:p>
              </p:txBody>
            </p:sp>
            <p:sp>
              <p:nvSpPr>
                <p:cNvPr id="1052" name="Line 147"/>
                <p:cNvSpPr>
                  <a:spLocks noChangeShapeType="1"/>
                </p:cNvSpPr>
                <p:nvPr/>
              </p:nvSpPr>
              <p:spPr bwMode="ltGray">
                <a:xfrm>
                  <a:off x="1764" y="247"/>
                  <a:ext cx="0" cy="337"/>
                </a:xfrm>
                <a:prstGeom prst="line">
                  <a:avLst/>
                </a:prstGeom>
                <a:noFill/>
                <a:ln w="9525">
                  <a:solidFill>
                    <a:schemeClr val="hlink"/>
                  </a:solidFill>
                  <a:round/>
                  <a:headEnd/>
                  <a:tailEnd/>
                </a:ln>
              </p:spPr>
              <p:txBody>
                <a:bodyPr wrap="none" anchor="ctr"/>
                <a:lstStyle/>
                <a:p>
                  <a:pPr>
                    <a:defRPr/>
                  </a:pPr>
                  <a:endParaRPr lang="en-US"/>
                </a:p>
              </p:txBody>
            </p:sp>
            <p:sp>
              <p:nvSpPr>
                <p:cNvPr id="1053" name="Line 148"/>
                <p:cNvSpPr>
                  <a:spLocks noChangeShapeType="1"/>
                </p:cNvSpPr>
                <p:nvPr/>
              </p:nvSpPr>
              <p:spPr bwMode="ltGray">
                <a:xfrm flipH="1">
                  <a:off x="1738" y="468"/>
                  <a:ext cx="68" cy="0"/>
                </a:xfrm>
                <a:prstGeom prst="line">
                  <a:avLst/>
                </a:prstGeom>
                <a:noFill/>
                <a:ln w="9525">
                  <a:solidFill>
                    <a:schemeClr val="hlink"/>
                  </a:solidFill>
                  <a:round/>
                  <a:headEnd/>
                  <a:tailEnd/>
                </a:ln>
              </p:spPr>
              <p:txBody>
                <a:bodyPr wrap="none" anchor="ctr"/>
                <a:lstStyle/>
                <a:p>
                  <a:pPr>
                    <a:defRPr/>
                  </a:pPr>
                  <a:endParaRPr lang="en-US"/>
                </a:p>
              </p:txBody>
            </p:sp>
            <p:sp>
              <p:nvSpPr>
                <p:cNvPr id="1054" name="Line 149"/>
                <p:cNvSpPr>
                  <a:spLocks noChangeShapeType="1"/>
                </p:cNvSpPr>
                <p:nvPr/>
              </p:nvSpPr>
              <p:spPr bwMode="ltGray">
                <a:xfrm>
                  <a:off x="1604" y="468"/>
                  <a:ext cx="60" cy="0"/>
                </a:xfrm>
                <a:prstGeom prst="line">
                  <a:avLst/>
                </a:prstGeom>
                <a:noFill/>
                <a:ln w="9525">
                  <a:solidFill>
                    <a:schemeClr val="hlink"/>
                  </a:solidFill>
                  <a:round/>
                  <a:headEnd/>
                  <a:tailEnd/>
                </a:ln>
              </p:spPr>
              <p:txBody>
                <a:bodyPr wrap="none" anchor="ctr"/>
                <a:lstStyle/>
                <a:p>
                  <a:pPr>
                    <a:defRPr/>
                  </a:pPr>
                  <a:endParaRPr lang="en-US"/>
                </a:p>
              </p:txBody>
            </p:sp>
            <p:sp>
              <p:nvSpPr>
                <p:cNvPr id="1055" name="Line 150"/>
                <p:cNvSpPr>
                  <a:spLocks noChangeShapeType="1"/>
                </p:cNvSpPr>
                <p:nvPr/>
              </p:nvSpPr>
              <p:spPr bwMode="ltGray">
                <a:xfrm flipH="1">
                  <a:off x="1404" y="468"/>
                  <a:ext cx="82" cy="0"/>
                </a:xfrm>
                <a:prstGeom prst="line">
                  <a:avLst/>
                </a:prstGeom>
                <a:noFill/>
                <a:ln w="9525">
                  <a:solidFill>
                    <a:schemeClr val="hlink"/>
                  </a:solidFill>
                  <a:round/>
                  <a:headEnd/>
                  <a:tailEnd/>
                </a:ln>
              </p:spPr>
              <p:txBody>
                <a:bodyPr wrap="none" anchor="ctr"/>
                <a:lstStyle/>
                <a:p>
                  <a:pPr>
                    <a:defRPr/>
                  </a:pPr>
                  <a:endParaRPr lang="en-US"/>
                </a:p>
              </p:txBody>
            </p:sp>
            <p:sp>
              <p:nvSpPr>
                <p:cNvPr id="1056" name="Line 151"/>
                <p:cNvSpPr>
                  <a:spLocks noChangeShapeType="1"/>
                </p:cNvSpPr>
                <p:nvPr/>
              </p:nvSpPr>
              <p:spPr bwMode="ltGray">
                <a:xfrm>
                  <a:off x="1034" y="468"/>
                  <a:ext cx="348" cy="0"/>
                </a:xfrm>
                <a:prstGeom prst="line">
                  <a:avLst/>
                </a:prstGeom>
                <a:noFill/>
                <a:ln w="9525">
                  <a:solidFill>
                    <a:schemeClr val="hlink"/>
                  </a:solidFill>
                  <a:round/>
                  <a:headEnd/>
                  <a:tailEnd/>
                </a:ln>
              </p:spPr>
              <p:txBody>
                <a:bodyPr wrap="none" anchor="ctr"/>
                <a:lstStyle/>
                <a:p>
                  <a:pPr>
                    <a:defRPr/>
                  </a:pPr>
                  <a:endParaRPr lang="en-US"/>
                </a:p>
              </p:txBody>
            </p:sp>
            <p:sp>
              <p:nvSpPr>
                <p:cNvPr id="1057" name="Line 152"/>
                <p:cNvSpPr>
                  <a:spLocks noChangeShapeType="1"/>
                </p:cNvSpPr>
                <p:nvPr/>
              </p:nvSpPr>
              <p:spPr bwMode="ltGray">
                <a:xfrm>
                  <a:off x="1306" y="370"/>
                  <a:ext cx="0" cy="298"/>
                </a:xfrm>
                <a:prstGeom prst="line">
                  <a:avLst/>
                </a:prstGeom>
                <a:noFill/>
                <a:ln w="9525">
                  <a:solidFill>
                    <a:schemeClr val="hlink"/>
                  </a:solidFill>
                  <a:round/>
                  <a:headEnd/>
                  <a:tailEnd/>
                </a:ln>
              </p:spPr>
              <p:txBody>
                <a:bodyPr wrap="none" anchor="ctr"/>
                <a:lstStyle/>
                <a:p>
                  <a:pPr>
                    <a:defRPr/>
                  </a:pPr>
                  <a:endParaRPr lang="en-US"/>
                </a:p>
              </p:txBody>
            </p:sp>
            <p:sp>
              <p:nvSpPr>
                <p:cNvPr id="1058" name="Line 153"/>
                <p:cNvSpPr>
                  <a:spLocks noChangeShapeType="1"/>
                </p:cNvSpPr>
                <p:nvPr/>
              </p:nvSpPr>
              <p:spPr bwMode="ltGray">
                <a:xfrm>
                  <a:off x="1080" y="388"/>
                  <a:ext cx="0" cy="156"/>
                </a:xfrm>
                <a:prstGeom prst="line">
                  <a:avLst/>
                </a:prstGeom>
                <a:noFill/>
                <a:ln w="9525">
                  <a:solidFill>
                    <a:schemeClr val="hlink"/>
                  </a:solidFill>
                  <a:round/>
                  <a:headEnd/>
                  <a:tailEnd/>
                </a:ln>
              </p:spPr>
              <p:txBody>
                <a:bodyPr wrap="none" anchor="ctr"/>
                <a:lstStyle/>
                <a:p>
                  <a:pPr>
                    <a:defRPr/>
                  </a:pPr>
                  <a:endParaRPr lang="en-US"/>
                </a:p>
              </p:txBody>
            </p:sp>
            <p:sp>
              <p:nvSpPr>
                <p:cNvPr id="1059" name="Line 154"/>
                <p:cNvSpPr>
                  <a:spLocks noChangeShapeType="1"/>
                </p:cNvSpPr>
                <p:nvPr/>
              </p:nvSpPr>
              <p:spPr bwMode="ltGray">
                <a:xfrm flipH="1" flipV="1">
                  <a:off x="1308" y="245"/>
                  <a:ext cx="0" cy="27"/>
                </a:xfrm>
                <a:prstGeom prst="line">
                  <a:avLst/>
                </a:prstGeom>
                <a:noFill/>
                <a:ln w="9525">
                  <a:solidFill>
                    <a:schemeClr val="hlink"/>
                  </a:solidFill>
                  <a:round/>
                  <a:headEnd/>
                  <a:tailEnd/>
                </a:ln>
              </p:spPr>
              <p:txBody>
                <a:bodyPr wrap="none" anchor="ctr"/>
                <a:lstStyle/>
                <a:p>
                  <a:pPr>
                    <a:defRPr/>
                  </a:pPr>
                  <a:endParaRPr lang="en-US"/>
                </a:p>
              </p:txBody>
            </p:sp>
            <p:sp>
              <p:nvSpPr>
                <p:cNvPr id="1060" name="Line 155"/>
                <p:cNvSpPr>
                  <a:spLocks noChangeShapeType="1"/>
                </p:cNvSpPr>
                <p:nvPr/>
              </p:nvSpPr>
              <p:spPr bwMode="ltGray">
                <a:xfrm>
                  <a:off x="1536" y="316"/>
                  <a:ext cx="0" cy="96"/>
                </a:xfrm>
                <a:prstGeom prst="line">
                  <a:avLst/>
                </a:prstGeom>
                <a:noFill/>
                <a:ln w="9525">
                  <a:solidFill>
                    <a:schemeClr val="hlink"/>
                  </a:solidFill>
                  <a:round/>
                  <a:headEnd/>
                  <a:tailEnd/>
                </a:ln>
              </p:spPr>
              <p:txBody>
                <a:bodyPr wrap="none" anchor="ctr"/>
                <a:lstStyle/>
                <a:p>
                  <a:pPr>
                    <a:defRPr/>
                  </a:pPr>
                  <a:endParaRPr lang="en-US"/>
                </a:p>
              </p:txBody>
            </p:sp>
            <p:sp>
              <p:nvSpPr>
                <p:cNvPr id="1061" name="Line 156"/>
                <p:cNvSpPr>
                  <a:spLocks noChangeShapeType="1"/>
                </p:cNvSpPr>
                <p:nvPr/>
              </p:nvSpPr>
              <p:spPr bwMode="ltGray">
                <a:xfrm flipV="1">
                  <a:off x="1536" y="247"/>
                  <a:ext cx="0" cy="22"/>
                </a:xfrm>
                <a:prstGeom prst="line">
                  <a:avLst/>
                </a:prstGeom>
                <a:noFill/>
                <a:ln w="9525">
                  <a:solidFill>
                    <a:schemeClr val="hlink"/>
                  </a:solidFill>
                  <a:round/>
                  <a:headEnd/>
                  <a:tailEnd/>
                </a:ln>
              </p:spPr>
              <p:txBody>
                <a:bodyPr wrap="none" anchor="ctr"/>
                <a:lstStyle/>
                <a:p>
                  <a:pPr>
                    <a:defRPr/>
                  </a:pPr>
                  <a:endParaRPr lang="en-US"/>
                </a:p>
              </p:txBody>
            </p:sp>
            <p:sp>
              <p:nvSpPr>
                <p:cNvPr id="1062" name="Line 157"/>
                <p:cNvSpPr>
                  <a:spLocks noChangeShapeType="1"/>
                </p:cNvSpPr>
                <p:nvPr/>
              </p:nvSpPr>
              <p:spPr bwMode="ltGray">
                <a:xfrm>
                  <a:off x="4095" y="467"/>
                  <a:ext cx="80" cy="0"/>
                </a:xfrm>
                <a:prstGeom prst="line">
                  <a:avLst/>
                </a:prstGeom>
                <a:noFill/>
                <a:ln w="9525">
                  <a:solidFill>
                    <a:schemeClr val="hlink"/>
                  </a:solidFill>
                  <a:round/>
                  <a:headEnd/>
                  <a:tailEnd/>
                </a:ln>
              </p:spPr>
              <p:txBody>
                <a:bodyPr wrap="none" anchor="ctr"/>
                <a:lstStyle/>
                <a:p>
                  <a:pPr>
                    <a:defRPr/>
                  </a:pPr>
                  <a:endParaRPr lang="en-US"/>
                </a:p>
              </p:txBody>
            </p:sp>
          </p:grpSp>
        </p:grpSp>
        <p:pic>
          <p:nvPicPr>
            <p:cNvPr id="1033" name="Picture 161" descr="earth"/>
            <p:cNvPicPr>
              <a:picLocks noChangeAspect="1" noChangeArrowheads="1"/>
            </p:cNvPicPr>
            <p:nvPr userDrawn="1"/>
          </p:nvPicPr>
          <p:blipFill>
            <a:blip r:embed="rId13" cstate="screen">
              <a:clrChange>
                <a:clrFrom>
                  <a:srgbClr val="000000"/>
                </a:clrFrom>
                <a:clrTo>
                  <a:srgbClr val="000000">
                    <a:alpha val="0"/>
                  </a:srgbClr>
                </a:clrTo>
              </a:clrChange>
            </a:blip>
            <a:srcRect/>
            <a:stretch>
              <a:fillRect/>
            </a:stretch>
          </p:blipFill>
          <p:spPr bwMode="auto">
            <a:xfrm>
              <a:off x="165" y="55"/>
              <a:ext cx="562" cy="524"/>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79"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spcBef>
          <a:spcPct val="0"/>
        </a:spcBef>
        <a:spcAft>
          <a:spcPct val="0"/>
        </a:spcAft>
        <a:defRPr sz="4400" i="1">
          <a:solidFill>
            <a:schemeClr val="tx2"/>
          </a:solidFill>
          <a:latin typeface="+mj-lt"/>
          <a:ea typeface="+mj-ea"/>
          <a:cs typeface="+mj-cs"/>
        </a:defRPr>
      </a:lvl1pPr>
      <a:lvl2pPr algn="l" rtl="0" eaLnBrk="0" fontAlgn="base" hangingPunct="0">
        <a:spcBef>
          <a:spcPct val="0"/>
        </a:spcBef>
        <a:spcAft>
          <a:spcPct val="0"/>
        </a:spcAft>
        <a:defRPr sz="4400" i="1">
          <a:solidFill>
            <a:schemeClr val="tx2"/>
          </a:solidFill>
          <a:latin typeface="Times New Roman" pitchFamily="18" charset="0"/>
          <a:cs typeface="Tahoma" pitchFamily="34" charset="0"/>
        </a:defRPr>
      </a:lvl2pPr>
      <a:lvl3pPr algn="l" rtl="0" eaLnBrk="0" fontAlgn="base" hangingPunct="0">
        <a:spcBef>
          <a:spcPct val="0"/>
        </a:spcBef>
        <a:spcAft>
          <a:spcPct val="0"/>
        </a:spcAft>
        <a:defRPr sz="4400" i="1">
          <a:solidFill>
            <a:schemeClr val="tx2"/>
          </a:solidFill>
          <a:latin typeface="Times New Roman" pitchFamily="18" charset="0"/>
          <a:cs typeface="Tahoma" pitchFamily="34" charset="0"/>
        </a:defRPr>
      </a:lvl3pPr>
      <a:lvl4pPr algn="l" rtl="0" eaLnBrk="0" fontAlgn="base" hangingPunct="0">
        <a:spcBef>
          <a:spcPct val="0"/>
        </a:spcBef>
        <a:spcAft>
          <a:spcPct val="0"/>
        </a:spcAft>
        <a:defRPr sz="4400" i="1">
          <a:solidFill>
            <a:schemeClr val="tx2"/>
          </a:solidFill>
          <a:latin typeface="Times New Roman" pitchFamily="18" charset="0"/>
          <a:cs typeface="Tahoma" pitchFamily="34" charset="0"/>
        </a:defRPr>
      </a:lvl4pPr>
      <a:lvl5pPr algn="l" rtl="0" eaLnBrk="0" fontAlgn="base" hangingPunct="0">
        <a:spcBef>
          <a:spcPct val="0"/>
        </a:spcBef>
        <a:spcAft>
          <a:spcPct val="0"/>
        </a:spcAft>
        <a:defRPr sz="4400" i="1">
          <a:solidFill>
            <a:schemeClr val="tx2"/>
          </a:solidFill>
          <a:latin typeface="Times New Roman" pitchFamily="18" charset="0"/>
          <a:cs typeface="Tahoma" pitchFamily="34" charset="0"/>
        </a:defRPr>
      </a:lvl5pPr>
      <a:lvl6pPr marL="457200" algn="l" rtl="0" eaLnBrk="1" fontAlgn="base" hangingPunct="1">
        <a:spcBef>
          <a:spcPct val="0"/>
        </a:spcBef>
        <a:spcAft>
          <a:spcPct val="0"/>
        </a:spcAft>
        <a:defRPr sz="4400" i="1">
          <a:solidFill>
            <a:schemeClr val="tx2"/>
          </a:solidFill>
          <a:latin typeface="Times New Roman" pitchFamily="18" charset="0"/>
          <a:cs typeface="Tahoma" pitchFamily="34" charset="0"/>
        </a:defRPr>
      </a:lvl6pPr>
      <a:lvl7pPr marL="914400" algn="l" rtl="0" eaLnBrk="1" fontAlgn="base" hangingPunct="1">
        <a:spcBef>
          <a:spcPct val="0"/>
        </a:spcBef>
        <a:spcAft>
          <a:spcPct val="0"/>
        </a:spcAft>
        <a:defRPr sz="4400" i="1">
          <a:solidFill>
            <a:schemeClr val="tx2"/>
          </a:solidFill>
          <a:latin typeface="Times New Roman" pitchFamily="18" charset="0"/>
          <a:cs typeface="Tahoma" pitchFamily="34" charset="0"/>
        </a:defRPr>
      </a:lvl7pPr>
      <a:lvl8pPr marL="1371600" algn="l" rtl="0" eaLnBrk="1" fontAlgn="base" hangingPunct="1">
        <a:spcBef>
          <a:spcPct val="0"/>
        </a:spcBef>
        <a:spcAft>
          <a:spcPct val="0"/>
        </a:spcAft>
        <a:defRPr sz="4400" i="1">
          <a:solidFill>
            <a:schemeClr val="tx2"/>
          </a:solidFill>
          <a:latin typeface="Times New Roman" pitchFamily="18" charset="0"/>
          <a:cs typeface="Tahoma" pitchFamily="34" charset="0"/>
        </a:defRPr>
      </a:lvl8pPr>
      <a:lvl9pPr marL="1828800" algn="l" rtl="0" eaLnBrk="1" fontAlgn="base" hangingPunct="1">
        <a:spcBef>
          <a:spcPct val="0"/>
        </a:spcBef>
        <a:spcAft>
          <a:spcPct val="0"/>
        </a:spcAft>
        <a:defRPr sz="4400" i="1">
          <a:solidFill>
            <a:schemeClr val="tx2"/>
          </a:solidFill>
          <a:latin typeface="Times New Roman" pitchFamily="18" charset="0"/>
          <a:cs typeface="Tahoma" pitchFamily="34" charset="0"/>
        </a:defRPr>
      </a:lvl9pPr>
    </p:titleStyle>
    <p:bodyStyle>
      <a:lvl1pPr marL="342900" indent="-342900" algn="l" rtl="0" eaLnBrk="0" fontAlgn="base" hangingPunct="0">
        <a:spcBef>
          <a:spcPct val="20000"/>
        </a:spcBef>
        <a:spcAft>
          <a:spcPct val="0"/>
        </a:spcAft>
        <a:buBlip>
          <a:blip r:embed="rId14"/>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15"/>
        </a:buBlip>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cs typeface="+mn-cs"/>
        </a:defRPr>
      </a:lvl5pPr>
      <a:lvl6pPr marL="2514600" indent="-228600" algn="l" rtl="0" eaLnBrk="1" fontAlgn="base" hangingPunct="1">
        <a:spcBef>
          <a:spcPct val="20000"/>
        </a:spcBef>
        <a:spcAft>
          <a:spcPct val="0"/>
        </a:spcAft>
        <a:buClr>
          <a:schemeClr val="tx2"/>
        </a:buClr>
        <a:buChar char="–"/>
        <a:defRPr sz="2000">
          <a:solidFill>
            <a:schemeClr val="tx1"/>
          </a:solidFill>
          <a:latin typeface="+mn-lt"/>
          <a:cs typeface="+mn-cs"/>
        </a:defRPr>
      </a:lvl6pPr>
      <a:lvl7pPr marL="2971800" indent="-228600" algn="l" rtl="0" eaLnBrk="1" fontAlgn="base" hangingPunct="1">
        <a:spcBef>
          <a:spcPct val="20000"/>
        </a:spcBef>
        <a:spcAft>
          <a:spcPct val="0"/>
        </a:spcAft>
        <a:buClr>
          <a:schemeClr val="tx2"/>
        </a:buClr>
        <a:buChar char="–"/>
        <a:defRPr sz="2000">
          <a:solidFill>
            <a:schemeClr val="tx1"/>
          </a:solidFill>
          <a:latin typeface="+mn-lt"/>
          <a:cs typeface="+mn-cs"/>
        </a:defRPr>
      </a:lvl7pPr>
      <a:lvl8pPr marL="3429000" indent="-228600" algn="l" rtl="0" eaLnBrk="1" fontAlgn="base" hangingPunct="1">
        <a:spcBef>
          <a:spcPct val="20000"/>
        </a:spcBef>
        <a:spcAft>
          <a:spcPct val="0"/>
        </a:spcAft>
        <a:buClr>
          <a:schemeClr val="tx2"/>
        </a:buClr>
        <a:buChar char="–"/>
        <a:defRPr sz="2000">
          <a:solidFill>
            <a:schemeClr val="tx1"/>
          </a:solidFill>
          <a:latin typeface="+mn-lt"/>
          <a:cs typeface="+mn-cs"/>
        </a:defRPr>
      </a:lvl8pPr>
      <a:lvl9pPr marL="3886200" indent="-228600" algn="l" rtl="0" eaLnBrk="1" fontAlgn="base" hangingPunct="1">
        <a:spcBef>
          <a:spcPct val="20000"/>
        </a:spcBef>
        <a:spcAft>
          <a:spcPct val="0"/>
        </a:spcAft>
        <a:buClr>
          <a:schemeClr val="tx2"/>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hechicagocouncil.org/GLOBALAGDEVELOPMENT/gad/ReferenceDesk/International_Efforts/G8_Food_Security_Initiative.asp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oxfam.org/en/policy/dangerous-delay"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hungercharter.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hungercharter.wordpress.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www.un.org/millenniumgoals/bkgd.shtml" TargetMode="External"/><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youtube.com/watch?v=MZBTjY_PR5I" TargetMode="External"/><Relationship Id="rId5" Type="http://schemas.openxmlformats.org/officeDocument/2006/relationships/hyperlink" Target="http://www.youtube.com/watch?v=XtguEuIYce0&amp;feature=relmfu" TargetMode="External"/><Relationship Id="rId4" Type="http://schemas.openxmlformats.org/officeDocument/2006/relationships/hyperlink" Target="http://www.un.org/millenniumgoals/poverty.s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www.islamic-relief.com/Default.aspx?depID=1"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ifad.org/gender/thematic/rural/rural_5.htm" TargetMode="External"/><Relationship Id="rId3" Type="http://schemas.openxmlformats.org/officeDocument/2006/relationships/hyperlink" Target="http://www.fao.org/" TargetMode="External"/><Relationship Id="rId7" Type="http://schemas.openxmlformats.org/officeDocument/2006/relationships/hyperlink" Target="http://www.actionagainsthunger.org/sites/default/files/publications/ACF-Intro-Food-Security-Interventions-08.pd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odihpn.org/index.php?option=com_k2&amp;view=item&amp;layout=item&amp;id=2963" TargetMode="External"/><Relationship Id="rId11" Type="http://schemas.openxmlformats.org/officeDocument/2006/relationships/image" Target="../media/image20.png"/><Relationship Id="rId5" Type="http://schemas.openxmlformats.org/officeDocument/2006/relationships/hyperlink" Target="http://www.un.org/millenniumgoals/bkgd.shtml" TargetMode="External"/><Relationship Id="rId10" Type="http://schemas.openxmlformats.org/officeDocument/2006/relationships/hyperlink" Target="http://www.actionagainsthunger.org/publication/2009/09/introduction-food-security-intervention-principles" TargetMode="External"/><Relationship Id="rId4" Type="http://schemas.openxmlformats.org/officeDocument/2006/relationships/hyperlink" Target="http://hungercharter.wordpress.com/" TargetMode="External"/><Relationship Id="rId9" Type="http://schemas.openxmlformats.org/officeDocument/2006/relationships/hyperlink" Target="http://ec.europa.eu/europeaid/what/development-policies/intervention-areas/ruraldev/food_intro_en.htm"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portal.unesco.org/education/en/file_download.php/c353abbb8025efea655a1e51084c81bfemer_educ.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pdNzKTEYc9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www.irinnews.org/film/4739/Bus-School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eb.mit.edu/cis/www/migration/pubs/mellon/1_children.pdf"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odihpn.org/documents/networkpaper042.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hyperlink" Target="http://www.irinnews.org/Report/81437/GLOBAL-Emergency-education-gains-ground" TargetMode="External"/><Relationship Id="rId4" Type="http://schemas.openxmlformats.org/officeDocument/2006/relationships/hyperlink" Target="http://www.ineesite.org/index.php/post/about_the_sphere_and_inee_companionshi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teacherswithoutborders.org/about-us/news/TWB%20as%20.or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hyperlink" Target="http://teacherswithoutborders.org/programs/core-programs/certificate-teaching-mastery/conten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teacherswithoutborders.org/programs/core-programs/peace-education" TargetMode="External"/><Relationship Id="rId4" Type="http://schemas.openxmlformats.org/officeDocument/2006/relationships/hyperlink" Target="http://www.parsquake.or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rescue.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photophilanthropy.org/gallery-posts/international-rescue-committee-emergency-education-relie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rescue.org/irc-afghanistan"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0.png"/><Relationship Id="rId4" Type="http://schemas.openxmlformats.org/officeDocument/2006/relationships/hyperlink" Target="http://www.rescue.org/news/education-emergencies-10594"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portal.unesco.org/education/en/file_download.php/c353abbb8025efea655a1e51084c81bfemer_educ.pdf" TargetMode="External"/><Relationship Id="rId3" Type="http://schemas.openxmlformats.org/officeDocument/2006/relationships/hyperlink" Target="http://www.odihpn.org/documents/networkpaper042.pdf" TargetMode="External"/><Relationship Id="rId7" Type="http://schemas.openxmlformats.org/officeDocument/2006/relationships/hyperlink" Target="http://www.irinnews.org/Report/81437/GLOBAL-Emergency-education-gains-ground"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ineesite.org/index.php/post/know_updated_inee_minimum_standards_handbook/" TargetMode="External"/><Relationship Id="rId5" Type="http://schemas.openxmlformats.org/officeDocument/2006/relationships/hyperlink" Target="http://www.ineesite.org/post/about/" TargetMode="External"/><Relationship Id="rId4" Type="http://schemas.openxmlformats.org/officeDocument/2006/relationships/hyperlink" Target="http://www.ineesite.org/index.php/post/about_the_sphere_and_inee_companionship/" TargetMode="External"/><Relationship Id="rId9" Type="http://schemas.openxmlformats.org/officeDocument/2006/relationships/hyperlink" Target="http://web.mit.edu/cis/www/migration/pubs/mellon/1_children.pdf"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worldwatercouncil.org/index.php?id=961"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www.youtube.com/watch?v=IOxbMHsPRIo&amp;feature=related" TargetMode="External"/><Relationship Id="rId4" Type="http://schemas.openxmlformats.org/officeDocument/2006/relationships/hyperlink" Target="http://www.youtube.com/watch?v=-1y-5KPquQ8"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worldwatercouncil.org/"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hyperlink" Target="http://www.b-fair.net/?p=1326"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water.cc/living-water/resource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un.org/waterforlifedecade/"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hyperlink" Target="http://www.unicef.org/wash/index_43104.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hyperlink" Target="http://www.unicef.org/wash/kenya_23368.html" TargetMode="External"/><Relationship Id="rId4" Type="http://schemas.openxmlformats.org/officeDocument/2006/relationships/hyperlink" Target="http://oneresponse.info/GlobalClusters/Water%20Sanitation%20Hygiene/Pages/Projects.aspx"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policy-practice.oxfam.org.uk/our-work/water-health-education/wash" TargetMode="Externa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hyperlink" Target="http://policy-practice.oxfam.org.uk/our-work/water-health-education/wash"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ryanswell.ca/about-us.aspx" TargetMode="External"/><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hyperlink" Target="http://www.ryanswell.ca/projects/projects-in-progress/uganda-community-wash-for-bushenyi.aspx" TargetMode="External"/><Relationship Id="rId5" Type="http://schemas.openxmlformats.org/officeDocument/2006/relationships/hyperlink" Target="http://www.ryanswell.ca/projects/projects-in-progress/burkina-faso-seguenega.aspx" TargetMode="External"/><Relationship Id="rId4" Type="http://schemas.openxmlformats.org/officeDocument/2006/relationships/hyperlink" Target="http://www.ryanswell.ca/projects/projects-in-progress/tanzania-jane-goodall-tendaguru.aspx"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africanwaterfacility.org/fileadmin/uploads/awf/projects-activities/06%20003%20KENYA%20KISUMU-APPRAISAL%20REPORT%20EXCL%20ANNEXES%20FINAL%2019.DEC.06.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globalgiving.org/projects/water-for-kenya/"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8" Type="http://schemas.openxmlformats.org/officeDocument/2006/relationships/hyperlink" Target="http://www.unicef.org/wash/index_43104.html" TargetMode="External"/><Relationship Id="rId3" Type="http://schemas.openxmlformats.org/officeDocument/2006/relationships/hyperlink" Target="http://thewaterproject.org/water_stats.asp" TargetMode="External"/><Relationship Id="rId7" Type="http://schemas.openxmlformats.org/officeDocument/2006/relationships/hyperlink" Target="http://www.unesco.org/new/en/natural-sciences/environment/water/wwap/wwdr/wwdr4-2012/"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www.worldwatercouncil.org/index.php?id=961" TargetMode="External"/><Relationship Id="rId5" Type="http://schemas.openxmlformats.org/officeDocument/2006/relationships/hyperlink" Target="http://www.b-fair.net/?p=1326" TargetMode="External"/><Relationship Id="rId4" Type="http://schemas.openxmlformats.org/officeDocument/2006/relationships/hyperlink" Target="http://www.water.cc/living-water/resources/"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www.youtube.com/watch?v=n1gsyhuHGgc" TargetMode="External"/><Relationship Id="rId3" Type="http://schemas.openxmlformats.org/officeDocument/2006/relationships/hyperlink" Target="http://www.youtube.com/watch?v=YJu8D_fYdNg&amp;feature=related" TargetMode="External"/><Relationship Id="rId7" Type="http://schemas.openxmlformats.org/officeDocument/2006/relationships/hyperlink" Target="http://www.youtube.com/watch?v=Zj0cinGQJdw"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www.youtube.com/watch?v=xnAZ3q-JpTw&amp;feature=related" TargetMode="External"/><Relationship Id="rId11" Type="http://schemas.openxmlformats.org/officeDocument/2006/relationships/hyperlink" Target="http://www.youtube.com/watch?v=6IC9R7hezd0&amp;feature=related" TargetMode="External"/><Relationship Id="rId5" Type="http://schemas.openxmlformats.org/officeDocument/2006/relationships/hyperlink" Target="http://www.youtube.com/watch?v=DKb28MSSOsQ&amp;feature=relmfu" TargetMode="External"/><Relationship Id="rId10" Type="http://schemas.openxmlformats.org/officeDocument/2006/relationships/hyperlink" Target="http://www.youtube.com/watch?v=u9NJrd88LPM&amp;feature=relmfu" TargetMode="External"/><Relationship Id="rId4" Type="http://schemas.openxmlformats.org/officeDocument/2006/relationships/hyperlink" Target="http://www.youtube.com/watch?v=GgZjRzXhwkM&amp;feature=relmfu" TargetMode="External"/><Relationship Id="rId9" Type="http://schemas.openxmlformats.org/officeDocument/2006/relationships/hyperlink" Target="http://www.youtube.com/watch?v=CezkRO3_r0c&amp;feature=related"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hyperlink" Target="http://www.fao.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www.fao.org/cfs/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hyperlink" Target="http://www.ifrc.org/publications-and-reports/world-disasters-report/wdr2011/"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hyperlink" Target="http://www.acaps.org/en/news/niger-food-insecurity/1"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ctrTitle"/>
          </p:nvPr>
        </p:nvSpPr>
        <p:spPr>
          <a:xfrm>
            <a:off x="1981200" y="1676400"/>
            <a:ext cx="6934200" cy="2362200"/>
          </a:xfrm>
        </p:spPr>
        <p:txBody>
          <a:bodyPr/>
          <a:lstStyle/>
          <a:p>
            <a:pPr algn="ctr" eaLnBrk="1" hangingPunct="1"/>
            <a:r>
              <a:rPr lang="en-US" altLang="en-US" sz="6600" smtClean="0"/>
              <a:t/>
            </a:r>
            <a:br>
              <a:rPr lang="en-US" altLang="en-US" sz="6600" smtClean="0"/>
            </a:br>
            <a:endParaRPr lang="en-US" altLang="en-US" sz="6600" smtClean="0"/>
          </a:p>
        </p:txBody>
      </p:sp>
      <p:sp>
        <p:nvSpPr>
          <p:cNvPr id="3075" name="Subtitle 4"/>
          <p:cNvSpPr>
            <a:spLocks noGrp="1"/>
          </p:cNvSpPr>
          <p:nvPr>
            <p:ph type="subTitle" idx="1"/>
          </p:nvPr>
        </p:nvSpPr>
        <p:spPr>
          <a:xfrm>
            <a:off x="381000" y="1676400"/>
            <a:ext cx="8458200" cy="4800600"/>
          </a:xfrm>
        </p:spPr>
        <p:txBody>
          <a:bodyPr/>
          <a:lstStyle/>
          <a:p>
            <a:pPr algn="r" eaLnBrk="1" hangingPunct="1"/>
            <a:r>
              <a:rPr lang="en-US" altLang="en-US" sz="5400" smtClean="0">
                <a:solidFill>
                  <a:srgbClr val="FF0000"/>
                </a:solidFill>
              </a:rPr>
              <a:t>Becoming a Humanitarian Aid Worker, Part II: </a:t>
            </a:r>
          </a:p>
          <a:p>
            <a:pPr algn="r" eaLnBrk="1" hangingPunct="1"/>
            <a:r>
              <a:rPr lang="en-US" altLang="en-US" sz="5400" smtClean="0">
                <a:solidFill>
                  <a:srgbClr val="FF0000"/>
                </a:solidFill>
              </a:rPr>
              <a:t>A Closer Look</a:t>
            </a:r>
          </a:p>
          <a:p>
            <a:pPr algn="r" eaLnBrk="1" hangingPunct="1"/>
            <a:endParaRPr lang="en-US" altLang="en-US" sz="2800" smtClean="0">
              <a:solidFill>
                <a:srgbClr val="FF0000"/>
              </a:solidFill>
            </a:endParaRPr>
          </a:p>
          <a:p>
            <a:pPr algn="r" eaLnBrk="1" hangingPunct="1"/>
            <a:r>
              <a:rPr lang="en-US" altLang="en-US" sz="2800" smtClean="0"/>
              <a:t>Astrid Kersten, </a:t>
            </a:r>
            <a:r>
              <a:rPr lang="en-US" altLang="en-US" sz="2400" smtClean="0"/>
              <a:t>PhD, MPIA, GPHR, SPHR</a:t>
            </a:r>
          </a:p>
          <a:p>
            <a:pPr algn="r" eaLnBrk="1" hangingPunct="1"/>
            <a:r>
              <a:rPr lang="en-US" altLang="en-US" sz="2800" smtClean="0"/>
              <a:t>Mohammed Sidky</a:t>
            </a:r>
            <a:r>
              <a:rPr lang="en-US" altLang="en-US" sz="2400" smtClean="0"/>
              <a:t>, PhD, MPIA</a:t>
            </a:r>
          </a:p>
          <a:p>
            <a:pPr algn="r" eaLnBrk="1" hangingPunct="1"/>
            <a:r>
              <a:rPr lang="en-US" altLang="en-US" sz="2800" smtClean="0"/>
              <a:t>Final Project – Proyecto Kalu MICHA</a:t>
            </a:r>
          </a:p>
          <a:p>
            <a:pPr algn="r" eaLnBrk="1" hangingPunct="1"/>
            <a:endParaRPr lang="en-US" altLang="en-US" sz="2800" smtClean="0"/>
          </a:p>
          <a:p>
            <a:pPr algn="r" eaLnBrk="1" hangingPunct="1"/>
            <a:endParaRPr lang="en-US" altLang="en-US" sz="2800" smtClean="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772400" cy="593725"/>
          </a:xfrm>
        </p:spPr>
        <p:txBody>
          <a:bodyPr/>
          <a:lstStyle/>
          <a:p>
            <a:pPr eaLnBrk="1" hangingPunct="1">
              <a:defRPr/>
            </a:pPr>
            <a:r>
              <a:rPr lang="en-US" sz="3600" dirty="0" smtClean="0"/>
              <a:t/>
            </a:r>
            <a:br>
              <a:rPr lang="en-US" sz="3600" dirty="0" smtClean="0"/>
            </a:br>
            <a:r>
              <a:rPr lang="en-US" sz="3600" dirty="0" smtClean="0"/>
              <a:t>3. Initiatives and Reports</a:t>
            </a:r>
            <a:r>
              <a:rPr lang="en-US" dirty="0"/>
              <a:t/>
            </a:r>
            <a:br>
              <a:rPr lang="en-US" dirty="0"/>
            </a:br>
            <a:endParaRPr lang="en-US" dirty="0"/>
          </a:p>
        </p:txBody>
      </p:sp>
      <p:sp>
        <p:nvSpPr>
          <p:cNvPr id="11267" name="Content Placeholder 2"/>
          <p:cNvSpPr>
            <a:spLocks noGrp="1"/>
          </p:cNvSpPr>
          <p:nvPr>
            <p:ph idx="1"/>
          </p:nvPr>
        </p:nvSpPr>
        <p:spPr>
          <a:xfrm>
            <a:off x="457200" y="914400"/>
            <a:ext cx="8305800" cy="5348288"/>
          </a:xfrm>
        </p:spPr>
        <p:txBody>
          <a:bodyPr/>
          <a:lstStyle/>
          <a:p>
            <a:pPr eaLnBrk="1" hangingPunct="1"/>
            <a:r>
              <a:rPr lang="en-US" altLang="en-US" smtClean="0">
                <a:hlinkClick r:id="rId3"/>
              </a:rPr>
              <a:t>L'Aquila Food Security Initiative</a:t>
            </a:r>
            <a:r>
              <a:rPr lang="en-US" altLang="en-US" smtClean="0"/>
              <a:t>: "</a:t>
            </a:r>
            <a:r>
              <a:rPr lang="en-US" altLang="en-US" sz="2800" smtClean="0"/>
              <a:t>The 2011 crisis in the Horn of Africa has been the most severe emergency of its kind this century. More than 13 million people are still affected, with hundreds of thousands placed at risk of starvation. One estimate suggests that 50,000-100,000 people have died. This crisis unfolded despite having been predicted. Although brought on by drought, it was human factors which turned the crisis into a deadly emergency." </a:t>
            </a:r>
            <a:r>
              <a:rPr lang="en-US" altLang="en-US" i="1" smtClean="0">
                <a:hlinkClick r:id="rId4"/>
              </a:rPr>
              <a:t>A Dangerous Delay. Oxfam &amp; Save The Children joint report</a:t>
            </a:r>
            <a:r>
              <a:rPr lang="en-US" altLang="en-US" smtClean="0">
                <a:hlinkClick r:id="rId4"/>
              </a:rPr>
              <a:t>. </a:t>
            </a:r>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1750"/>
            <a:ext cx="7678738" cy="822325"/>
          </a:xfrm>
        </p:spPr>
        <p:txBody>
          <a:bodyPr/>
          <a:lstStyle/>
          <a:p>
            <a:pPr eaLnBrk="1" hangingPunct="1">
              <a:defRPr/>
            </a:pPr>
            <a:r>
              <a:rPr lang="en-US" sz="3600" dirty="0"/>
              <a:t>The Charter to End Extreme Hunger</a:t>
            </a:r>
          </a:p>
        </p:txBody>
      </p:sp>
      <p:sp>
        <p:nvSpPr>
          <p:cNvPr id="3" name="Content Placeholder 2"/>
          <p:cNvSpPr>
            <a:spLocks noGrp="1"/>
          </p:cNvSpPr>
          <p:nvPr>
            <p:ph idx="1"/>
          </p:nvPr>
        </p:nvSpPr>
        <p:spPr>
          <a:xfrm>
            <a:off x="838200" y="1066800"/>
            <a:ext cx="8305800" cy="5486400"/>
          </a:xfrm>
        </p:spPr>
        <p:txBody>
          <a:bodyPr/>
          <a:lstStyle/>
          <a:p>
            <a:pPr eaLnBrk="1" hangingPunct="1">
              <a:defRPr/>
            </a:pPr>
            <a:r>
              <a:rPr lang="en-US" dirty="0">
                <a:hlinkClick r:id="rId2"/>
              </a:rPr>
              <a:t>L</a:t>
            </a:r>
            <a:r>
              <a:rPr lang="en-US" dirty="0" smtClean="0">
                <a:hlinkClick r:id="rId2"/>
              </a:rPr>
              <a:t>aunched 09/24/2011 </a:t>
            </a:r>
            <a:r>
              <a:rPr lang="en-US" dirty="0" smtClean="0"/>
              <a:t>at UN  </a:t>
            </a:r>
            <a:r>
              <a:rPr lang="en-US" dirty="0"/>
              <a:t>New </a:t>
            </a:r>
            <a:r>
              <a:rPr lang="en-US" dirty="0" smtClean="0"/>
              <a:t>York</a:t>
            </a:r>
          </a:p>
          <a:p>
            <a:pPr eaLnBrk="1" hangingPunct="1">
              <a:defRPr/>
            </a:pPr>
            <a:r>
              <a:rPr lang="en-US" dirty="0" smtClean="0"/>
              <a:t>Shows </a:t>
            </a:r>
            <a:r>
              <a:rPr lang="en-US" dirty="0"/>
              <a:t>how extreme hunger can be </a:t>
            </a:r>
            <a:r>
              <a:rPr lang="en-US" dirty="0" smtClean="0"/>
              <a:t>ended</a:t>
            </a:r>
          </a:p>
          <a:p>
            <a:pPr eaLnBrk="1" hangingPunct="1">
              <a:defRPr/>
            </a:pPr>
            <a:r>
              <a:rPr lang="en-US" dirty="0" smtClean="0"/>
              <a:t> Drafted by: </a:t>
            </a:r>
            <a:r>
              <a:rPr lang="en-US" sz="2400" dirty="0"/>
              <a:t>Oxfam, ONE, Save the Children, </a:t>
            </a:r>
            <a:r>
              <a:rPr lang="en-US" sz="2400" dirty="0" err="1"/>
              <a:t>Tearfund</a:t>
            </a:r>
            <a:r>
              <a:rPr lang="en-US" sz="2400" dirty="0"/>
              <a:t>, World Vision, Christian Aid, CAFOD, </a:t>
            </a:r>
            <a:r>
              <a:rPr lang="en-US" sz="2400" dirty="0" err="1"/>
              <a:t>ActionAid</a:t>
            </a:r>
            <a:r>
              <a:rPr lang="en-US" sz="2400" dirty="0"/>
              <a:t>, International Medical Corps, American Jewish World Service, Women's Refugee Commission, West African Civil Society Forum (WACSOF), Eastern &amp; Southern Africa Farmers' Forum (ESAFF), The Eastern Africa Civil Society Forum (EACSOF), The Legal Resources Foundation, Channel 16, American Jewish World Service, Church World Service, Merlin, ADRA International, Plan, Islamic Aid, Concern, Muslim Aid, International Rescue Committee.</a:t>
            </a:r>
          </a:p>
          <a:p>
            <a:pPr marL="0" indent="0" eaLnBrk="1" hangingPunct="1">
              <a:buFontTx/>
              <a:buNone/>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1750"/>
            <a:ext cx="7678738" cy="822325"/>
          </a:xfrm>
        </p:spPr>
        <p:txBody>
          <a:bodyPr/>
          <a:lstStyle/>
          <a:p>
            <a:pPr eaLnBrk="1" hangingPunct="1">
              <a:defRPr/>
            </a:pPr>
            <a:r>
              <a:rPr lang="en-US" sz="3600" dirty="0"/>
              <a:t>The Charter to End Extreme Hunger</a:t>
            </a:r>
          </a:p>
        </p:txBody>
      </p:sp>
      <p:sp>
        <p:nvSpPr>
          <p:cNvPr id="13315" name="Content Placeholder 2"/>
          <p:cNvSpPr>
            <a:spLocks noGrp="1"/>
          </p:cNvSpPr>
          <p:nvPr>
            <p:ph idx="1"/>
          </p:nvPr>
        </p:nvSpPr>
        <p:spPr>
          <a:xfrm>
            <a:off x="533400" y="1066800"/>
            <a:ext cx="8610600" cy="5486400"/>
          </a:xfrm>
        </p:spPr>
        <p:txBody>
          <a:bodyPr/>
          <a:lstStyle/>
          <a:p>
            <a:pPr eaLnBrk="1" hangingPunct="1"/>
            <a:r>
              <a:rPr lang="en-US" altLang="en-US" smtClean="0"/>
              <a:t>Charter's promoters are asking</a:t>
            </a:r>
          </a:p>
          <a:p>
            <a:pPr lvl="1" eaLnBrk="1" hangingPunct="1"/>
            <a:r>
              <a:rPr lang="en-US" altLang="en-US" smtClean="0"/>
              <a:t> Governments/heads of state to endorse Charter</a:t>
            </a:r>
          </a:p>
          <a:p>
            <a:pPr lvl="1" eaLnBrk="1" hangingPunct="1"/>
            <a:r>
              <a:rPr lang="en-US" altLang="en-US" smtClean="0"/>
              <a:t> Commit to implementing needed changes</a:t>
            </a:r>
          </a:p>
          <a:p>
            <a:pPr lvl="1" eaLnBrk="1" hangingPunct="1"/>
            <a:r>
              <a:rPr lang="en-US" altLang="en-US" smtClean="0"/>
              <a:t>The first signatory Kenyan Prime Minister, Raila Odinga – need many more</a:t>
            </a:r>
          </a:p>
          <a:p>
            <a:pPr lvl="1" eaLnBrk="1" hangingPunct="1"/>
            <a:r>
              <a:rPr lang="en-US" altLang="en-US" smtClean="0">
                <a:hlinkClick r:id="rId2"/>
              </a:rPr>
              <a:t>http://hungercharter.wordpress.com/</a:t>
            </a:r>
            <a:r>
              <a:rPr lang="en-US" altLang="en-US" smtClean="0"/>
              <a:t> </a:t>
            </a:r>
          </a:p>
          <a:p>
            <a:pPr eaLnBrk="1" hangingPunct="1"/>
            <a:endParaRPr lang="en-US" altLang="en-US" smtClean="0"/>
          </a:p>
        </p:txBody>
      </p:sp>
      <p:pic>
        <p:nvPicPr>
          <p:cNvPr id="13316" name="Picture 2"/>
          <p:cNvPicPr>
            <a:picLocks noChangeAspect="1" noChangeArrowheads="1"/>
          </p:cNvPicPr>
          <p:nvPr/>
        </p:nvPicPr>
        <p:blipFill>
          <a:blip r:embed="rId3" cstate="screen"/>
          <a:srcRect/>
          <a:stretch>
            <a:fillRect/>
          </a:stretch>
        </p:blipFill>
        <p:spPr bwMode="auto">
          <a:xfrm>
            <a:off x="3352800" y="4303713"/>
            <a:ext cx="3886200" cy="1982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772400" cy="593725"/>
          </a:xfrm>
        </p:spPr>
        <p:txBody>
          <a:bodyPr/>
          <a:lstStyle/>
          <a:p>
            <a:pPr eaLnBrk="1" hangingPunct="1">
              <a:defRPr/>
            </a:pPr>
            <a:r>
              <a:rPr lang="en-US" sz="3600" dirty="0" smtClean="0">
                <a:solidFill>
                  <a:srgbClr val="C00000"/>
                </a:solidFill>
              </a:rPr>
              <a:t/>
            </a:r>
            <a:br>
              <a:rPr lang="en-US" sz="3600" dirty="0" smtClean="0">
                <a:solidFill>
                  <a:srgbClr val="C00000"/>
                </a:solidFill>
              </a:rPr>
            </a:br>
            <a:r>
              <a:rPr lang="en-US" sz="3600" dirty="0" smtClean="0"/>
              <a:t>Food Insecurity</a:t>
            </a:r>
            <a:r>
              <a:rPr lang="en-US" sz="3600" dirty="0" smtClean="0">
                <a:solidFill>
                  <a:srgbClr val="C00000"/>
                </a:solidFill>
              </a:rPr>
              <a:t/>
            </a:r>
            <a:br>
              <a:rPr lang="en-US" sz="3600" dirty="0" smtClean="0">
                <a:solidFill>
                  <a:srgbClr val="C00000"/>
                </a:solidFill>
              </a:rPr>
            </a:br>
            <a:endParaRPr lang="en-US" dirty="0"/>
          </a:p>
        </p:txBody>
      </p:sp>
      <p:sp>
        <p:nvSpPr>
          <p:cNvPr id="3" name="Content Placeholder 2"/>
          <p:cNvSpPr>
            <a:spLocks noGrp="1"/>
          </p:cNvSpPr>
          <p:nvPr>
            <p:ph idx="1"/>
          </p:nvPr>
        </p:nvSpPr>
        <p:spPr>
          <a:xfrm>
            <a:off x="381000" y="914400"/>
            <a:ext cx="8610600" cy="5348288"/>
          </a:xfrm>
        </p:spPr>
        <p:txBody>
          <a:bodyPr/>
          <a:lstStyle/>
          <a:p>
            <a:pPr marL="0" indent="0" eaLnBrk="1" hangingPunct="1">
              <a:buFontTx/>
              <a:buNone/>
              <a:defRPr/>
            </a:pPr>
            <a:r>
              <a:rPr lang="en-US" sz="3000" dirty="0" smtClean="0">
                <a:hlinkClick r:id="rId3"/>
              </a:rPr>
              <a:t>MDG1</a:t>
            </a:r>
            <a:r>
              <a:rPr lang="en-US" sz="3000" dirty="0" smtClean="0"/>
              <a:t>: reduce extreme poverty </a:t>
            </a:r>
            <a:r>
              <a:rPr lang="en-US" sz="3000" dirty="0"/>
              <a:t>&amp; </a:t>
            </a:r>
            <a:r>
              <a:rPr lang="en-US" sz="3000" dirty="0" smtClean="0"/>
              <a:t>hunger by </a:t>
            </a:r>
            <a:r>
              <a:rPr lang="en-US" sz="3000" dirty="0"/>
              <a:t>50%  </a:t>
            </a:r>
            <a:endParaRPr lang="en-US" sz="3000" dirty="0" smtClean="0"/>
          </a:p>
          <a:p>
            <a:pPr eaLnBrk="1" hangingPunct="1">
              <a:defRPr/>
            </a:pPr>
            <a:r>
              <a:rPr lang="en-US" sz="3000" dirty="0" smtClean="0"/>
              <a:t>Mandatory Action</a:t>
            </a:r>
          </a:p>
          <a:p>
            <a:pPr lvl="1" eaLnBrk="1" hangingPunct="1">
              <a:defRPr/>
            </a:pPr>
            <a:r>
              <a:rPr lang="en-US" dirty="0" smtClean="0"/>
              <a:t>Cooperation between governments</a:t>
            </a:r>
            <a:r>
              <a:rPr lang="en-US" dirty="0"/>
              <a:t>, donors, humanitarian agencies and civil </a:t>
            </a:r>
            <a:r>
              <a:rPr lang="en-US" dirty="0" smtClean="0"/>
              <a:t>society</a:t>
            </a:r>
          </a:p>
          <a:p>
            <a:pPr lvl="1" eaLnBrk="1" hangingPunct="1">
              <a:defRPr/>
            </a:pPr>
            <a:r>
              <a:rPr lang="en-US" dirty="0" smtClean="0"/>
              <a:t>Address systemic issues collaboratively</a:t>
            </a:r>
          </a:p>
          <a:p>
            <a:pPr lvl="1" eaLnBrk="1" hangingPunct="1">
              <a:defRPr/>
            </a:pPr>
            <a:r>
              <a:rPr lang="en-US" dirty="0" smtClean="0">
                <a:hlinkClick r:id="rId4"/>
              </a:rPr>
              <a:t>Factsheet and more </a:t>
            </a:r>
            <a:r>
              <a:rPr lang="en-US" dirty="0" smtClean="0"/>
              <a:t>  </a:t>
            </a:r>
            <a:r>
              <a:rPr lang="en-US" dirty="0" smtClean="0">
                <a:hlinkClick r:id="rId5"/>
              </a:rPr>
              <a:t>*</a:t>
            </a:r>
            <a:endParaRPr lang="en-US" dirty="0" smtClean="0"/>
          </a:p>
          <a:p>
            <a:pPr lvl="1" eaLnBrk="1" hangingPunct="1">
              <a:defRPr/>
            </a:pPr>
            <a:r>
              <a:rPr lang="en-US" dirty="0" smtClean="0"/>
              <a:t> </a:t>
            </a:r>
            <a:r>
              <a:rPr lang="en-US" dirty="0">
                <a:hlinkClick r:id="rId6"/>
              </a:rPr>
              <a:t>World Food Day Video 2011  </a:t>
            </a:r>
            <a:endParaRPr lang="en-US" dirty="0"/>
          </a:p>
          <a:p>
            <a:pPr marL="457200" lvl="1" indent="0" eaLnBrk="1" hangingPunct="1">
              <a:buFontTx/>
              <a:buNone/>
              <a:defRPr/>
            </a:pPr>
            <a:endParaRPr lang="en-US" dirty="0"/>
          </a:p>
        </p:txBody>
      </p:sp>
      <p:pic>
        <p:nvPicPr>
          <p:cNvPr id="14340" name="Picture 2"/>
          <p:cNvPicPr>
            <a:picLocks noChangeAspect="1" noChangeArrowheads="1"/>
          </p:cNvPicPr>
          <p:nvPr/>
        </p:nvPicPr>
        <p:blipFill>
          <a:blip r:embed="rId7" cstate="screen"/>
          <a:srcRect/>
          <a:stretch>
            <a:fillRect/>
          </a:stretch>
        </p:blipFill>
        <p:spPr bwMode="auto">
          <a:xfrm>
            <a:off x="1371600" y="4505325"/>
            <a:ext cx="2971800" cy="2157413"/>
          </a:xfrm>
          <a:prstGeom prst="rect">
            <a:avLst/>
          </a:prstGeom>
          <a:noFill/>
          <a:ln w="9525">
            <a:noFill/>
            <a:miter lim="800000"/>
            <a:headEnd/>
            <a:tailEnd/>
          </a:ln>
        </p:spPr>
      </p:pic>
      <p:pic>
        <p:nvPicPr>
          <p:cNvPr id="14341" name="Picture 3"/>
          <p:cNvPicPr>
            <a:picLocks noChangeAspect="1" noChangeArrowheads="1"/>
          </p:cNvPicPr>
          <p:nvPr/>
        </p:nvPicPr>
        <p:blipFill>
          <a:blip r:embed="rId8" cstate="screen"/>
          <a:srcRect/>
          <a:stretch>
            <a:fillRect/>
          </a:stretch>
        </p:blipFill>
        <p:spPr bwMode="auto">
          <a:xfrm>
            <a:off x="5943600" y="3733800"/>
            <a:ext cx="2859088" cy="214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526338" cy="517525"/>
          </a:xfrm>
        </p:spPr>
        <p:txBody>
          <a:bodyPr/>
          <a:lstStyle/>
          <a:p>
            <a:pPr eaLnBrk="1" hangingPunct="1">
              <a:defRPr/>
            </a:pPr>
            <a:r>
              <a:rPr lang="en-US" sz="3100" dirty="0" smtClean="0"/>
              <a:t>4. Case example: Islamic Relief - Ethiopia</a:t>
            </a:r>
            <a:endParaRPr lang="en-US" sz="3100" dirty="0"/>
          </a:p>
        </p:txBody>
      </p:sp>
      <p:pic>
        <p:nvPicPr>
          <p:cNvPr id="15363" name="Picture 3"/>
          <p:cNvPicPr>
            <a:picLocks noChangeAspect="1" noChangeArrowheads="1"/>
          </p:cNvPicPr>
          <p:nvPr/>
        </p:nvPicPr>
        <p:blipFill>
          <a:blip r:embed="rId3" cstate="screen"/>
          <a:srcRect/>
          <a:stretch>
            <a:fillRect/>
          </a:stretch>
        </p:blipFill>
        <p:spPr bwMode="auto">
          <a:xfrm>
            <a:off x="-11896725" y="-7562850"/>
            <a:ext cx="6575425" cy="4389437"/>
          </a:xfrm>
          <a:prstGeom prst="rect">
            <a:avLst/>
          </a:prstGeom>
          <a:noFill/>
          <a:ln w="9525">
            <a:noFill/>
            <a:miter lim="800000"/>
            <a:headEnd/>
            <a:tailEnd/>
          </a:ln>
        </p:spPr>
      </p:pic>
      <p:sp>
        <p:nvSpPr>
          <p:cNvPr id="15364" name="Content Placeholder 3"/>
          <p:cNvSpPr>
            <a:spLocks noGrp="1"/>
          </p:cNvSpPr>
          <p:nvPr>
            <p:ph idx="1"/>
          </p:nvPr>
        </p:nvSpPr>
        <p:spPr>
          <a:xfrm>
            <a:off x="381000" y="1066800"/>
            <a:ext cx="8382000" cy="5029200"/>
          </a:xfrm>
        </p:spPr>
        <p:txBody>
          <a:bodyPr/>
          <a:lstStyle/>
          <a:p>
            <a:pPr eaLnBrk="1" hangingPunct="1"/>
            <a:r>
              <a:rPr lang="en-US" altLang="en-US" smtClean="0">
                <a:solidFill>
                  <a:srgbClr val="000000"/>
                </a:solidFill>
              </a:rPr>
              <a:t>Many people live pastoralist lives but here:</a:t>
            </a:r>
          </a:p>
          <a:p>
            <a:pPr lvl="1" eaLnBrk="1" hangingPunct="1"/>
            <a:r>
              <a:rPr lang="en-US" altLang="en-US" smtClean="0">
                <a:solidFill>
                  <a:srgbClr val="000000"/>
                </a:solidFill>
              </a:rPr>
              <a:t>Drought - poor harvests/depleted pasture</a:t>
            </a:r>
          </a:p>
          <a:p>
            <a:pPr lvl="1" eaLnBrk="1" hangingPunct="1"/>
            <a:r>
              <a:rPr lang="en-US" altLang="en-US" smtClean="0">
                <a:solidFill>
                  <a:srgbClr val="000000"/>
                </a:solidFill>
              </a:rPr>
              <a:t>Inability to safely access water/water points</a:t>
            </a:r>
          </a:p>
          <a:p>
            <a:pPr lvl="1" eaLnBrk="1" hangingPunct="1"/>
            <a:r>
              <a:rPr lang="en-US" altLang="en-US" smtClean="0">
                <a:solidFill>
                  <a:srgbClr val="000000"/>
                </a:solidFill>
              </a:rPr>
              <a:t>Shortage of local grains pushed up price</a:t>
            </a:r>
          </a:p>
          <a:p>
            <a:pPr lvl="1" eaLnBrk="1" hangingPunct="1"/>
            <a:r>
              <a:rPr lang="en-US" altLang="en-US" smtClean="0"/>
              <a:t>Lack of pasture caused animal death</a:t>
            </a:r>
          </a:p>
          <a:p>
            <a:pPr lvl="1" eaLnBrk="1" hangingPunct="1"/>
            <a:r>
              <a:rPr lang="en-US" altLang="en-US" smtClean="0"/>
              <a:t>Poor health of remaining animals</a:t>
            </a:r>
          </a:p>
          <a:p>
            <a:pPr lvl="2"/>
            <a:r>
              <a:rPr lang="en-US" altLang="en-US" smtClean="0"/>
              <a:t>Many sudden outbreaks of disease</a:t>
            </a:r>
          </a:p>
          <a:p>
            <a:pPr lvl="2"/>
            <a:r>
              <a:rPr lang="en-US" altLang="en-US" smtClean="0"/>
              <a:t>Treated with traditional methods                          or illegal drugs</a:t>
            </a:r>
          </a:p>
          <a:p>
            <a:pPr lvl="2"/>
            <a:r>
              <a:rPr lang="en-US" altLang="en-US" smtClean="0"/>
              <a:t>Lack of vets</a:t>
            </a:r>
          </a:p>
        </p:txBody>
      </p:sp>
      <p:pic>
        <p:nvPicPr>
          <p:cNvPr id="15365" name="Picture 4"/>
          <p:cNvPicPr>
            <a:picLocks noChangeAspect="1" noChangeArrowheads="1"/>
          </p:cNvPicPr>
          <p:nvPr/>
        </p:nvPicPr>
        <p:blipFill>
          <a:blip r:embed="rId4" cstate="screen"/>
          <a:srcRect/>
          <a:stretch>
            <a:fillRect/>
          </a:stretch>
        </p:blipFill>
        <p:spPr bwMode="auto">
          <a:xfrm>
            <a:off x="6510338" y="4191000"/>
            <a:ext cx="2209800" cy="218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526338" cy="517525"/>
          </a:xfrm>
        </p:spPr>
        <p:txBody>
          <a:bodyPr/>
          <a:lstStyle/>
          <a:p>
            <a:pPr eaLnBrk="1" hangingPunct="1">
              <a:defRPr/>
            </a:pPr>
            <a:r>
              <a:rPr lang="en-US" sz="3200" dirty="0" smtClean="0"/>
              <a:t>Case example: Islamic Relief - Ethiopia</a:t>
            </a:r>
            <a:endParaRPr lang="en-US" sz="3200" dirty="0"/>
          </a:p>
        </p:txBody>
      </p:sp>
      <p:pic>
        <p:nvPicPr>
          <p:cNvPr id="16387" name="Picture 3"/>
          <p:cNvPicPr>
            <a:picLocks noChangeAspect="1" noChangeArrowheads="1"/>
          </p:cNvPicPr>
          <p:nvPr/>
        </p:nvPicPr>
        <p:blipFill>
          <a:blip r:embed="rId3" cstate="screen"/>
          <a:srcRect/>
          <a:stretch>
            <a:fillRect/>
          </a:stretch>
        </p:blipFill>
        <p:spPr bwMode="auto">
          <a:xfrm>
            <a:off x="-11896725" y="-7562850"/>
            <a:ext cx="6575425" cy="4389437"/>
          </a:xfrm>
          <a:prstGeom prst="rect">
            <a:avLst/>
          </a:prstGeom>
          <a:noFill/>
          <a:ln w="9525">
            <a:noFill/>
            <a:miter lim="800000"/>
            <a:headEnd/>
            <a:tailEnd/>
          </a:ln>
        </p:spPr>
      </p:pic>
      <p:sp>
        <p:nvSpPr>
          <p:cNvPr id="4" name="Content Placeholder 3"/>
          <p:cNvSpPr>
            <a:spLocks noGrp="1"/>
          </p:cNvSpPr>
          <p:nvPr>
            <p:ph idx="1"/>
          </p:nvPr>
        </p:nvSpPr>
        <p:spPr>
          <a:xfrm>
            <a:off x="381000" y="990600"/>
            <a:ext cx="8534400" cy="5486400"/>
          </a:xfrm>
        </p:spPr>
        <p:txBody>
          <a:bodyPr/>
          <a:lstStyle/>
          <a:p>
            <a:pPr eaLnBrk="1" hangingPunct="1">
              <a:defRPr/>
            </a:pPr>
            <a:r>
              <a:rPr lang="en-US" dirty="0" smtClean="0"/>
              <a:t>Mohamed </a:t>
            </a:r>
            <a:r>
              <a:rPr lang="en-US" dirty="0" err="1" smtClean="0"/>
              <a:t>Hassen-Hargelle</a:t>
            </a:r>
            <a:r>
              <a:rPr lang="en-US" dirty="0" smtClean="0"/>
              <a:t> </a:t>
            </a:r>
            <a:r>
              <a:rPr lang="en-US" dirty="0" err="1" smtClean="0"/>
              <a:t>Woreda</a:t>
            </a:r>
            <a:r>
              <a:rPr lang="en-US" dirty="0" smtClean="0"/>
              <a:t> </a:t>
            </a:r>
            <a:endParaRPr lang="en-US" dirty="0"/>
          </a:p>
          <a:p>
            <a:pPr eaLnBrk="1" hangingPunct="1">
              <a:defRPr/>
            </a:pPr>
            <a:r>
              <a:rPr lang="en-US" dirty="0" smtClean="0"/>
              <a:t>Received training for</a:t>
            </a:r>
          </a:p>
          <a:p>
            <a:pPr marL="0" indent="0" eaLnBrk="1" hangingPunct="1">
              <a:buFontTx/>
              <a:buNone/>
              <a:defRPr/>
            </a:pPr>
            <a:r>
              <a:rPr lang="en-US" dirty="0" smtClean="0"/>
              <a:t>C</a:t>
            </a:r>
            <a:r>
              <a:rPr lang="en-US" i="1" dirty="0" smtClean="0"/>
              <a:t>ommunity </a:t>
            </a:r>
            <a:r>
              <a:rPr lang="en-US" i="1" dirty="0"/>
              <a:t>animal health </a:t>
            </a:r>
            <a:r>
              <a:rPr lang="en-US" i="1" dirty="0" smtClean="0"/>
              <a:t>worker</a:t>
            </a:r>
          </a:p>
          <a:p>
            <a:pPr lvl="1" eaLnBrk="1" hangingPunct="1">
              <a:defRPr/>
            </a:pPr>
            <a:r>
              <a:rPr lang="en-US" dirty="0" smtClean="0"/>
              <a:t> theory/practice</a:t>
            </a:r>
          </a:p>
          <a:p>
            <a:pPr lvl="1" eaLnBrk="1" hangingPunct="1">
              <a:defRPr/>
            </a:pPr>
            <a:r>
              <a:rPr lang="en-US" dirty="0" smtClean="0"/>
              <a:t> treat livestock for common </a:t>
            </a:r>
            <a:r>
              <a:rPr lang="en-US" dirty="0"/>
              <a:t>health </a:t>
            </a:r>
            <a:r>
              <a:rPr lang="en-US" dirty="0" smtClean="0"/>
              <a:t>problems</a:t>
            </a:r>
          </a:p>
          <a:p>
            <a:pPr lvl="1" eaLnBrk="1" hangingPunct="1">
              <a:defRPr/>
            </a:pPr>
            <a:r>
              <a:rPr lang="en-US" dirty="0" smtClean="0"/>
              <a:t>supplied </a:t>
            </a:r>
            <a:r>
              <a:rPr lang="en-US" dirty="0"/>
              <a:t>with high quality drugs and </a:t>
            </a:r>
            <a:r>
              <a:rPr lang="en-US" dirty="0" smtClean="0"/>
              <a:t>equipment</a:t>
            </a:r>
          </a:p>
          <a:p>
            <a:pPr lvl="1" eaLnBrk="1" hangingPunct="1">
              <a:defRPr/>
            </a:pPr>
            <a:r>
              <a:rPr lang="en-US" dirty="0" smtClean="0"/>
              <a:t>Supported by new IR veterinary pharmacy</a:t>
            </a:r>
            <a:endParaRPr lang="en-US" dirty="0"/>
          </a:p>
          <a:p>
            <a:pPr eaLnBrk="1" hangingPunct="1">
              <a:defRPr/>
            </a:pPr>
            <a:r>
              <a:rPr lang="en-US" dirty="0" smtClean="0"/>
              <a:t>Mohamed:</a:t>
            </a:r>
          </a:p>
          <a:p>
            <a:pPr lvl="1" eaLnBrk="1" hangingPunct="1">
              <a:defRPr/>
            </a:pPr>
            <a:r>
              <a:rPr lang="en-US" dirty="0" smtClean="0"/>
              <a:t>committed </a:t>
            </a:r>
            <a:r>
              <a:rPr lang="en-US" dirty="0"/>
              <a:t>to improving </a:t>
            </a:r>
            <a:r>
              <a:rPr lang="en-US" dirty="0" smtClean="0"/>
              <a:t>community livestock </a:t>
            </a:r>
          </a:p>
          <a:p>
            <a:pPr lvl="1" eaLnBrk="1" hangingPunct="1">
              <a:defRPr/>
            </a:pPr>
            <a:r>
              <a:rPr lang="en-US" dirty="0" smtClean="0"/>
              <a:t>working </a:t>
            </a:r>
            <a:r>
              <a:rPr lang="en-US" dirty="0"/>
              <a:t>to spread the </a:t>
            </a:r>
            <a:r>
              <a:rPr lang="en-US" dirty="0" smtClean="0"/>
              <a:t>knowledge to others</a:t>
            </a:r>
          </a:p>
          <a:p>
            <a:pPr eaLnBrk="1" hangingPunct="1">
              <a:defRPr/>
            </a:pPr>
            <a:r>
              <a:rPr lang="en-US" dirty="0" smtClean="0">
                <a:hlinkClick r:id="rId4"/>
              </a:rPr>
              <a:t>Source</a:t>
            </a:r>
            <a:endParaRPr lang="en-US" dirty="0"/>
          </a:p>
        </p:txBody>
      </p:sp>
      <p:pic>
        <p:nvPicPr>
          <p:cNvPr id="16389" name="Picture 2"/>
          <p:cNvPicPr>
            <a:picLocks noChangeAspect="1" noChangeArrowheads="1"/>
          </p:cNvPicPr>
          <p:nvPr/>
        </p:nvPicPr>
        <p:blipFill>
          <a:blip r:embed="rId5" cstate="screen"/>
          <a:srcRect/>
          <a:stretch>
            <a:fillRect/>
          </a:stretch>
        </p:blipFill>
        <p:spPr bwMode="auto">
          <a:xfrm>
            <a:off x="6781800" y="1679575"/>
            <a:ext cx="1981200" cy="128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3"/>
          <p:cNvSpPr>
            <a:spLocks noGrp="1"/>
          </p:cNvSpPr>
          <p:nvPr>
            <p:ph idx="1"/>
          </p:nvPr>
        </p:nvSpPr>
        <p:spPr>
          <a:xfrm>
            <a:off x="685800" y="990600"/>
            <a:ext cx="8305800" cy="5272088"/>
          </a:xfrm>
        </p:spPr>
        <p:txBody>
          <a:bodyPr/>
          <a:lstStyle/>
          <a:p>
            <a:pPr lvl="1" eaLnBrk="1" hangingPunct="1"/>
            <a:r>
              <a:rPr lang="en-US" altLang="en-US" smtClean="0">
                <a:hlinkClick r:id="rId3"/>
              </a:rPr>
              <a:t>Food &amp; Agriculture Organization</a:t>
            </a:r>
            <a:endParaRPr lang="en-US" altLang="en-US" smtClean="0">
              <a:hlinkClick r:id="rId4"/>
            </a:endParaRPr>
          </a:p>
          <a:p>
            <a:pPr lvl="1" eaLnBrk="1" hangingPunct="1"/>
            <a:r>
              <a:rPr lang="en-US" altLang="en-US" smtClean="0">
                <a:hlinkClick r:id="rId4"/>
              </a:rPr>
              <a:t>World Hunger Charter/</a:t>
            </a:r>
            <a:endParaRPr lang="en-US" altLang="en-US" smtClean="0"/>
          </a:p>
          <a:p>
            <a:pPr lvl="1" eaLnBrk="1" hangingPunct="1"/>
            <a:r>
              <a:rPr lang="en-US" altLang="en-US" smtClean="0">
                <a:hlinkClick r:id="rId5"/>
              </a:rPr>
              <a:t>Millennium goals</a:t>
            </a:r>
            <a:endParaRPr lang="en-US" altLang="en-US" smtClean="0">
              <a:hlinkClick r:id="rId6"/>
            </a:endParaRPr>
          </a:p>
          <a:p>
            <a:pPr lvl="1" eaLnBrk="1" hangingPunct="1"/>
            <a:r>
              <a:rPr lang="en-US" altLang="en-US" smtClean="0">
                <a:hlinkClick r:id="rId6"/>
              </a:rPr>
              <a:t>Good Practice Review</a:t>
            </a:r>
            <a:endParaRPr lang="en-US" altLang="en-US" smtClean="0"/>
          </a:p>
          <a:p>
            <a:pPr lvl="1" eaLnBrk="1" hangingPunct="1"/>
            <a:r>
              <a:rPr lang="en-US" altLang="en-US" smtClean="0">
                <a:hlinkClick r:id="rId7"/>
              </a:rPr>
              <a:t>ACF Food Security Intervention Manual</a:t>
            </a:r>
            <a:endParaRPr lang="en-US" altLang="en-US" smtClean="0"/>
          </a:p>
          <a:p>
            <a:pPr lvl="1" eaLnBrk="1" hangingPunct="1"/>
            <a:r>
              <a:rPr lang="en-US" altLang="en-US" smtClean="0">
                <a:hlinkClick r:id="rId8"/>
              </a:rPr>
              <a:t>Women and food security example</a:t>
            </a:r>
            <a:endParaRPr lang="en-US" altLang="en-US" smtClean="0"/>
          </a:p>
          <a:p>
            <a:pPr lvl="1" eaLnBrk="1" hangingPunct="1"/>
            <a:r>
              <a:rPr lang="en-US" altLang="en-US" smtClean="0">
                <a:hlinkClick r:id="rId9"/>
              </a:rPr>
              <a:t>EuropeAid on Food security</a:t>
            </a:r>
            <a:endParaRPr lang="en-US" altLang="en-US" smtClean="0"/>
          </a:p>
          <a:p>
            <a:pPr lvl="1" eaLnBrk="1" hangingPunct="1"/>
            <a:r>
              <a:rPr lang="en-US" altLang="en-US" smtClean="0">
                <a:hlinkClick r:id="rId10"/>
              </a:rPr>
              <a:t>Food Intervention Principles</a:t>
            </a:r>
            <a:endParaRPr lang="en-US" altLang="en-US" smtClean="0"/>
          </a:p>
          <a:p>
            <a:pPr lvl="1" eaLnBrk="1" hangingPunct="1"/>
            <a:endParaRPr lang="en-US" altLang="en-US" smtClean="0"/>
          </a:p>
        </p:txBody>
      </p:sp>
      <p:sp>
        <p:nvSpPr>
          <p:cNvPr id="3" name="Title 2"/>
          <p:cNvSpPr>
            <a:spLocks noGrp="1"/>
          </p:cNvSpPr>
          <p:nvPr>
            <p:ph type="title"/>
          </p:nvPr>
        </p:nvSpPr>
        <p:spPr>
          <a:xfrm>
            <a:off x="1143000" y="76200"/>
            <a:ext cx="7696200" cy="762000"/>
          </a:xfrm>
        </p:spPr>
        <p:txBody>
          <a:bodyPr/>
          <a:lstStyle/>
          <a:p>
            <a:pPr>
              <a:defRPr/>
            </a:pPr>
            <a:r>
              <a:rPr lang="en-US" sz="3200" dirty="0" smtClean="0"/>
              <a:t>5. Resources on Food and Food Security</a:t>
            </a:r>
            <a:endParaRPr lang="en-US" sz="3200" dirty="0"/>
          </a:p>
        </p:txBody>
      </p:sp>
      <p:pic>
        <p:nvPicPr>
          <p:cNvPr id="17412" name="Picture 4"/>
          <p:cNvPicPr>
            <a:picLocks noChangeAspect="1" noChangeArrowheads="1"/>
          </p:cNvPicPr>
          <p:nvPr/>
        </p:nvPicPr>
        <p:blipFill>
          <a:blip r:embed="rId11" cstate="screen"/>
          <a:srcRect/>
          <a:stretch>
            <a:fillRect/>
          </a:stretch>
        </p:blipFill>
        <p:spPr bwMode="auto">
          <a:xfrm>
            <a:off x="2438400" y="5181600"/>
            <a:ext cx="4000500" cy="1533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602538" cy="822325"/>
          </a:xfrm>
        </p:spPr>
        <p:txBody>
          <a:bodyPr/>
          <a:lstStyle/>
          <a:p>
            <a:pPr>
              <a:defRPr/>
            </a:pPr>
            <a:r>
              <a:rPr lang="en-US" dirty="0" smtClean="0"/>
              <a:t>II. Emergency Education (EE)</a:t>
            </a:r>
            <a:endParaRPr lang="en-US" dirty="0"/>
          </a:p>
        </p:txBody>
      </p:sp>
      <p:sp>
        <p:nvSpPr>
          <p:cNvPr id="18435" name="Content Placeholder 2"/>
          <p:cNvSpPr>
            <a:spLocks noGrp="1"/>
          </p:cNvSpPr>
          <p:nvPr>
            <p:ph idx="1"/>
          </p:nvPr>
        </p:nvSpPr>
        <p:spPr>
          <a:xfrm>
            <a:off x="533400" y="1076325"/>
            <a:ext cx="8305800" cy="5186363"/>
          </a:xfrm>
        </p:spPr>
        <p:txBody>
          <a:bodyPr/>
          <a:lstStyle/>
          <a:p>
            <a:r>
              <a:rPr lang="en-US" altLang="en-US" sz="2800" smtClean="0"/>
              <a:t>Emergency Education is </a:t>
            </a:r>
            <a:r>
              <a:rPr lang="en-US" altLang="en-US" sz="2800" i="1" smtClean="0"/>
              <a:t>“a set of linked project activities that enable structured learning to continue in times of acute crisis or long-term instability”</a:t>
            </a:r>
            <a:r>
              <a:rPr lang="en-US" altLang="en-US" sz="2800" smtClean="0"/>
              <a:t>  </a:t>
            </a:r>
            <a:r>
              <a:rPr lang="en-US" altLang="en-US" sz="2400" smtClean="0">
                <a:hlinkClick r:id="rId3"/>
              </a:rPr>
              <a:t>Save the Children UK</a:t>
            </a:r>
            <a:r>
              <a:rPr lang="en-US" altLang="en-US" smtClean="0">
                <a:hlinkClick r:id="rId3"/>
              </a:rPr>
              <a:t> </a:t>
            </a:r>
            <a:endParaRPr lang="en-US" altLang="en-US" smtClean="0"/>
          </a:p>
        </p:txBody>
      </p:sp>
      <p:pic>
        <p:nvPicPr>
          <p:cNvPr id="18436" name="Picture 2"/>
          <p:cNvPicPr>
            <a:picLocks noChangeAspect="1" noChangeArrowheads="1"/>
          </p:cNvPicPr>
          <p:nvPr/>
        </p:nvPicPr>
        <p:blipFill>
          <a:blip r:embed="rId4" cstate="screen"/>
          <a:srcRect/>
          <a:stretch>
            <a:fillRect/>
          </a:stretch>
        </p:blipFill>
        <p:spPr bwMode="auto">
          <a:xfrm>
            <a:off x="1981200" y="3124200"/>
            <a:ext cx="4791075"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602538" cy="822325"/>
          </a:xfrm>
        </p:spPr>
        <p:txBody>
          <a:bodyPr/>
          <a:lstStyle/>
          <a:p>
            <a:pPr>
              <a:defRPr/>
            </a:pPr>
            <a:r>
              <a:rPr lang="en-US" sz="3600" dirty="0" smtClean="0"/>
              <a:t>II. Emergency Education Overview</a:t>
            </a:r>
            <a:endParaRPr lang="en-US" sz="3600" dirty="0"/>
          </a:p>
        </p:txBody>
      </p:sp>
      <p:sp>
        <p:nvSpPr>
          <p:cNvPr id="19459" name="Content Placeholder 2"/>
          <p:cNvSpPr>
            <a:spLocks noGrp="1"/>
          </p:cNvSpPr>
          <p:nvPr>
            <p:ph idx="1"/>
          </p:nvPr>
        </p:nvSpPr>
        <p:spPr>
          <a:xfrm>
            <a:off x="533400" y="1076325"/>
            <a:ext cx="8305800" cy="5186363"/>
          </a:xfrm>
        </p:spPr>
        <p:txBody>
          <a:bodyPr/>
          <a:lstStyle/>
          <a:p>
            <a:pPr marL="571500" indent="-514350">
              <a:buFont typeface="Times New Roman" pitchFamily="18" charset="0"/>
              <a:buAutoNum type="arabicPeriod"/>
            </a:pPr>
            <a:r>
              <a:rPr lang="en-US" altLang="en-US" smtClean="0"/>
              <a:t>Importance of emergency education</a:t>
            </a:r>
          </a:p>
          <a:p>
            <a:pPr marL="571500" indent="-514350">
              <a:buFont typeface="Times New Roman" pitchFamily="18" charset="0"/>
              <a:buAutoNum type="arabicPeriod"/>
            </a:pPr>
            <a:r>
              <a:rPr lang="en-US" altLang="en-US" smtClean="0"/>
              <a:t>Support for emergency education</a:t>
            </a:r>
          </a:p>
          <a:p>
            <a:pPr marL="571500" indent="-514350">
              <a:buFont typeface="Times New Roman" pitchFamily="18" charset="0"/>
              <a:buAutoNum type="arabicPeriod"/>
            </a:pPr>
            <a:r>
              <a:rPr lang="en-US" altLang="en-US" smtClean="0"/>
              <a:t>Initiatives:</a:t>
            </a:r>
          </a:p>
          <a:p>
            <a:pPr marL="1371600" lvl="2" indent="-514350">
              <a:buFontTx/>
              <a:buAutoNum type="arabicPeriod"/>
            </a:pPr>
            <a:r>
              <a:rPr lang="en-US" altLang="en-US" sz="2000" smtClean="0"/>
              <a:t>The Work of the INEE</a:t>
            </a:r>
          </a:p>
          <a:p>
            <a:pPr marL="1371600" lvl="2" indent="-514350">
              <a:buFontTx/>
              <a:buAutoNum type="arabicPeriod"/>
            </a:pPr>
            <a:r>
              <a:rPr lang="en-US" altLang="en-US" sz="2000" smtClean="0"/>
              <a:t>Teachers without Borders</a:t>
            </a:r>
          </a:p>
          <a:p>
            <a:pPr marL="1371600" lvl="2" indent="-514350">
              <a:buFontTx/>
              <a:buAutoNum type="arabicPeriod"/>
            </a:pPr>
            <a:r>
              <a:rPr lang="en-US" altLang="en-US" sz="2000" smtClean="0"/>
              <a:t>International Rescue Committee</a:t>
            </a:r>
          </a:p>
          <a:p>
            <a:pPr marL="571500" indent="-514350">
              <a:buFontTx/>
              <a:buAutoNum type="arabicPeriod"/>
            </a:pPr>
            <a:r>
              <a:rPr lang="en-US" altLang="en-US" smtClean="0"/>
              <a:t>Resources on Emergency Education</a:t>
            </a:r>
          </a:p>
        </p:txBody>
      </p:sp>
      <p:pic>
        <p:nvPicPr>
          <p:cNvPr id="19460" name="Picture 4"/>
          <p:cNvPicPr>
            <a:picLocks noChangeAspect="1" noChangeArrowheads="1"/>
          </p:cNvPicPr>
          <p:nvPr/>
        </p:nvPicPr>
        <p:blipFill>
          <a:blip r:embed="rId2" cstate="screen"/>
          <a:srcRect/>
          <a:stretch>
            <a:fillRect/>
          </a:stretch>
        </p:blipFill>
        <p:spPr bwMode="auto">
          <a:xfrm>
            <a:off x="3048000" y="4648200"/>
            <a:ext cx="2859088" cy="190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7848600" cy="669925"/>
          </a:xfrm>
        </p:spPr>
        <p:txBody>
          <a:bodyPr/>
          <a:lstStyle/>
          <a:p>
            <a:pPr>
              <a:defRPr/>
            </a:pPr>
            <a:r>
              <a:rPr lang="en-US" sz="3200" dirty="0" smtClean="0"/>
              <a:t>1. Importance of Emergency Education</a:t>
            </a:r>
            <a:endParaRPr lang="en-US" sz="3200" dirty="0"/>
          </a:p>
        </p:txBody>
      </p:sp>
      <p:sp>
        <p:nvSpPr>
          <p:cNvPr id="3" name="Content Placeholder 2"/>
          <p:cNvSpPr>
            <a:spLocks noGrp="1"/>
          </p:cNvSpPr>
          <p:nvPr>
            <p:ph idx="1"/>
          </p:nvPr>
        </p:nvSpPr>
        <p:spPr>
          <a:xfrm>
            <a:off x="381000" y="533400"/>
            <a:ext cx="8305800" cy="5195888"/>
          </a:xfrm>
        </p:spPr>
        <p:txBody>
          <a:bodyPr/>
          <a:lstStyle/>
          <a:p>
            <a:pPr marL="0" indent="0">
              <a:buFontTx/>
              <a:buNone/>
              <a:defRPr/>
            </a:pPr>
            <a:endParaRPr lang="en-US" sz="2800" dirty="0" smtClean="0"/>
          </a:p>
          <a:p>
            <a:pPr>
              <a:defRPr/>
            </a:pPr>
            <a:r>
              <a:rPr lang="en-US" sz="2800" dirty="0" smtClean="0"/>
              <a:t>War deprives millions of children of education</a:t>
            </a:r>
          </a:p>
          <a:p>
            <a:pPr>
              <a:defRPr/>
            </a:pPr>
            <a:r>
              <a:rPr lang="en-US" sz="2800" dirty="0" smtClean="0"/>
              <a:t>Over ½ of all children have not completed primary education due to armed conflict</a:t>
            </a:r>
          </a:p>
          <a:p>
            <a:pPr>
              <a:defRPr/>
            </a:pPr>
            <a:r>
              <a:rPr lang="en-US" sz="2800" dirty="0" smtClean="0"/>
              <a:t>Human made &amp; natural disasters make the need for emergency education even more important</a:t>
            </a:r>
          </a:p>
          <a:p>
            <a:pPr>
              <a:defRPr/>
            </a:pPr>
            <a:r>
              <a:rPr lang="en-US" sz="2800" dirty="0" smtClean="0"/>
              <a:t>Video: </a:t>
            </a:r>
            <a:r>
              <a:rPr lang="en-US" sz="2800" dirty="0" smtClean="0">
                <a:hlinkClick r:id="rId3"/>
              </a:rPr>
              <a:t>Education in Emergencies</a:t>
            </a:r>
            <a:endParaRPr lang="en-US" sz="2800" dirty="0" smtClean="0"/>
          </a:p>
          <a:p>
            <a:pPr>
              <a:defRPr/>
            </a:pPr>
            <a:r>
              <a:rPr lang="en-US" sz="2800" dirty="0" smtClean="0"/>
              <a:t>Video: </a:t>
            </a:r>
            <a:r>
              <a:rPr lang="en-US" sz="2800" dirty="0" smtClean="0">
                <a:hlinkClick r:id="rId4"/>
              </a:rPr>
              <a:t>Bus Schools</a:t>
            </a:r>
            <a:endParaRPr lang="en-US" sz="2800" dirty="0" smtClean="0"/>
          </a:p>
          <a:p>
            <a:pPr>
              <a:defRPr/>
            </a:pPr>
            <a:endParaRPr lang="en-US" sz="2800" dirty="0" smtClean="0"/>
          </a:p>
          <a:p>
            <a:pPr>
              <a:defRPr/>
            </a:pPr>
            <a:endParaRPr lang="en-US" sz="2800" dirty="0" smtClean="0"/>
          </a:p>
          <a:p>
            <a:pPr>
              <a:defRPr/>
            </a:pPr>
            <a:endParaRPr lang="en-US" sz="3000" dirty="0" smtClean="0"/>
          </a:p>
        </p:txBody>
      </p:sp>
      <p:pic>
        <p:nvPicPr>
          <p:cNvPr id="20484" name="Picture 3"/>
          <p:cNvPicPr>
            <a:picLocks noChangeAspect="1" noChangeArrowheads="1"/>
          </p:cNvPicPr>
          <p:nvPr/>
        </p:nvPicPr>
        <p:blipFill>
          <a:blip r:embed="rId5" cstate="screen"/>
          <a:srcRect/>
          <a:stretch>
            <a:fillRect/>
          </a:stretch>
        </p:blipFill>
        <p:spPr bwMode="auto">
          <a:xfrm>
            <a:off x="2286000" y="4572000"/>
            <a:ext cx="4267200" cy="169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685800" y="990600"/>
            <a:ext cx="8305800" cy="5272088"/>
          </a:xfrm>
        </p:spPr>
        <p:txBody>
          <a:bodyPr/>
          <a:lstStyle/>
          <a:p>
            <a:pPr eaLnBrk="1" hangingPunct="1">
              <a:defRPr/>
            </a:pPr>
            <a:r>
              <a:rPr lang="en-US" dirty="0" smtClean="0"/>
              <a:t>Becoming a Humanitarian Aid (HA)Worker</a:t>
            </a:r>
          </a:p>
          <a:p>
            <a:pPr marL="1028700" lvl="1" indent="-571500" eaLnBrk="1" hangingPunct="1">
              <a:buFont typeface="+mj-lt"/>
              <a:buAutoNum type="romanUcPeriod"/>
              <a:defRPr/>
            </a:pPr>
            <a:r>
              <a:rPr lang="en-US" dirty="0" smtClean="0"/>
              <a:t>What does it take to be a HA Worker?</a:t>
            </a:r>
          </a:p>
          <a:p>
            <a:pPr marL="1028700" lvl="1" indent="-571500" eaLnBrk="1" hangingPunct="1">
              <a:buFont typeface="+mj-lt"/>
              <a:buAutoNum type="romanUcPeriod"/>
              <a:defRPr/>
            </a:pPr>
            <a:r>
              <a:rPr lang="en-US" dirty="0" smtClean="0"/>
              <a:t>Understanding the field of HA</a:t>
            </a:r>
          </a:p>
          <a:p>
            <a:pPr marL="1028700" lvl="1" indent="-571500" eaLnBrk="1" hangingPunct="1">
              <a:buFont typeface="+mj-lt"/>
              <a:buAutoNum type="romanUcPeriod"/>
              <a:defRPr/>
            </a:pPr>
            <a:r>
              <a:rPr lang="en-US" dirty="0" smtClean="0"/>
              <a:t>How to become a HA worker?</a:t>
            </a:r>
          </a:p>
          <a:p>
            <a:pPr marL="0" indent="0" eaLnBrk="1" hangingPunct="1">
              <a:buFontTx/>
              <a:buNone/>
              <a:defRPr/>
            </a:pPr>
            <a:r>
              <a:rPr lang="en-US" dirty="0" smtClean="0"/>
              <a:t> </a:t>
            </a:r>
          </a:p>
        </p:txBody>
      </p:sp>
      <p:sp>
        <p:nvSpPr>
          <p:cNvPr id="4099" name="Title 1"/>
          <p:cNvSpPr>
            <a:spLocks noGrp="1"/>
          </p:cNvSpPr>
          <p:nvPr>
            <p:ph type="title"/>
          </p:nvPr>
        </p:nvSpPr>
        <p:spPr>
          <a:xfrm flipH="1" flipV="1">
            <a:off x="200025" y="884238"/>
            <a:ext cx="46038" cy="46037"/>
          </a:xfrm>
        </p:spPr>
        <p:txBody>
          <a:bodyPr/>
          <a:lstStyle/>
          <a:p>
            <a:pPr eaLnBrk="1" hangingPunct="1">
              <a:defRPr/>
            </a:pPr>
            <a:r>
              <a:rPr lang="en-US" sz="3600" b="1" smtClean="0">
                <a:solidFill>
                  <a:srgbClr val="C00000"/>
                </a:solidFill>
              </a:rPr>
              <a:t/>
            </a:r>
            <a:br>
              <a:rPr lang="en-US" sz="3600" b="1" smtClean="0">
                <a:solidFill>
                  <a:srgbClr val="C00000"/>
                </a:solidFill>
              </a:rPr>
            </a:br>
            <a:endParaRPr lang="en-US" smtClean="0"/>
          </a:p>
        </p:txBody>
      </p:sp>
      <p:sp>
        <p:nvSpPr>
          <p:cNvPr id="4100" name="Title 1"/>
          <p:cNvSpPr txBox="1">
            <a:spLocks/>
          </p:cNvSpPr>
          <p:nvPr/>
        </p:nvSpPr>
        <p:spPr bwMode="auto">
          <a:xfrm>
            <a:off x="1371600" y="228600"/>
            <a:ext cx="7772400" cy="762000"/>
          </a:xfrm>
          <a:prstGeom prst="rect">
            <a:avLst/>
          </a:prstGeom>
          <a:noFill/>
          <a:ln w="9525">
            <a:noFill/>
            <a:miter lim="800000"/>
            <a:headEnd/>
            <a:tailEnd/>
          </a:ln>
        </p:spPr>
        <p:txBody>
          <a:bodyPr anchor="ctr"/>
          <a:lstStyle/>
          <a:p>
            <a:endParaRPr lang="en-US" altLang="en-US" sz="4400" i="1">
              <a:solidFill>
                <a:schemeClr val="tx2"/>
              </a:solidFill>
              <a:latin typeface="Times New Roman" pitchFamily="18" charset="0"/>
            </a:endParaRPr>
          </a:p>
        </p:txBody>
      </p:sp>
      <p:sp>
        <p:nvSpPr>
          <p:cNvPr id="8" name="Title 1"/>
          <p:cNvSpPr txBox="1">
            <a:spLocks/>
          </p:cNvSpPr>
          <p:nvPr/>
        </p:nvSpPr>
        <p:spPr bwMode="auto">
          <a:xfrm>
            <a:off x="969963" y="304800"/>
            <a:ext cx="8153400" cy="381000"/>
          </a:xfrm>
          <a:prstGeom prst="rect">
            <a:avLst/>
          </a:prstGeom>
          <a:noFill/>
          <a:ln>
            <a:noFill/>
          </a:ln>
          <a:effectLst/>
          <a:extLst/>
        </p:spPr>
        <p:txBody>
          <a:bodyPr anchor="ctr"/>
          <a:lstStyle>
            <a:lvl1pPr algn="l" rtl="0" eaLnBrk="1" fontAlgn="base" hangingPunct="1">
              <a:spcBef>
                <a:spcPct val="0"/>
              </a:spcBef>
              <a:spcAft>
                <a:spcPct val="0"/>
              </a:spcAft>
              <a:defRPr sz="4400" i="1">
                <a:solidFill>
                  <a:schemeClr val="tx2"/>
                </a:solidFill>
                <a:latin typeface="+mj-lt"/>
                <a:ea typeface="+mj-ea"/>
                <a:cs typeface="+mj-cs"/>
              </a:defRPr>
            </a:lvl1pPr>
            <a:lvl2pPr algn="l" rtl="0" eaLnBrk="1" fontAlgn="base" hangingPunct="1">
              <a:spcBef>
                <a:spcPct val="0"/>
              </a:spcBef>
              <a:spcAft>
                <a:spcPct val="0"/>
              </a:spcAft>
              <a:defRPr sz="4400" i="1">
                <a:solidFill>
                  <a:schemeClr val="tx2"/>
                </a:solidFill>
                <a:latin typeface="Times New Roman" pitchFamily="18" charset="0"/>
                <a:cs typeface="Tahoma" pitchFamily="34" charset="0"/>
              </a:defRPr>
            </a:lvl2pPr>
            <a:lvl3pPr algn="l" rtl="0" eaLnBrk="1" fontAlgn="base" hangingPunct="1">
              <a:spcBef>
                <a:spcPct val="0"/>
              </a:spcBef>
              <a:spcAft>
                <a:spcPct val="0"/>
              </a:spcAft>
              <a:defRPr sz="4400" i="1">
                <a:solidFill>
                  <a:schemeClr val="tx2"/>
                </a:solidFill>
                <a:latin typeface="Times New Roman" pitchFamily="18" charset="0"/>
                <a:cs typeface="Tahoma" pitchFamily="34" charset="0"/>
              </a:defRPr>
            </a:lvl3pPr>
            <a:lvl4pPr algn="l" rtl="0" eaLnBrk="1" fontAlgn="base" hangingPunct="1">
              <a:spcBef>
                <a:spcPct val="0"/>
              </a:spcBef>
              <a:spcAft>
                <a:spcPct val="0"/>
              </a:spcAft>
              <a:defRPr sz="4400" i="1">
                <a:solidFill>
                  <a:schemeClr val="tx2"/>
                </a:solidFill>
                <a:latin typeface="Times New Roman" pitchFamily="18" charset="0"/>
                <a:cs typeface="Tahoma" pitchFamily="34" charset="0"/>
              </a:defRPr>
            </a:lvl4pPr>
            <a:lvl5pPr algn="l" rtl="0" eaLnBrk="1" fontAlgn="base" hangingPunct="1">
              <a:spcBef>
                <a:spcPct val="0"/>
              </a:spcBef>
              <a:spcAft>
                <a:spcPct val="0"/>
              </a:spcAft>
              <a:defRPr sz="4400" i="1">
                <a:solidFill>
                  <a:schemeClr val="tx2"/>
                </a:solidFill>
                <a:latin typeface="Times New Roman" pitchFamily="18" charset="0"/>
                <a:cs typeface="Tahoma" pitchFamily="34" charset="0"/>
              </a:defRPr>
            </a:lvl5pPr>
            <a:lvl6pPr marL="457200" algn="l" rtl="0" eaLnBrk="1" fontAlgn="base" hangingPunct="1">
              <a:spcBef>
                <a:spcPct val="0"/>
              </a:spcBef>
              <a:spcAft>
                <a:spcPct val="0"/>
              </a:spcAft>
              <a:defRPr sz="4400" i="1">
                <a:solidFill>
                  <a:schemeClr val="tx2"/>
                </a:solidFill>
                <a:latin typeface="Times New Roman" pitchFamily="18" charset="0"/>
                <a:cs typeface="Tahoma" pitchFamily="34" charset="0"/>
              </a:defRPr>
            </a:lvl6pPr>
            <a:lvl7pPr marL="914400" algn="l" rtl="0" eaLnBrk="1" fontAlgn="base" hangingPunct="1">
              <a:spcBef>
                <a:spcPct val="0"/>
              </a:spcBef>
              <a:spcAft>
                <a:spcPct val="0"/>
              </a:spcAft>
              <a:defRPr sz="4400" i="1">
                <a:solidFill>
                  <a:schemeClr val="tx2"/>
                </a:solidFill>
                <a:latin typeface="Times New Roman" pitchFamily="18" charset="0"/>
                <a:cs typeface="Tahoma" pitchFamily="34" charset="0"/>
              </a:defRPr>
            </a:lvl7pPr>
            <a:lvl8pPr marL="1371600" algn="l" rtl="0" eaLnBrk="1" fontAlgn="base" hangingPunct="1">
              <a:spcBef>
                <a:spcPct val="0"/>
              </a:spcBef>
              <a:spcAft>
                <a:spcPct val="0"/>
              </a:spcAft>
              <a:defRPr sz="4400" i="1">
                <a:solidFill>
                  <a:schemeClr val="tx2"/>
                </a:solidFill>
                <a:latin typeface="Times New Roman" pitchFamily="18" charset="0"/>
                <a:cs typeface="Tahoma" pitchFamily="34" charset="0"/>
              </a:defRPr>
            </a:lvl8pPr>
            <a:lvl9pPr marL="1828800" algn="l" rtl="0" eaLnBrk="1" fontAlgn="base" hangingPunct="1">
              <a:spcBef>
                <a:spcPct val="0"/>
              </a:spcBef>
              <a:spcAft>
                <a:spcPct val="0"/>
              </a:spcAft>
              <a:defRPr sz="4400" i="1">
                <a:solidFill>
                  <a:schemeClr val="tx2"/>
                </a:solidFill>
                <a:latin typeface="Times New Roman" pitchFamily="18" charset="0"/>
                <a:cs typeface="Tahoma" pitchFamily="34" charset="0"/>
              </a:defRPr>
            </a:lvl9pPr>
          </a:lstStyle>
          <a:p>
            <a:pPr algn="ctr">
              <a:defRPr/>
            </a:pPr>
            <a:r>
              <a:rPr lang="en-US" sz="3600" b="1" dirty="0" smtClean="0">
                <a:solidFill>
                  <a:srgbClr val="C00000"/>
                </a:solidFill>
              </a:rPr>
              <a:t/>
            </a:r>
            <a:br>
              <a:rPr lang="en-US" sz="3600" b="1" dirty="0" smtClean="0">
                <a:solidFill>
                  <a:srgbClr val="C00000"/>
                </a:solidFill>
              </a:rPr>
            </a:br>
            <a:r>
              <a:rPr lang="en-US" sz="3600" i="0" dirty="0" smtClean="0">
                <a:solidFill>
                  <a:srgbClr val="FF0000"/>
                </a:solidFill>
                <a:latin typeface="+mn-lt"/>
              </a:rPr>
              <a:t> Part </a:t>
            </a:r>
            <a:r>
              <a:rPr lang="en-US" sz="3600" i="0" dirty="0">
                <a:solidFill>
                  <a:srgbClr val="FF0000"/>
                </a:solidFill>
                <a:latin typeface="+mn-lt"/>
              </a:rPr>
              <a:t>1:  Introduction to the Field</a:t>
            </a:r>
          </a:p>
          <a:p>
            <a:pPr algn="ctr">
              <a:defRPr/>
            </a:pPr>
            <a:endParaRPr lang="en-US" sz="3200" i="0" dirty="0">
              <a:solidFill>
                <a:srgbClr val="FF0000"/>
              </a:solidFill>
              <a:latin typeface="+mn-lt"/>
            </a:endParaRPr>
          </a:p>
        </p:txBody>
      </p:sp>
      <p:pic>
        <p:nvPicPr>
          <p:cNvPr id="4102" name="Picture 1"/>
          <p:cNvPicPr>
            <a:picLocks noChangeAspect="1"/>
          </p:cNvPicPr>
          <p:nvPr/>
        </p:nvPicPr>
        <p:blipFill>
          <a:blip r:embed="rId3" cstate="screen"/>
          <a:srcRect/>
          <a:stretch>
            <a:fillRect/>
          </a:stretch>
        </p:blipFill>
        <p:spPr bwMode="auto">
          <a:xfrm>
            <a:off x="3357563" y="4191000"/>
            <a:ext cx="2428875" cy="187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602538" cy="822325"/>
          </a:xfrm>
        </p:spPr>
        <p:txBody>
          <a:bodyPr/>
          <a:lstStyle/>
          <a:p>
            <a:pPr>
              <a:defRPr/>
            </a:pPr>
            <a:r>
              <a:rPr lang="en-US" sz="3200" dirty="0" smtClean="0"/>
              <a:t>1. Importance of Emergency Education </a:t>
            </a:r>
            <a:endParaRPr lang="en-US" sz="3200" dirty="0"/>
          </a:p>
        </p:txBody>
      </p:sp>
      <p:sp>
        <p:nvSpPr>
          <p:cNvPr id="21507" name="Content Placeholder 2"/>
          <p:cNvSpPr>
            <a:spLocks noGrp="1"/>
          </p:cNvSpPr>
          <p:nvPr>
            <p:ph idx="1"/>
          </p:nvPr>
        </p:nvSpPr>
        <p:spPr>
          <a:xfrm>
            <a:off x="533400" y="1076325"/>
            <a:ext cx="8305800" cy="5186363"/>
          </a:xfrm>
        </p:spPr>
        <p:txBody>
          <a:bodyPr/>
          <a:lstStyle/>
          <a:p>
            <a:pPr marL="0" indent="0">
              <a:buFontTx/>
              <a:buNone/>
            </a:pPr>
            <a:r>
              <a:rPr lang="en-US" altLang="en-US" sz="2200" smtClean="0"/>
              <a:t>“Education is a right of all children, but it is a right that, more often than not, refugee and displaced families secure on their own or do not secure at all. This right is highlighted in the United Nations’ Convention on the Rights of the Child, adopted by the United Nations General Assembly in 1989. Article 28 of this Convention proclaims education as a basic right, and one that should be “free and compulsory” as a matter of urgent priority. It further argues for the promotion of “international cooperation in matters of education” (Article 28); a “holistic approach to child development” which incorporates, among other things, “the national values of the country in which children are living [and] the country from which they may originate” (Article 29); and for “the treatment, recovery and social reintegration of children who are victims of conflict” (Article 39), something that organized education can directly address.” </a:t>
            </a:r>
            <a:r>
              <a:rPr lang="en-US" altLang="en-US" sz="2200" smtClean="0">
                <a:hlinkClick r:id="rId3"/>
              </a:rPr>
              <a:t>Sommers</a:t>
            </a:r>
            <a:endParaRPr lang="en-US" altLang="en-US" sz="220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517525"/>
          </a:xfrm>
        </p:spPr>
        <p:txBody>
          <a:bodyPr/>
          <a:lstStyle/>
          <a:p>
            <a:pPr>
              <a:defRPr/>
            </a:pPr>
            <a:r>
              <a:rPr lang="en-US" sz="3200" dirty="0" smtClean="0"/>
              <a:t>2. Support for Emergency Education</a:t>
            </a:r>
            <a:endParaRPr lang="en-US" sz="3200" dirty="0"/>
          </a:p>
        </p:txBody>
      </p:sp>
      <p:sp>
        <p:nvSpPr>
          <p:cNvPr id="22531" name="Content Placeholder 2"/>
          <p:cNvSpPr>
            <a:spLocks noGrp="1"/>
          </p:cNvSpPr>
          <p:nvPr>
            <p:ph idx="1"/>
          </p:nvPr>
        </p:nvSpPr>
        <p:spPr>
          <a:xfrm>
            <a:off x="304800" y="1143000"/>
            <a:ext cx="8534400" cy="4114800"/>
          </a:xfrm>
        </p:spPr>
        <p:txBody>
          <a:bodyPr/>
          <a:lstStyle/>
          <a:p>
            <a:r>
              <a:rPr lang="en-US" altLang="en-US" smtClean="0"/>
              <a:t>Role of education in HA is essential </a:t>
            </a:r>
            <a:r>
              <a:rPr lang="en-US" altLang="en-US" smtClean="0">
                <a:hlinkClick r:id="rId3"/>
              </a:rPr>
              <a:t>ODI</a:t>
            </a:r>
            <a:endParaRPr lang="en-US" altLang="en-US" smtClean="0"/>
          </a:p>
          <a:p>
            <a:r>
              <a:rPr lang="en-US" altLang="en-US" smtClean="0"/>
              <a:t>Sphere project recognizes emergency education need and standards </a:t>
            </a:r>
            <a:r>
              <a:rPr lang="en-US" altLang="en-US" smtClean="0">
                <a:hlinkClick r:id="rId4"/>
              </a:rPr>
              <a:t>INEE-Sphere</a:t>
            </a:r>
            <a:endParaRPr lang="en-US" altLang="en-US" smtClean="0"/>
          </a:p>
          <a:p>
            <a:r>
              <a:rPr lang="en-US" altLang="en-US" smtClean="0"/>
              <a:t>EE is central in many development concerns</a:t>
            </a:r>
          </a:p>
          <a:p>
            <a:r>
              <a:rPr lang="en-US" altLang="en-US" smtClean="0"/>
              <a:t>Yet, it remains underfunded – in 2007:</a:t>
            </a:r>
          </a:p>
          <a:p>
            <a:pPr lvl="1"/>
            <a:r>
              <a:rPr lang="en-US" altLang="en-US" sz="2400" smtClean="0"/>
              <a:t>EE received only 1.9 percent of global         humanitarian aid budget vs.                                  4.2% needed</a:t>
            </a:r>
          </a:p>
          <a:p>
            <a:pPr lvl="1"/>
            <a:r>
              <a:rPr lang="en-US" altLang="en-US" sz="2400" smtClean="0"/>
              <a:t>only 27 % of global education                            funding requirements were met,                             with contributions from just four                          donors </a:t>
            </a:r>
            <a:r>
              <a:rPr lang="en-US" altLang="en-US" sz="2400" smtClean="0">
                <a:hlinkClick r:id="rId5"/>
              </a:rPr>
              <a:t>*</a:t>
            </a:r>
            <a:r>
              <a:rPr lang="en-US" altLang="en-US" sz="2400" smtClean="0"/>
              <a:t> </a:t>
            </a:r>
          </a:p>
          <a:p>
            <a:endParaRPr lang="en-US" altLang="en-US" smtClean="0"/>
          </a:p>
          <a:p>
            <a:endParaRPr lang="en-US" altLang="en-US" smtClean="0"/>
          </a:p>
          <a:p>
            <a:endParaRPr lang="en-US" altLang="en-US" smtClean="0"/>
          </a:p>
        </p:txBody>
      </p:sp>
      <p:pic>
        <p:nvPicPr>
          <p:cNvPr id="22532" name="Picture 2"/>
          <p:cNvPicPr>
            <a:picLocks noChangeAspect="1" noChangeArrowheads="1"/>
          </p:cNvPicPr>
          <p:nvPr/>
        </p:nvPicPr>
        <p:blipFill>
          <a:blip r:embed="rId6" cstate="screen"/>
          <a:srcRect/>
          <a:stretch>
            <a:fillRect/>
          </a:stretch>
        </p:blipFill>
        <p:spPr bwMode="auto">
          <a:xfrm>
            <a:off x="5943600" y="4495800"/>
            <a:ext cx="2663825"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050" y="457200"/>
            <a:ext cx="7696200" cy="533400"/>
          </a:xfrm>
        </p:spPr>
        <p:txBody>
          <a:bodyPr/>
          <a:lstStyle/>
          <a:p>
            <a:pPr>
              <a:defRPr/>
            </a:pPr>
            <a:r>
              <a:rPr lang="en-US" sz="3600" dirty="0" smtClean="0"/>
              <a:t>3a. The Work of the INEE</a:t>
            </a:r>
            <a:br>
              <a:rPr lang="en-US" sz="3600" dirty="0" smtClean="0"/>
            </a:br>
            <a:endParaRPr lang="en-US" sz="3600" dirty="0"/>
          </a:p>
        </p:txBody>
      </p:sp>
      <p:sp>
        <p:nvSpPr>
          <p:cNvPr id="3" name="Content Placeholder 2"/>
          <p:cNvSpPr>
            <a:spLocks noGrp="1"/>
          </p:cNvSpPr>
          <p:nvPr>
            <p:ph idx="1"/>
          </p:nvPr>
        </p:nvSpPr>
        <p:spPr>
          <a:xfrm>
            <a:off x="228600" y="990600"/>
            <a:ext cx="8305800" cy="5348288"/>
          </a:xfrm>
        </p:spPr>
        <p:txBody>
          <a:bodyPr/>
          <a:lstStyle/>
          <a:p>
            <a:pPr marL="0" indent="0">
              <a:buFontTx/>
              <a:buNone/>
              <a:defRPr/>
            </a:pPr>
            <a:r>
              <a:rPr lang="en-US" dirty="0" smtClean="0"/>
              <a:t>The Inter-Agency Network for Education in Emergencies (INEE):</a:t>
            </a:r>
          </a:p>
          <a:p>
            <a:pPr>
              <a:defRPr/>
            </a:pPr>
            <a:r>
              <a:rPr lang="en-US" sz="2800" dirty="0" smtClean="0"/>
              <a:t>Open, flexible global network:</a:t>
            </a:r>
          </a:p>
          <a:p>
            <a:pPr lvl="1">
              <a:defRPr/>
            </a:pPr>
            <a:r>
              <a:rPr lang="en-US" sz="2400" dirty="0" smtClean="0"/>
              <a:t> representatives from NGOs, UN &amp; donor agencies, governments, academic institutions, schools &amp; affected populations working together to ensure right to quality and safe education in emergencies &amp; post-crisis recovery</a:t>
            </a:r>
          </a:p>
          <a:p>
            <a:pPr lvl="1">
              <a:defRPr/>
            </a:pPr>
            <a:r>
              <a:rPr lang="en-US" sz="2400" dirty="0" smtClean="0"/>
              <a:t>includes more than 5,700 practitioners, students, teachers, staff and others</a:t>
            </a:r>
            <a:endParaRPr lang="en-US" dirty="0"/>
          </a:p>
          <a:p>
            <a:pPr lvl="1">
              <a:defRPr/>
            </a:pPr>
            <a:r>
              <a:rPr lang="en-US" sz="2400" dirty="0" smtClean="0"/>
              <a:t>minimum formal structure, shared leadership,       open non-competitive membership &amp;                  inter-agency collaboration </a:t>
            </a:r>
          </a:p>
          <a:p>
            <a:pPr lvl="1">
              <a:defRPr/>
            </a:pPr>
            <a:endParaRPr lang="en-US" sz="2400" dirty="0" smtClean="0"/>
          </a:p>
          <a:p>
            <a:pPr>
              <a:defRPr/>
            </a:pPr>
            <a:endParaRPr lang="en-US" dirty="0" smtClean="0"/>
          </a:p>
          <a:p>
            <a:pPr>
              <a:defRPr/>
            </a:pPr>
            <a:endParaRPr lang="en-US" dirty="0" smtClean="0"/>
          </a:p>
          <a:p>
            <a:pPr>
              <a:defRPr/>
            </a:pPr>
            <a:endParaRPr lang="en-US" dirty="0"/>
          </a:p>
        </p:txBody>
      </p:sp>
      <p:pic>
        <p:nvPicPr>
          <p:cNvPr id="23556" name="Picture 2"/>
          <p:cNvPicPr>
            <a:picLocks noChangeAspect="1" noChangeArrowheads="1"/>
          </p:cNvPicPr>
          <p:nvPr/>
        </p:nvPicPr>
        <p:blipFill>
          <a:blip r:embed="rId3" cstate="screen"/>
          <a:srcRect/>
          <a:stretch>
            <a:fillRect/>
          </a:stretch>
        </p:blipFill>
        <p:spPr bwMode="auto">
          <a:xfrm>
            <a:off x="7543800" y="5181600"/>
            <a:ext cx="1066800" cy="1196975"/>
          </a:xfrm>
          <a:prstGeom prst="rect">
            <a:avLst/>
          </a:prstGeom>
          <a:noFill/>
          <a:ln w="9525">
            <a:solidFill>
              <a:srgbClr val="002060"/>
            </a:solid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533400"/>
          </a:xfrm>
        </p:spPr>
        <p:txBody>
          <a:bodyPr/>
          <a:lstStyle/>
          <a:p>
            <a:pPr>
              <a:defRPr/>
            </a:pPr>
            <a:r>
              <a:rPr lang="en-US" sz="3600" dirty="0" smtClean="0"/>
              <a:t/>
            </a:r>
            <a:br>
              <a:rPr lang="en-US" sz="3600" dirty="0" smtClean="0"/>
            </a:br>
            <a:r>
              <a:rPr lang="en-US" sz="3600" dirty="0" smtClean="0"/>
              <a:t>3a. INEE Guiding Principles &amp; Values</a:t>
            </a:r>
            <a:br>
              <a:rPr lang="en-US" sz="3600" dirty="0" smtClean="0"/>
            </a:br>
            <a:endParaRPr lang="en-US" sz="3600" dirty="0"/>
          </a:p>
        </p:txBody>
      </p:sp>
      <p:sp>
        <p:nvSpPr>
          <p:cNvPr id="3" name="Content Placeholder 2"/>
          <p:cNvSpPr>
            <a:spLocks noGrp="1"/>
          </p:cNvSpPr>
          <p:nvPr>
            <p:ph idx="1"/>
          </p:nvPr>
        </p:nvSpPr>
        <p:spPr>
          <a:xfrm>
            <a:off x="304800" y="533400"/>
            <a:ext cx="8001000" cy="5272088"/>
          </a:xfrm>
        </p:spPr>
        <p:txBody>
          <a:bodyPr/>
          <a:lstStyle/>
          <a:p>
            <a:pPr marL="0" indent="0">
              <a:buFontTx/>
              <a:buNone/>
              <a:defRPr/>
            </a:pPr>
            <a:endParaRPr lang="en-US" dirty="0" smtClean="0"/>
          </a:p>
          <a:p>
            <a:pPr>
              <a:defRPr/>
            </a:pPr>
            <a:r>
              <a:rPr lang="en-US" sz="2400" dirty="0" smtClean="0"/>
              <a:t>Education:</a:t>
            </a:r>
          </a:p>
          <a:p>
            <a:pPr lvl="1">
              <a:defRPr/>
            </a:pPr>
            <a:r>
              <a:rPr lang="en-US" sz="2100" dirty="0" smtClean="0"/>
              <a:t>basic human right of all people                            affected by crisis and instability</a:t>
            </a:r>
          </a:p>
          <a:p>
            <a:pPr lvl="1">
              <a:defRPr/>
            </a:pPr>
            <a:r>
              <a:rPr lang="en-US" sz="2100" dirty="0" smtClean="0"/>
              <a:t>protects during crises and lays a                                         </a:t>
            </a:r>
          </a:p>
          <a:p>
            <a:pPr marL="457200" lvl="1" indent="0">
              <a:buFontTx/>
              <a:buNone/>
              <a:defRPr/>
            </a:pPr>
            <a:r>
              <a:rPr lang="en-US" sz="2100" dirty="0" smtClean="0"/>
              <a:t>   sustainable foundation for                                                                                                recovery, peace and development</a:t>
            </a:r>
          </a:p>
          <a:p>
            <a:pPr lvl="1">
              <a:defRPr/>
            </a:pPr>
            <a:r>
              <a:rPr lang="en-US" sz="2100" dirty="0" smtClean="0"/>
              <a:t>should be included in all humanitarian responses</a:t>
            </a:r>
          </a:p>
          <a:p>
            <a:pPr lvl="1">
              <a:defRPr/>
            </a:pPr>
            <a:r>
              <a:rPr lang="en-US" sz="2100" dirty="0" smtClean="0"/>
              <a:t>policy and services must be actively sustained and coordinated across the humanitarian – development continuum before, during and in recovery from crises</a:t>
            </a:r>
          </a:p>
          <a:p>
            <a:pPr lvl="1">
              <a:defRPr/>
            </a:pPr>
            <a:r>
              <a:rPr lang="en-US" sz="2100" dirty="0" smtClean="0"/>
              <a:t>Crises which destabilize education can be approached not only as urgent situations of immediate need but also as opportunities for positive change</a:t>
            </a:r>
          </a:p>
          <a:p>
            <a:pPr lvl="1">
              <a:defRPr/>
            </a:pPr>
            <a:r>
              <a:rPr lang="en-US" sz="2100" dirty="0" smtClean="0"/>
              <a:t>must adhere to clear standards of quality and be accountable for results</a:t>
            </a:r>
            <a:r>
              <a:rPr lang="en-US" sz="2200" dirty="0" smtClean="0"/>
              <a:t>.</a:t>
            </a:r>
          </a:p>
          <a:p>
            <a:pPr lvl="1">
              <a:defRPr/>
            </a:pPr>
            <a:endParaRPr lang="en-US" sz="2200" dirty="0" smtClean="0"/>
          </a:p>
          <a:p>
            <a:pPr marL="0" indent="0">
              <a:buFontTx/>
              <a:buNone/>
              <a:defRPr/>
            </a:pPr>
            <a:r>
              <a:rPr lang="en-US" sz="2200" dirty="0" smtClean="0"/>
              <a:t>	</a:t>
            </a:r>
          </a:p>
          <a:p>
            <a:pPr>
              <a:defRPr/>
            </a:pPr>
            <a:endParaRPr lang="en-US" dirty="0" smtClean="0"/>
          </a:p>
          <a:p>
            <a:pPr>
              <a:defRPr/>
            </a:pPr>
            <a:endParaRPr lang="en-US" dirty="0"/>
          </a:p>
        </p:txBody>
      </p:sp>
      <p:pic>
        <p:nvPicPr>
          <p:cNvPr id="24580" name="Picture 2"/>
          <p:cNvPicPr>
            <a:picLocks noChangeAspect="1" noChangeArrowheads="1"/>
          </p:cNvPicPr>
          <p:nvPr/>
        </p:nvPicPr>
        <p:blipFill>
          <a:blip r:embed="rId3" cstate="screen"/>
          <a:srcRect/>
          <a:stretch>
            <a:fillRect/>
          </a:stretch>
        </p:blipFill>
        <p:spPr bwMode="auto">
          <a:xfrm>
            <a:off x="5486400" y="1143000"/>
            <a:ext cx="3048000" cy="202723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685800"/>
          </a:xfrm>
        </p:spPr>
        <p:txBody>
          <a:bodyPr/>
          <a:lstStyle/>
          <a:p>
            <a:pPr>
              <a:defRPr/>
            </a:pPr>
            <a:r>
              <a:rPr lang="en-US" sz="3600" dirty="0" smtClean="0"/>
              <a:t/>
            </a:r>
            <a:br>
              <a:rPr lang="en-US" sz="3600" dirty="0" smtClean="0"/>
            </a:br>
            <a:r>
              <a:rPr lang="en-US" sz="3200" dirty="0" smtClean="0"/>
              <a:t>3b. Teachers Without Borders</a:t>
            </a:r>
            <a:r>
              <a:rPr lang="en-US" sz="3600" dirty="0" smtClean="0"/>
              <a:t/>
            </a:r>
            <a:br>
              <a:rPr lang="en-US" sz="3600" dirty="0" smtClean="0"/>
            </a:br>
            <a:endParaRPr lang="en-US" sz="3600" dirty="0"/>
          </a:p>
        </p:txBody>
      </p:sp>
      <p:sp>
        <p:nvSpPr>
          <p:cNvPr id="3" name="Content Placeholder 2"/>
          <p:cNvSpPr>
            <a:spLocks noGrp="1"/>
          </p:cNvSpPr>
          <p:nvPr>
            <p:ph idx="1"/>
          </p:nvPr>
        </p:nvSpPr>
        <p:spPr>
          <a:xfrm>
            <a:off x="685800" y="1143000"/>
            <a:ext cx="7696200" cy="4662488"/>
          </a:xfrm>
        </p:spPr>
        <p:txBody>
          <a:bodyPr/>
          <a:lstStyle/>
          <a:p>
            <a:pPr marL="0" indent="0">
              <a:buFontTx/>
              <a:buNone/>
              <a:defRPr/>
            </a:pPr>
            <a:r>
              <a:rPr lang="en-US" sz="2000" dirty="0" smtClean="0">
                <a:hlinkClick r:id="rId3"/>
              </a:rPr>
              <a:t>Teachers Without Borders</a:t>
            </a:r>
            <a:r>
              <a:rPr lang="en-US" sz="2000" dirty="0" smtClean="0"/>
              <a:t>:</a:t>
            </a:r>
          </a:p>
          <a:p>
            <a:pPr>
              <a:buFont typeface="Wingdings" pitchFamily="2" charset="2"/>
              <a:buChar char="v"/>
              <a:defRPr/>
            </a:pPr>
            <a:r>
              <a:rPr lang="en-US" sz="2000" dirty="0" smtClean="0"/>
              <a:t>connects teachers to create local change on global scale</a:t>
            </a:r>
          </a:p>
          <a:p>
            <a:pPr>
              <a:buFont typeface="Wingdings" pitchFamily="2" charset="2"/>
              <a:buChar char="v"/>
              <a:defRPr/>
            </a:pPr>
            <a:r>
              <a:rPr lang="en-US" sz="2000" dirty="0" smtClean="0"/>
              <a:t>aims to enhance education globally by supporting teachers locally</a:t>
            </a:r>
          </a:p>
          <a:p>
            <a:pPr>
              <a:buFont typeface="Wingdings" pitchFamily="2" charset="2"/>
              <a:buChar char="v"/>
              <a:defRPr/>
            </a:pPr>
            <a:r>
              <a:rPr lang="en-US" sz="2000" dirty="0" smtClean="0"/>
              <a:t>provides emergency education through educational logistics support, content development, teacher training &amp; professional development</a:t>
            </a:r>
          </a:p>
          <a:p>
            <a:pPr marL="0" indent="0">
              <a:buFontTx/>
              <a:buNone/>
              <a:defRPr/>
            </a:pPr>
            <a:endParaRPr lang="en-US" sz="2000" dirty="0" smtClean="0"/>
          </a:p>
          <a:p>
            <a:pPr marL="0" indent="0">
              <a:buFontTx/>
              <a:buNone/>
              <a:defRPr/>
            </a:pPr>
            <a:endParaRPr lang="en-US" sz="2000" dirty="0" smtClean="0"/>
          </a:p>
        </p:txBody>
      </p:sp>
      <p:pic>
        <p:nvPicPr>
          <p:cNvPr id="25604" name="Picture 3"/>
          <p:cNvPicPr>
            <a:picLocks noChangeAspect="1" noChangeArrowheads="1"/>
          </p:cNvPicPr>
          <p:nvPr/>
        </p:nvPicPr>
        <p:blipFill>
          <a:blip r:embed="rId4" cstate="screen"/>
          <a:srcRect/>
          <a:stretch>
            <a:fillRect/>
          </a:stretch>
        </p:blipFill>
        <p:spPr bwMode="auto">
          <a:xfrm>
            <a:off x="6924675" y="174625"/>
            <a:ext cx="2066925" cy="650875"/>
          </a:xfrm>
          <a:prstGeom prst="rect">
            <a:avLst/>
          </a:prstGeom>
          <a:noFill/>
          <a:ln w="9525">
            <a:noFill/>
            <a:miter lim="800000"/>
            <a:headEnd/>
            <a:tailEnd/>
          </a:ln>
        </p:spPr>
      </p:pic>
      <p:pic>
        <p:nvPicPr>
          <p:cNvPr id="25605" name="Picture 4"/>
          <p:cNvPicPr>
            <a:picLocks noChangeAspect="1" noChangeArrowheads="1"/>
          </p:cNvPicPr>
          <p:nvPr/>
        </p:nvPicPr>
        <p:blipFill>
          <a:blip r:embed="rId5" cstate="screen"/>
          <a:srcRect/>
          <a:stretch>
            <a:fillRect/>
          </a:stretch>
        </p:blipFill>
        <p:spPr bwMode="auto">
          <a:xfrm>
            <a:off x="762000" y="3962400"/>
            <a:ext cx="3457575" cy="2590800"/>
          </a:xfrm>
          <a:prstGeom prst="rect">
            <a:avLst/>
          </a:prstGeom>
          <a:noFill/>
          <a:ln w="9525">
            <a:noFill/>
            <a:miter lim="800000"/>
            <a:headEnd/>
            <a:tailEnd/>
          </a:ln>
        </p:spPr>
      </p:pic>
      <p:pic>
        <p:nvPicPr>
          <p:cNvPr id="25606" name="Picture 5"/>
          <p:cNvPicPr>
            <a:picLocks noChangeAspect="1" noChangeArrowheads="1"/>
          </p:cNvPicPr>
          <p:nvPr/>
        </p:nvPicPr>
        <p:blipFill>
          <a:blip r:embed="rId6" cstate="screen"/>
          <a:srcRect/>
          <a:stretch>
            <a:fillRect/>
          </a:stretch>
        </p:blipFill>
        <p:spPr bwMode="auto">
          <a:xfrm>
            <a:off x="5414963" y="3581400"/>
            <a:ext cx="3019425" cy="226536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685800"/>
          </a:xfrm>
        </p:spPr>
        <p:txBody>
          <a:bodyPr/>
          <a:lstStyle/>
          <a:p>
            <a:pPr>
              <a:defRPr/>
            </a:pPr>
            <a:r>
              <a:rPr lang="en-US" sz="3600" dirty="0" smtClean="0"/>
              <a:t/>
            </a:r>
            <a:br>
              <a:rPr lang="en-US" sz="3600" dirty="0" smtClean="0"/>
            </a:br>
            <a:r>
              <a:rPr lang="en-US" sz="3200" dirty="0" smtClean="0"/>
              <a:t>3b. Teachers Without Borders</a:t>
            </a:r>
            <a:r>
              <a:rPr lang="en-US" sz="3600" dirty="0" smtClean="0"/>
              <a:t/>
            </a:r>
            <a:br>
              <a:rPr lang="en-US" sz="3600" dirty="0" smtClean="0"/>
            </a:br>
            <a:endParaRPr lang="en-US" sz="3600" dirty="0"/>
          </a:p>
        </p:txBody>
      </p:sp>
      <p:sp>
        <p:nvSpPr>
          <p:cNvPr id="3" name="Content Placeholder 2"/>
          <p:cNvSpPr>
            <a:spLocks noGrp="1"/>
          </p:cNvSpPr>
          <p:nvPr>
            <p:ph idx="1"/>
          </p:nvPr>
        </p:nvSpPr>
        <p:spPr>
          <a:xfrm>
            <a:off x="838200" y="1143000"/>
            <a:ext cx="7924800" cy="4662488"/>
          </a:xfrm>
        </p:spPr>
        <p:txBody>
          <a:bodyPr/>
          <a:lstStyle/>
          <a:p>
            <a:pPr marL="0" indent="0">
              <a:buFontTx/>
              <a:buNone/>
              <a:defRPr/>
            </a:pPr>
            <a:r>
              <a:rPr lang="en-US" dirty="0" smtClean="0"/>
              <a:t>Selected Projects:</a:t>
            </a:r>
          </a:p>
          <a:p>
            <a:pPr>
              <a:buFont typeface="Wingdings" pitchFamily="2" charset="2"/>
              <a:buChar char="v"/>
              <a:defRPr/>
            </a:pPr>
            <a:r>
              <a:rPr lang="en-US" sz="2000" dirty="0" smtClean="0">
                <a:hlinkClick r:id="rId3"/>
              </a:rPr>
              <a:t>Certificate of Teaching Mastery (CTM</a:t>
            </a:r>
            <a:r>
              <a:rPr lang="en-US" sz="2000" dirty="0" smtClean="0"/>
              <a:t>): mentor- &amp; peer-supported modular teacher professional development program available free or paid, online &amp; offline – designed to  help teachers improve knowledge &amp; practice, and become mentors &amp; leaders</a:t>
            </a:r>
            <a:endParaRPr lang="en-US" sz="2000" dirty="0">
              <a:hlinkClick r:id="rId4"/>
            </a:endParaRPr>
          </a:p>
          <a:p>
            <a:pPr>
              <a:buFont typeface="Wingdings" pitchFamily="2" charset="2"/>
              <a:buChar char="v"/>
              <a:defRPr/>
            </a:pPr>
            <a:r>
              <a:rPr lang="en-US" sz="2000" dirty="0" err="1" smtClean="0">
                <a:hlinkClick r:id="rId4"/>
              </a:rPr>
              <a:t>ParsQuake</a:t>
            </a:r>
            <a:r>
              <a:rPr lang="en-US" sz="2000" dirty="0" smtClean="0">
                <a:hlinkClick r:id="rId4"/>
              </a:rPr>
              <a:t>: </a:t>
            </a:r>
            <a:r>
              <a:rPr lang="en-US" sz="2000" dirty="0" smtClean="0"/>
              <a:t>initiative to promote earthquake education, awareness &amp; preparedness in Persian-speaking schools and communities – Tajikistan &amp; Afghanistan</a:t>
            </a:r>
          </a:p>
          <a:p>
            <a:pPr>
              <a:buFont typeface="Wingdings" pitchFamily="2" charset="2"/>
              <a:buChar char="v"/>
              <a:defRPr/>
            </a:pPr>
            <a:r>
              <a:rPr lang="en-US" sz="2000" dirty="0" smtClean="0">
                <a:hlinkClick r:id="rId5"/>
              </a:rPr>
              <a:t>Peace Education</a:t>
            </a:r>
            <a:r>
              <a:rPr lang="en-US" sz="2000" dirty="0"/>
              <a:t> </a:t>
            </a:r>
            <a:r>
              <a:rPr lang="en-US" sz="2000" dirty="0" smtClean="0"/>
              <a:t>: empower learners with the knowledge, skills, attitudes and values necessary to end violence and injustice and promote a culture of peace; includes education in human rights, multicultural and global citizenship. Projects in San Diego, Mexico, Uganda, Congo, Kenya, South Africa</a:t>
            </a:r>
          </a:p>
          <a:p>
            <a:pPr>
              <a:buFont typeface="Wingdings" pitchFamily="2" charset="2"/>
              <a:buChar char="v"/>
              <a:defRPr/>
            </a:pPr>
            <a:endParaRPr lang="en-US" sz="2000" dirty="0" smtClean="0"/>
          </a:p>
          <a:p>
            <a:pPr>
              <a:buFont typeface="Wingdings" pitchFamily="2" charset="2"/>
              <a:buChar char="v"/>
              <a:defRPr/>
            </a:pPr>
            <a:endParaRPr lang="en-US" sz="2000" dirty="0" smtClean="0"/>
          </a:p>
          <a:p>
            <a:pPr marL="0" indent="0">
              <a:buFontTx/>
              <a:buNone/>
              <a:defRPr/>
            </a:pPr>
            <a:endParaRPr lang="en-US" sz="2000" dirty="0" smtClean="0"/>
          </a:p>
        </p:txBody>
      </p:sp>
      <p:pic>
        <p:nvPicPr>
          <p:cNvPr id="26628" name="Picture 3"/>
          <p:cNvPicPr>
            <a:picLocks noChangeAspect="1" noChangeArrowheads="1"/>
          </p:cNvPicPr>
          <p:nvPr/>
        </p:nvPicPr>
        <p:blipFill>
          <a:blip r:embed="rId6" cstate="screen"/>
          <a:srcRect/>
          <a:stretch>
            <a:fillRect/>
          </a:stretch>
        </p:blipFill>
        <p:spPr bwMode="auto">
          <a:xfrm>
            <a:off x="6924675" y="174625"/>
            <a:ext cx="2066925" cy="6508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685800"/>
          </a:xfrm>
        </p:spPr>
        <p:txBody>
          <a:bodyPr/>
          <a:lstStyle/>
          <a:p>
            <a:pPr>
              <a:defRPr/>
            </a:pPr>
            <a:r>
              <a:rPr lang="en-US" sz="3600" dirty="0" smtClean="0"/>
              <a:t>3c. International Rescue Committee</a:t>
            </a:r>
            <a:endParaRPr lang="en-US" sz="3600" dirty="0"/>
          </a:p>
        </p:txBody>
      </p:sp>
      <p:sp>
        <p:nvSpPr>
          <p:cNvPr id="3" name="Content Placeholder 2"/>
          <p:cNvSpPr>
            <a:spLocks noGrp="1"/>
          </p:cNvSpPr>
          <p:nvPr>
            <p:ph idx="1"/>
          </p:nvPr>
        </p:nvSpPr>
        <p:spPr>
          <a:xfrm>
            <a:off x="304800" y="1143000"/>
            <a:ext cx="8686800" cy="5113338"/>
          </a:xfrm>
        </p:spPr>
        <p:txBody>
          <a:bodyPr/>
          <a:lstStyle/>
          <a:p>
            <a:pPr marL="0" indent="0">
              <a:buFontTx/>
              <a:buNone/>
              <a:defRPr/>
            </a:pPr>
            <a:r>
              <a:rPr lang="en-US" sz="2800" dirty="0" smtClean="0">
                <a:hlinkClick r:id="rId3"/>
              </a:rPr>
              <a:t>IRC</a:t>
            </a:r>
            <a:r>
              <a:rPr lang="en-US" sz="2800" dirty="0" smtClean="0"/>
              <a:t> :</a:t>
            </a:r>
          </a:p>
          <a:p>
            <a:pPr>
              <a:buFont typeface="Wingdings" pitchFamily="2" charset="2"/>
              <a:buChar char="v"/>
              <a:defRPr/>
            </a:pPr>
            <a:r>
              <a:rPr lang="en-US" sz="2000" dirty="0" smtClean="0"/>
              <a:t>nongovernmental global network of first responders and humanitarian relief workers, working in 42 countries with partners around the world</a:t>
            </a:r>
          </a:p>
          <a:p>
            <a:pPr>
              <a:buFont typeface="Wingdings" pitchFamily="2" charset="2"/>
              <a:buChar char="v"/>
              <a:defRPr/>
            </a:pPr>
            <a:r>
              <a:rPr lang="en-US" sz="2000" dirty="0" smtClean="0"/>
              <a:t>provides aid to those who have been displaced by war or oppression</a:t>
            </a:r>
          </a:p>
          <a:p>
            <a:pPr>
              <a:buFont typeface="Wingdings" pitchFamily="2" charset="2"/>
              <a:buChar char="v"/>
              <a:defRPr/>
            </a:pPr>
            <a:r>
              <a:rPr lang="en-US" sz="2000" dirty="0" smtClean="0"/>
              <a:t>brings attention to forgotten or neglected crises and to pressure local governments and international groups to take action, to help and protect refugees, displaced people and other victims of conflict</a:t>
            </a:r>
          </a:p>
          <a:p>
            <a:pPr>
              <a:buFont typeface="Wingdings" pitchFamily="2" charset="2"/>
              <a:buChar char="v"/>
              <a:defRPr/>
            </a:pPr>
            <a:r>
              <a:rPr lang="en-US" sz="2000" dirty="0" smtClean="0">
                <a:hlinkClick r:id="rId4"/>
              </a:rPr>
              <a:t>Slideshow </a:t>
            </a:r>
            <a:endParaRPr lang="en-US" sz="2000" dirty="0" smtClean="0"/>
          </a:p>
          <a:p>
            <a:pPr marL="0" indent="0">
              <a:buFontTx/>
              <a:buNone/>
              <a:defRPr/>
            </a:pPr>
            <a:endParaRPr lang="en-US" sz="2000" dirty="0" smtClean="0"/>
          </a:p>
          <a:p>
            <a:pPr marL="0" indent="0">
              <a:buFontTx/>
              <a:buNone/>
              <a:defRPr/>
            </a:pPr>
            <a:endParaRPr lang="en-US" sz="2000" dirty="0" smtClean="0"/>
          </a:p>
          <a:p>
            <a:pPr marL="0" indent="0">
              <a:buFontTx/>
              <a:buNone/>
              <a:defRPr/>
            </a:pPr>
            <a:endParaRPr lang="en-US" sz="2000" dirty="0" smtClean="0"/>
          </a:p>
        </p:txBody>
      </p:sp>
      <p:pic>
        <p:nvPicPr>
          <p:cNvPr id="27652" name="Picture 2"/>
          <p:cNvPicPr>
            <a:picLocks noChangeAspect="1" noChangeArrowheads="1"/>
          </p:cNvPicPr>
          <p:nvPr/>
        </p:nvPicPr>
        <p:blipFill>
          <a:blip r:embed="rId5" cstate="screen"/>
          <a:srcRect/>
          <a:stretch>
            <a:fillRect/>
          </a:stretch>
        </p:blipFill>
        <p:spPr bwMode="auto">
          <a:xfrm>
            <a:off x="7239000" y="4648200"/>
            <a:ext cx="1430338" cy="1905000"/>
          </a:xfrm>
          <a:prstGeom prst="rect">
            <a:avLst/>
          </a:prstGeom>
          <a:noFill/>
          <a:ln w="9525">
            <a:noFill/>
            <a:miter lim="800000"/>
            <a:headEnd/>
            <a:tailEnd/>
          </a:ln>
        </p:spPr>
      </p:pic>
      <p:pic>
        <p:nvPicPr>
          <p:cNvPr id="27653" name="Picture 5"/>
          <p:cNvPicPr>
            <a:picLocks noChangeAspect="1" noChangeArrowheads="1"/>
          </p:cNvPicPr>
          <p:nvPr/>
        </p:nvPicPr>
        <p:blipFill>
          <a:blip r:embed="rId6" cstate="screen"/>
          <a:srcRect/>
          <a:stretch>
            <a:fillRect/>
          </a:stretch>
        </p:blipFill>
        <p:spPr bwMode="auto">
          <a:xfrm>
            <a:off x="2895600" y="3810000"/>
            <a:ext cx="3676650" cy="244633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696200" cy="685800"/>
          </a:xfrm>
        </p:spPr>
        <p:txBody>
          <a:bodyPr/>
          <a:lstStyle/>
          <a:p>
            <a:pPr>
              <a:defRPr/>
            </a:pPr>
            <a:r>
              <a:rPr lang="en-US" sz="3600" dirty="0" smtClean="0"/>
              <a:t>3c. IRC Selected Projects</a:t>
            </a:r>
            <a:endParaRPr lang="en-US" sz="3600" dirty="0"/>
          </a:p>
        </p:txBody>
      </p:sp>
      <p:sp>
        <p:nvSpPr>
          <p:cNvPr id="3" name="Content Placeholder 2"/>
          <p:cNvSpPr>
            <a:spLocks noGrp="1"/>
          </p:cNvSpPr>
          <p:nvPr>
            <p:ph idx="1"/>
          </p:nvPr>
        </p:nvSpPr>
        <p:spPr>
          <a:xfrm>
            <a:off x="304800" y="990600"/>
            <a:ext cx="8763000" cy="4814888"/>
          </a:xfrm>
        </p:spPr>
        <p:txBody>
          <a:bodyPr/>
          <a:lstStyle/>
          <a:p>
            <a:pPr>
              <a:buFont typeface="Wingdings" pitchFamily="2" charset="2"/>
              <a:buChar char="v"/>
              <a:defRPr/>
            </a:pPr>
            <a:r>
              <a:rPr lang="en-US" sz="2000" dirty="0" smtClean="0">
                <a:hlinkClick r:id="rId3"/>
              </a:rPr>
              <a:t>Afghanistan:  </a:t>
            </a:r>
            <a:endParaRPr lang="en-US" sz="2000" dirty="0" smtClean="0"/>
          </a:p>
          <a:p>
            <a:pPr lvl="1">
              <a:buFont typeface="Wingdings" pitchFamily="2" charset="2"/>
              <a:buChar char="v"/>
              <a:defRPr/>
            </a:pPr>
            <a:r>
              <a:rPr lang="en-US" sz="1600" dirty="0" smtClean="0"/>
              <a:t>major education campaign aimed at reaching 25,000 students</a:t>
            </a:r>
          </a:p>
          <a:p>
            <a:pPr lvl="1">
              <a:buFont typeface="Wingdings" pitchFamily="2" charset="2"/>
              <a:buChar char="v"/>
              <a:defRPr/>
            </a:pPr>
            <a:r>
              <a:rPr lang="en-US" sz="1600" dirty="0" smtClean="0"/>
              <a:t>funded by the Canadian International Development Agency (CIDA) and bringing together four international aid agencies including the IRC, will reach students across more than a third of Afghanistan. It will take a holistic approach to education; it will provide new schools, help train as many as 800 teachers, and will promote adult literacy</a:t>
            </a:r>
          </a:p>
          <a:p>
            <a:pPr>
              <a:buFont typeface="Wingdings" pitchFamily="2" charset="2"/>
              <a:buChar char="v"/>
              <a:defRPr/>
            </a:pPr>
            <a:r>
              <a:rPr lang="en-US" sz="2000" dirty="0" smtClean="0">
                <a:hlinkClick r:id="rId4"/>
              </a:rPr>
              <a:t>NGO-University Partnership</a:t>
            </a:r>
            <a:r>
              <a:rPr lang="en-US" sz="2000" dirty="0" smtClean="0"/>
              <a:t> (2009)</a:t>
            </a:r>
          </a:p>
          <a:p>
            <a:pPr lvl="1">
              <a:buFont typeface="Wingdings" pitchFamily="2" charset="2"/>
              <a:buChar char="v"/>
              <a:defRPr/>
            </a:pPr>
            <a:r>
              <a:rPr lang="en-US" sz="1800" dirty="0" smtClean="0"/>
              <a:t>IRC &amp; University of Nairobi (</a:t>
            </a:r>
            <a:r>
              <a:rPr lang="en-US" sz="1800" dirty="0" err="1" smtClean="0"/>
              <a:t>UoN</a:t>
            </a:r>
            <a:r>
              <a:rPr lang="en-US" sz="1800" dirty="0" smtClean="0"/>
              <a:t>), with support from Unbound Philanthropy created 1st grad program w/ Education in Emergencies (</a:t>
            </a:r>
            <a:r>
              <a:rPr lang="en-US" sz="1800" dirty="0" err="1" smtClean="0"/>
              <a:t>EiE</a:t>
            </a:r>
            <a:r>
              <a:rPr lang="en-US" sz="1800" dirty="0" smtClean="0"/>
              <a:t>) specialization</a:t>
            </a:r>
          </a:p>
          <a:p>
            <a:pPr lvl="1">
              <a:buFont typeface="Wingdings" pitchFamily="2" charset="2"/>
              <a:buChar char="v"/>
              <a:defRPr/>
            </a:pPr>
            <a:r>
              <a:rPr lang="en-US" sz="1800" dirty="0" smtClean="0"/>
              <a:t>objective - build national and regional humanitarian capacity for Education in Emergencies in the Horn and East Africa</a:t>
            </a:r>
            <a:r>
              <a:rPr lang="en-US" sz="2000" dirty="0" smtClean="0"/>
              <a:t>.</a:t>
            </a:r>
          </a:p>
          <a:p>
            <a:pPr marL="0" indent="0">
              <a:buFontTx/>
              <a:buNone/>
              <a:defRPr/>
            </a:pPr>
            <a:r>
              <a:rPr lang="en-US" sz="2000" dirty="0" smtClean="0"/>
              <a:t> </a:t>
            </a:r>
          </a:p>
          <a:p>
            <a:pPr marL="0" indent="0">
              <a:buFontTx/>
              <a:buNone/>
              <a:defRPr/>
            </a:pPr>
            <a:endParaRPr lang="en-US" sz="2000" dirty="0" smtClean="0"/>
          </a:p>
          <a:p>
            <a:pPr marL="0" indent="0">
              <a:buFontTx/>
              <a:buNone/>
              <a:defRPr/>
            </a:pPr>
            <a:r>
              <a:rPr lang="en-US" sz="2000" dirty="0" smtClean="0"/>
              <a:t> </a:t>
            </a:r>
          </a:p>
          <a:p>
            <a:pPr marL="0" indent="0">
              <a:buFontTx/>
              <a:buNone/>
              <a:defRPr/>
            </a:pPr>
            <a:endParaRPr lang="en-US" sz="2000" dirty="0" smtClean="0"/>
          </a:p>
          <a:p>
            <a:pPr marL="0" indent="0">
              <a:buFontTx/>
              <a:buNone/>
              <a:defRPr/>
            </a:pPr>
            <a:endParaRPr lang="en-US" sz="2000" dirty="0" smtClean="0"/>
          </a:p>
          <a:p>
            <a:pPr marL="0" indent="0">
              <a:buFontTx/>
              <a:buNone/>
              <a:defRPr/>
            </a:pPr>
            <a:endParaRPr lang="en-US" sz="2000" dirty="0" smtClean="0"/>
          </a:p>
        </p:txBody>
      </p:sp>
      <p:pic>
        <p:nvPicPr>
          <p:cNvPr id="28676" name="Picture 2"/>
          <p:cNvPicPr>
            <a:picLocks noChangeAspect="1" noChangeArrowheads="1"/>
          </p:cNvPicPr>
          <p:nvPr/>
        </p:nvPicPr>
        <p:blipFill>
          <a:blip r:embed="rId5" cstate="screen"/>
          <a:srcRect/>
          <a:stretch>
            <a:fillRect/>
          </a:stretch>
        </p:blipFill>
        <p:spPr bwMode="auto">
          <a:xfrm>
            <a:off x="7239000" y="4473575"/>
            <a:ext cx="1295400" cy="1724025"/>
          </a:xfrm>
          <a:prstGeom prst="rect">
            <a:avLst/>
          </a:prstGeom>
          <a:noFill/>
          <a:ln w="9525">
            <a:noFill/>
            <a:miter lim="800000"/>
            <a:headEnd/>
            <a:tailEnd/>
          </a:ln>
        </p:spPr>
      </p:pic>
      <p:pic>
        <p:nvPicPr>
          <p:cNvPr id="28677" name="Picture 2"/>
          <p:cNvPicPr>
            <a:picLocks noChangeAspect="1" noChangeArrowheads="1"/>
          </p:cNvPicPr>
          <p:nvPr/>
        </p:nvPicPr>
        <p:blipFill>
          <a:blip r:embed="rId6" cstate="screen"/>
          <a:srcRect/>
          <a:stretch>
            <a:fillRect/>
          </a:stretch>
        </p:blipFill>
        <p:spPr bwMode="auto">
          <a:xfrm>
            <a:off x="2819400" y="4637088"/>
            <a:ext cx="3657600" cy="205898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696200" cy="517525"/>
          </a:xfrm>
        </p:spPr>
        <p:txBody>
          <a:bodyPr/>
          <a:lstStyle/>
          <a:p>
            <a:pPr algn="ctr">
              <a:defRPr/>
            </a:pPr>
            <a:r>
              <a:rPr lang="en-US" sz="3600" dirty="0" smtClean="0"/>
              <a:t>Resources on Emergency Education</a:t>
            </a:r>
            <a:endParaRPr lang="en-US" sz="3600" dirty="0"/>
          </a:p>
        </p:txBody>
      </p:sp>
      <p:sp>
        <p:nvSpPr>
          <p:cNvPr id="29699" name="Content Placeholder 2"/>
          <p:cNvSpPr>
            <a:spLocks noGrp="1"/>
          </p:cNvSpPr>
          <p:nvPr>
            <p:ph idx="1"/>
          </p:nvPr>
        </p:nvSpPr>
        <p:spPr>
          <a:xfrm>
            <a:off x="457200" y="990600"/>
            <a:ext cx="8305800" cy="5272088"/>
          </a:xfrm>
        </p:spPr>
        <p:txBody>
          <a:bodyPr/>
          <a:lstStyle/>
          <a:p>
            <a:r>
              <a:rPr lang="en-US" altLang="en-US" sz="2000" smtClean="0"/>
              <a:t>Nicolai, S. &amp; Triplehorn, C. (2003) The role of education in protecting children in conflict. HPN Network Paper at </a:t>
            </a:r>
            <a:r>
              <a:rPr lang="en-US" altLang="en-US" sz="2000" smtClean="0">
                <a:hlinkClick r:id="rId3"/>
              </a:rPr>
              <a:t>http://www.odihpn.org/documents/networkpaper042.pdf</a:t>
            </a:r>
            <a:endParaRPr lang="en-US" altLang="en-US" sz="2000" smtClean="0"/>
          </a:p>
          <a:p>
            <a:r>
              <a:rPr lang="en-US" altLang="en-US" sz="2000" smtClean="0"/>
              <a:t>Interagency Network for Emergency Education </a:t>
            </a:r>
            <a:r>
              <a:rPr lang="en-US" altLang="en-US" sz="2000" smtClean="0">
                <a:hlinkClick r:id="rId4"/>
              </a:rPr>
              <a:t>http://www.ineesite.org/index.php/post/about_the_sphere_and_inee_companionship/</a:t>
            </a:r>
            <a:r>
              <a:rPr lang="en-US" altLang="en-US" sz="2000" smtClean="0"/>
              <a:t> and </a:t>
            </a:r>
            <a:r>
              <a:rPr lang="en-US" altLang="en-US" sz="2000" smtClean="0">
                <a:hlinkClick r:id="rId5"/>
              </a:rPr>
              <a:t>http://www.ineesite.org/post/about/</a:t>
            </a:r>
            <a:r>
              <a:rPr lang="en-US" altLang="en-US" sz="2000" smtClean="0"/>
              <a:t> </a:t>
            </a:r>
          </a:p>
          <a:p>
            <a:r>
              <a:rPr lang="en-US" altLang="en-US" sz="2000" smtClean="0"/>
              <a:t>INEE Minimum Standards 2010 Handbook </a:t>
            </a:r>
            <a:r>
              <a:rPr lang="en-US" altLang="en-US" sz="2000" smtClean="0">
                <a:hlinkClick r:id="rId6"/>
              </a:rPr>
              <a:t>http://www.ineesite.org/index.php/post/know_updated_inee_minimum_standards_handbook/</a:t>
            </a:r>
            <a:r>
              <a:rPr lang="en-US" altLang="en-US" sz="2000" smtClean="0"/>
              <a:t> </a:t>
            </a:r>
          </a:p>
          <a:p>
            <a:r>
              <a:rPr lang="en-US" altLang="en-US" sz="2000" smtClean="0"/>
              <a:t>IRIN (11/2008) GLOBAL: Emergency education gains ground </a:t>
            </a:r>
            <a:r>
              <a:rPr lang="en-US" altLang="en-US" sz="2000" smtClean="0">
                <a:hlinkClick r:id="rId7"/>
              </a:rPr>
              <a:t>http://www.irinnews.org/Report/81437/GLOBAL-Emergency-education-gains-ground</a:t>
            </a:r>
            <a:r>
              <a:rPr lang="en-US" altLang="en-US" sz="2000" smtClean="0"/>
              <a:t> </a:t>
            </a:r>
          </a:p>
          <a:p>
            <a:r>
              <a:rPr lang="en-US" altLang="en-US" sz="2000" smtClean="0"/>
              <a:t>Education in Emergencies - Save the Children Policy Paper </a:t>
            </a:r>
            <a:r>
              <a:rPr lang="en-US" altLang="en-US" sz="2000" smtClean="0">
                <a:hlinkClick r:id="rId8"/>
              </a:rPr>
              <a:t>http://portal.unesco.org/education/en/file_download.php/c353abbb8025efea655a1e51084c81bfemer_educ.pdf</a:t>
            </a:r>
            <a:r>
              <a:rPr lang="en-US" altLang="en-US" sz="2000" smtClean="0"/>
              <a:t> </a:t>
            </a:r>
          </a:p>
          <a:p>
            <a:r>
              <a:rPr lang="en-US" altLang="en-US" sz="2000" smtClean="0"/>
              <a:t>Sommers, Marc. Emergency Education for Children </a:t>
            </a:r>
            <a:r>
              <a:rPr lang="en-US" altLang="en-US" sz="2000" smtClean="0">
                <a:hlinkClick r:id="rId9"/>
              </a:rPr>
              <a:t>http://web.mit.edu/cis/www/migration/pubs/mellon/1_children.pdf</a:t>
            </a:r>
            <a:r>
              <a:rPr lang="en-US" altLang="en-US" sz="2000" smtClean="0"/>
              <a:t>  </a:t>
            </a:r>
          </a:p>
          <a:p>
            <a:endParaRPr lang="en-US" altLang="en-US" sz="240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315200" cy="746125"/>
          </a:xfrm>
        </p:spPr>
        <p:txBody>
          <a:bodyPr/>
          <a:lstStyle/>
          <a:p>
            <a:pPr>
              <a:defRPr/>
            </a:pPr>
            <a:r>
              <a:rPr lang="en-US" sz="3600" dirty="0" smtClean="0"/>
              <a:t>III. Water and Water Management</a:t>
            </a:r>
            <a:endParaRPr lang="en-US" sz="3600" dirty="0"/>
          </a:p>
        </p:txBody>
      </p:sp>
      <p:sp>
        <p:nvSpPr>
          <p:cNvPr id="34819" name="Content Placeholder 2"/>
          <p:cNvSpPr>
            <a:spLocks noGrp="1"/>
          </p:cNvSpPr>
          <p:nvPr>
            <p:ph idx="1"/>
          </p:nvPr>
        </p:nvSpPr>
        <p:spPr>
          <a:xfrm>
            <a:off x="685800" y="1066800"/>
            <a:ext cx="7772400" cy="5195888"/>
          </a:xfrm>
        </p:spPr>
        <p:txBody>
          <a:bodyPr/>
          <a:lstStyle/>
          <a:p>
            <a:pPr>
              <a:defRPr/>
            </a:pPr>
            <a:r>
              <a:rPr lang="en-US" dirty="0" smtClean="0"/>
              <a:t>Overview</a:t>
            </a:r>
          </a:p>
          <a:p>
            <a:pPr marL="971550" lvl="1" indent="-514350">
              <a:buFont typeface="Times New Roman" pitchFamily="18" charset="0"/>
              <a:buAutoNum type="arabicPeriod"/>
              <a:defRPr/>
            </a:pPr>
            <a:r>
              <a:rPr lang="en-US" dirty="0" smtClean="0"/>
              <a:t>The Global Water Crisis</a:t>
            </a:r>
          </a:p>
          <a:p>
            <a:pPr marL="971550" lvl="1" indent="-514350">
              <a:buFont typeface="Times New Roman" pitchFamily="18" charset="0"/>
              <a:buAutoNum type="arabicPeriod"/>
              <a:defRPr/>
            </a:pPr>
            <a:r>
              <a:rPr lang="en-US" dirty="0" smtClean="0"/>
              <a:t>UN-based Call for Action</a:t>
            </a:r>
          </a:p>
          <a:p>
            <a:pPr marL="971550" lvl="1" indent="-514350">
              <a:buFont typeface="Times New Roman" pitchFamily="18" charset="0"/>
              <a:buAutoNum type="arabicPeriod"/>
              <a:defRPr/>
            </a:pPr>
            <a:r>
              <a:rPr lang="en-US" dirty="0" smtClean="0"/>
              <a:t>WASH Projects                             (water, sanitation, hygiene)</a:t>
            </a:r>
          </a:p>
          <a:p>
            <a:pPr marL="1371600" lvl="2" indent="-514350">
              <a:buFont typeface="Times New Roman" pitchFamily="18" charset="0"/>
              <a:buAutoNum type="arabicPeriod"/>
              <a:defRPr/>
            </a:pPr>
            <a:r>
              <a:rPr lang="en-US" dirty="0" smtClean="0"/>
              <a:t>Unicef’s WASH Cluster Initiative</a:t>
            </a:r>
          </a:p>
          <a:p>
            <a:pPr marL="1371600" lvl="2" indent="-514350">
              <a:buFont typeface="Times New Roman" pitchFamily="18" charset="0"/>
              <a:buAutoNum type="arabicPeriod"/>
              <a:defRPr/>
            </a:pPr>
            <a:r>
              <a:rPr lang="en-US" dirty="0"/>
              <a:t>O</a:t>
            </a:r>
            <a:r>
              <a:rPr lang="en-US" dirty="0" smtClean="0"/>
              <a:t>XFAM</a:t>
            </a:r>
          </a:p>
          <a:p>
            <a:pPr marL="857250" lvl="2" indent="0">
              <a:buFontTx/>
              <a:buNone/>
              <a:defRPr/>
            </a:pPr>
            <a:r>
              <a:rPr lang="en-US" dirty="0"/>
              <a:t>3</a:t>
            </a:r>
            <a:r>
              <a:rPr lang="en-US" dirty="0" smtClean="0"/>
              <a:t>. Global Giving</a:t>
            </a:r>
          </a:p>
          <a:p>
            <a:pPr marL="971550" lvl="1" indent="-514350">
              <a:buFont typeface="Times New Roman" pitchFamily="18" charset="0"/>
              <a:buAutoNum type="arabicPeriod"/>
              <a:defRPr/>
            </a:pPr>
            <a:r>
              <a:rPr lang="en-US" dirty="0" smtClean="0"/>
              <a:t>Resources on Water and Water </a:t>
            </a:r>
            <a:r>
              <a:rPr lang="en-US" dirty="0" err="1" smtClean="0"/>
              <a:t>Mgt</a:t>
            </a:r>
            <a:r>
              <a:rPr lang="en-US" dirty="0" smtClean="0"/>
              <a:t> </a:t>
            </a:r>
          </a:p>
        </p:txBody>
      </p:sp>
      <p:pic>
        <p:nvPicPr>
          <p:cNvPr id="30724" name="Picture 3"/>
          <p:cNvPicPr>
            <a:picLocks noChangeAspect="1" noChangeArrowheads="1"/>
          </p:cNvPicPr>
          <p:nvPr/>
        </p:nvPicPr>
        <p:blipFill>
          <a:blip r:embed="rId2" cstate="screen"/>
          <a:srcRect/>
          <a:stretch>
            <a:fillRect/>
          </a:stretch>
        </p:blipFill>
        <p:spPr bwMode="auto">
          <a:xfrm>
            <a:off x="6477000" y="1066800"/>
            <a:ext cx="2176463" cy="22066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685800" y="1371600"/>
            <a:ext cx="8305800" cy="4816475"/>
          </a:xfrm>
        </p:spPr>
        <p:txBody>
          <a:bodyPr/>
          <a:lstStyle/>
          <a:p>
            <a:pPr eaLnBrk="1" hangingPunct="1">
              <a:defRPr/>
            </a:pPr>
            <a:r>
              <a:rPr lang="en-US" dirty="0" smtClean="0"/>
              <a:t>3 areas of professional specialization: </a:t>
            </a:r>
          </a:p>
          <a:p>
            <a:pPr marL="1028700" lvl="1" indent="-571500" eaLnBrk="1" hangingPunct="1">
              <a:buFont typeface="+mj-lt"/>
              <a:buAutoNum type="romanUcPeriod"/>
              <a:defRPr/>
            </a:pPr>
            <a:r>
              <a:rPr lang="en-US" dirty="0" smtClean="0"/>
              <a:t>Food and food security</a:t>
            </a:r>
          </a:p>
          <a:p>
            <a:pPr marL="971550" lvl="1" indent="-514350" eaLnBrk="1" hangingPunct="1">
              <a:buFont typeface="+mj-lt"/>
              <a:buAutoNum type="romanUcPeriod"/>
              <a:defRPr/>
            </a:pPr>
            <a:r>
              <a:rPr lang="en-US" dirty="0" smtClean="0"/>
              <a:t>Emergency education</a:t>
            </a:r>
          </a:p>
          <a:p>
            <a:pPr marL="971550" lvl="1" indent="-514350" eaLnBrk="1" hangingPunct="1">
              <a:buFont typeface="+mj-lt"/>
              <a:buAutoNum type="romanUcPeriod"/>
              <a:defRPr/>
            </a:pPr>
            <a:r>
              <a:rPr lang="en-US" dirty="0" smtClean="0"/>
              <a:t>Water and water management</a:t>
            </a:r>
          </a:p>
          <a:p>
            <a:pPr marL="0" indent="0" eaLnBrk="1" hangingPunct="1">
              <a:buFontTx/>
              <a:buNone/>
              <a:defRPr/>
            </a:pPr>
            <a:endParaRPr lang="en-US" dirty="0" smtClean="0"/>
          </a:p>
        </p:txBody>
      </p:sp>
      <p:sp>
        <p:nvSpPr>
          <p:cNvPr id="5123" name="Title 1"/>
          <p:cNvSpPr>
            <a:spLocks noGrp="1"/>
          </p:cNvSpPr>
          <p:nvPr>
            <p:ph type="title"/>
          </p:nvPr>
        </p:nvSpPr>
        <p:spPr>
          <a:xfrm flipH="1" flipV="1">
            <a:off x="200025" y="884238"/>
            <a:ext cx="46038" cy="46037"/>
          </a:xfrm>
        </p:spPr>
        <p:txBody>
          <a:bodyPr/>
          <a:lstStyle/>
          <a:p>
            <a:pPr eaLnBrk="1" hangingPunct="1">
              <a:defRPr/>
            </a:pPr>
            <a:r>
              <a:rPr lang="en-US" sz="3600" b="1" smtClean="0">
                <a:solidFill>
                  <a:srgbClr val="C00000"/>
                </a:solidFill>
              </a:rPr>
              <a:t/>
            </a:r>
            <a:br>
              <a:rPr lang="en-US" sz="3600" b="1" smtClean="0">
                <a:solidFill>
                  <a:srgbClr val="C00000"/>
                </a:solidFill>
              </a:rPr>
            </a:br>
            <a:endParaRPr lang="en-US" smtClean="0"/>
          </a:p>
        </p:txBody>
      </p:sp>
      <p:sp>
        <p:nvSpPr>
          <p:cNvPr id="5124" name="Title 1"/>
          <p:cNvSpPr txBox="1">
            <a:spLocks/>
          </p:cNvSpPr>
          <p:nvPr/>
        </p:nvSpPr>
        <p:spPr bwMode="auto">
          <a:xfrm>
            <a:off x="1371600" y="495300"/>
            <a:ext cx="7772400" cy="495300"/>
          </a:xfrm>
          <a:prstGeom prst="rect">
            <a:avLst/>
          </a:prstGeom>
          <a:noFill/>
          <a:ln w="9525">
            <a:noFill/>
            <a:miter lim="800000"/>
            <a:headEnd/>
            <a:tailEnd/>
          </a:ln>
        </p:spPr>
        <p:txBody>
          <a:bodyPr anchor="ctr"/>
          <a:lstStyle/>
          <a:p>
            <a:r>
              <a:rPr lang="en-US" altLang="en-US" sz="4400">
                <a:solidFill>
                  <a:srgbClr val="FF0000"/>
                </a:solidFill>
              </a:rPr>
              <a:t>Part 2: A Closer Look</a:t>
            </a:r>
          </a:p>
          <a:p>
            <a:endParaRPr lang="en-US" altLang="en-US" sz="4400" i="1">
              <a:solidFill>
                <a:schemeClr val="tx2"/>
              </a:solidFill>
              <a:latin typeface="Times New Roman" pitchFamily="18" charset="0"/>
            </a:endParaRPr>
          </a:p>
        </p:txBody>
      </p:sp>
      <p:sp>
        <p:nvSpPr>
          <p:cNvPr id="8" name="Title 1"/>
          <p:cNvSpPr txBox="1">
            <a:spLocks/>
          </p:cNvSpPr>
          <p:nvPr/>
        </p:nvSpPr>
        <p:spPr bwMode="auto">
          <a:xfrm>
            <a:off x="1219200" y="304800"/>
            <a:ext cx="7580313" cy="381000"/>
          </a:xfrm>
          <a:prstGeom prst="rect">
            <a:avLst/>
          </a:prstGeom>
          <a:noFill/>
          <a:ln>
            <a:noFill/>
          </a:ln>
          <a:effectLst/>
          <a:extLst/>
        </p:spPr>
        <p:txBody>
          <a:bodyPr anchor="ctr"/>
          <a:lstStyle>
            <a:lvl1pPr algn="l" rtl="0" eaLnBrk="1" fontAlgn="base" hangingPunct="1">
              <a:spcBef>
                <a:spcPct val="0"/>
              </a:spcBef>
              <a:spcAft>
                <a:spcPct val="0"/>
              </a:spcAft>
              <a:defRPr sz="4400" i="1">
                <a:solidFill>
                  <a:schemeClr val="tx2"/>
                </a:solidFill>
                <a:latin typeface="+mj-lt"/>
                <a:ea typeface="+mj-ea"/>
                <a:cs typeface="+mj-cs"/>
              </a:defRPr>
            </a:lvl1pPr>
            <a:lvl2pPr algn="l" rtl="0" eaLnBrk="1" fontAlgn="base" hangingPunct="1">
              <a:spcBef>
                <a:spcPct val="0"/>
              </a:spcBef>
              <a:spcAft>
                <a:spcPct val="0"/>
              </a:spcAft>
              <a:defRPr sz="4400" i="1">
                <a:solidFill>
                  <a:schemeClr val="tx2"/>
                </a:solidFill>
                <a:latin typeface="Times New Roman" pitchFamily="18" charset="0"/>
                <a:cs typeface="Tahoma" pitchFamily="34" charset="0"/>
              </a:defRPr>
            </a:lvl2pPr>
            <a:lvl3pPr algn="l" rtl="0" eaLnBrk="1" fontAlgn="base" hangingPunct="1">
              <a:spcBef>
                <a:spcPct val="0"/>
              </a:spcBef>
              <a:spcAft>
                <a:spcPct val="0"/>
              </a:spcAft>
              <a:defRPr sz="4400" i="1">
                <a:solidFill>
                  <a:schemeClr val="tx2"/>
                </a:solidFill>
                <a:latin typeface="Times New Roman" pitchFamily="18" charset="0"/>
                <a:cs typeface="Tahoma" pitchFamily="34" charset="0"/>
              </a:defRPr>
            </a:lvl3pPr>
            <a:lvl4pPr algn="l" rtl="0" eaLnBrk="1" fontAlgn="base" hangingPunct="1">
              <a:spcBef>
                <a:spcPct val="0"/>
              </a:spcBef>
              <a:spcAft>
                <a:spcPct val="0"/>
              </a:spcAft>
              <a:defRPr sz="4400" i="1">
                <a:solidFill>
                  <a:schemeClr val="tx2"/>
                </a:solidFill>
                <a:latin typeface="Times New Roman" pitchFamily="18" charset="0"/>
                <a:cs typeface="Tahoma" pitchFamily="34" charset="0"/>
              </a:defRPr>
            </a:lvl4pPr>
            <a:lvl5pPr algn="l" rtl="0" eaLnBrk="1" fontAlgn="base" hangingPunct="1">
              <a:spcBef>
                <a:spcPct val="0"/>
              </a:spcBef>
              <a:spcAft>
                <a:spcPct val="0"/>
              </a:spcAft>
              <a:defRPr sz="4400" i="1">
                <a:solidFill>
                  <a:schemeClr val="tx2"/>
                </a:solidFill>
                <a:latin typeface="Times New Roman" pitchFamily="18" charset="0"/>
                <a:cs typeface="Tahoma" pitchFamily="34" charset="0"/>
              </a:defRPr>
            </a:lvl5pPr>
            <a:lvl6pPr marL="457200" algn="l" rtl="0" eaLnBrk="1" fontAlgn="base" hangingPunct="1">
              <a:spcBef>
                <a:spcPct val="0"/>
              </a:spcBef>
              <a:spcAft>
                <a:spcPct val="0"/>
              </a:spcAft>
              <a:defRPr sz="4400" i="1">
                <a:solidFill>
                  <a:schemeClr val="tx2"/>
                </a:solidFill>
                <a:latin typeface="Times New Roman" pitchFamily="18" charset="0"/>
                <a:cs typeface="Tahoma" pitchFamily="34" charset="0"/>
              </a:defRPr>
            </a:lvl6pPr>
            <a:lvl7pPr marL="914400" algn="l" rtl="0" eaLnBrk="1" fontAlgn="base" hangingPunct="1">
              <a:spcBef>
                <a:spcPct val="0"/>
              </a:spcBef>
              <a:spcAft>
                <a:spcPct val="0"/>
              </a:spcAft>
              <a:defRPr sz="4400" i="1">
                <a:solidFill>
                  <a:schemeClr val="tx2"/>
                </a:solidFill>
                <a:latin typeface="Times New Roman" pitchFamily="18" charset="0"/>
                <a:cs typeface="Tahoma" pitchFamily="34" charset="0"/>
              </a:defRPr>
            </a:lvl7pPr>
            <a:lvl8pPr marL="1371600" algn="l" rtl="0" eaLnBrk="1" fontAlgn="base" hangingPunct="1">
              <a:spcBef>
                <a:spcPct val="0"/>
              </a:spcBef>
              <a:spcAft>
                <a:spcPct val="0"/>
              </a:spcAft>
              <a:defRPr sz="4400" i="1">
                <a:solidFill>
                  <a:schemeClr val="tx2"/>
                </a:solidFill>
                <a:latin typeface="Times New Roman" pitchFamily="18" charset="0"/>
                <a:cs typeface="Tahoma" pitchFamily="34" charset="0"/>
              </a:defRPr>
            </a:lvl8pPr>
            <a:lvl9pPr marL="1828800" algn="l" rtl="0" eaLnBrk="1" fontAlgn="base" hangingPunct="1">
              <a:spcBef>
                <a:spcPct val="0"/>
              </a:spcBef>
              <a:spcAft>
                <a:spcPct val="0"/>
              </a:spcAft>
              <a:defRPr sz="4400" i="1">
                <a:solidFill>
                  <a:schemeClr val="tx2"/>
                </a:solidFill>
                <a:latin typeface="Times New Roman" pitchFamily="18" charset="0"/>
                <a:cs typeface="Tahoma" pitchFamily="34" charset="0"/>
              </a:defRPr>
            </a:lvl9pPr>
          </a:lstStyle>
          <a:p>
            <a:pPr algn="ctr">
              <a:defRPr/>
            </a:pPr>
            <a:r>
              <a:rPr lang="en-US" sz="3200" b="1" dirty="0" smtClean="0">
                <a:solidFill>
                  <a:srgbClr val="C00000"/>
                </a:solidFill>
              </a:rPr>
              <a:t/>
            </a:r>
            <a:br>
              <a:rPr lang="en-US" sz="3200" b="1" dirty="0" smtClean="0">
                <a:solidFill>
                  <a:srgbClr val="C00000"/>
                </a:solidFill>
              </a:rPr>
            </a:br>
            <a:r>
              <a:rPr lang="en-US" sz="3200" i="0" dirty="0" smtClean="0">
                <a:solidFill>
                  <a:srgbClr val="FF0000"/>
                </a:solidFill>
                <a:latin typeface="+mn-lt"/>
              </a:rPr>
              <a:t> </a:t>
            </a:r>
            <a:endParaRPr lang="en-US" sz="3200" i="0" dirty="0">
              <a:solidFill>
                <a:srgbClr val="FF0000"/>
              </a:solidFill>
              <a:latin typeface="+mn-lt"/>
            </a:endParaRPr>
          </a:p>
        </p:txBody>
      </p:sp>
      <p:pic>
        <p:nvPicPr>
          <p:cNvPr id="5126" name="Picture 1"/>
          <p:cNvPicPr>
            <a:picLocks noChangeAspect="1"/>
          </p:cNvPicPr>
          <p:nvPr/>
        </p:nvPicPr>
        <p:blipFill>
          <a:blip r:embed="rId3" cstate="screen"/>
          <a:srcRect/>
          <a:stretch>
            <a:fillRect/>
          </a:stretch>
        </p:blipFill>
        <p:spPr bwMode="auto">
          <a:xfrm>
            <a:off x="5486400" y="3886200"/>
            <a:ext cx="2857500" cy="2143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225"/>
            <a:ext cx="6248400" cy="1050925"/>
          </a:xfrm>
        </p:spPr>
        <p:txBody>
          <a:bodyPr/>
          <a:lstStyle/>
          <a:p>
            <a:pPr>
              <a:defRPr/>
            </a:pPr>
            <a:r>
              <a:rPr lang="en-US" dirty="0" smtClean="0"/>
              <a:t>1. The Global Water Crisis</a:t>
            </a:r>
            <a:endParaRPr lang="en-US" dirty="0"/>
          </a:p>
        </p:txBody>
      </p:sp>
      <p:sp>
        <p:nvSpPr>
          <p:cNvPr id="3" name="Content Placeholder 2"/>
          <p:cNvSpPr>
            <a:spLocks noGrp="1"/>
          </p:cNvSpPr>
          <p:nvPr>
            <p:ph idx="1"/>
          </p:nvPr>
        </p:nvSpPr>
        <p:spPr>
          <a:xfrm>
            <a:off x="609600" y="1066800"/>
            <a:ext cx="8305800" cy="5195888"/>
          </a:xfrm>
        </p:spPr>
        <p:txBody>
          <a:bodyPr/>
          <a:lstStyle/>
          <a:p>
            <a:pPr marL="0" indent="0">
              <a:buFontTx/>
              <a:buNone/>
              <a:defRPr/>
            </a:pPr>
            <a:r>
              <a:rPr lang="en-US" dirty="0" smtClean="0"/>
              <a:t>“</a:t>
            </a:r>
            <a:r>
              <a:rPr lang="en-US" sz="2800" dirty="0" smtClean="0"/>
              <a:t>There is a water crisis today. But the crisis is not about having too little water to satisfy our needs. It is a crisis of managing water so badly that billions of people - and the environment - suffer badly."  </a:t>
            </a:r>
            <a:r>
              <a:rPr lang="en-US" sz="2800" dirty="0" smtClean="0">
                <a:hlinkClick r:id="rId3"/>
              </a:rPr>
              <a:t>World Water Vision Report </a:t>
            </a:r>
            <a:endParaRPr lang="en-US" sz="2800" dirty="0" smtClean="0"/>
          </a:p>
          <a:p>
            <a:pPr marL="0" indent="0">
              <a:buFontTx/>
              <a:buNone/>
              <a:defRPr/>
            </a:pPr>
            <a:endParaRPr lang="en-US" dirty="0" smtClean="0"/>
          </a:p>
          <a:p>
            <a:pPr marL="0" indent="0">
              <a:buFontTx/>
              <a:buNone/>
              <a:defRPr/>
            </a:pPr>
            <a:endParaRPr lang="en-US" dirty="0"/>
          </a:p>
          <a:p>
            <a:pPr marL="0" indent="0">
              <a:buFontTx/>
              <a:buNone/>
              <a:defRPr/>
            </a:pPr>
            <a:endParaRPr lang="en-US" dirty="0" smtClean="0"/>
          </a:p>
          <a:p>
            <a:pPr>
              <a:buFont typeface="Wingdings" pitchFamily="2" charset="2"/>
              <a:buChar char="q"/>
              <a:defRPr/>
            </a:pPr>
            <a:r>
              <a:rPr lang="en-US" sz="2800" dirty="0" smtClean="0"/>
              <a:t>Video: </a:t>
            </a:r>
            <a:r>
              <a:rPr lang="en-US" sz="2600" dirty="0" smtClean="0">
                <a:hlinkClick r:id="rId4"/>
              </a:rPr>
              <a:t>In Focus: Water Wars in Kenya and Ethiopia </a:t>
            </a:r>
            <a:endParaRPr lang="en-US" sz="2600" dirty="0" smtClean="0"/>
          </a:p>
          <a:p>
            <a:pPr>
              <a:buFont typeface="Wingdings" pitchFamily="2" charset="2"/>
              <a:buChar char="q"/>
              <a:defRPr/>
            </a:pPr>
            <a:r>
              <a:rPr lang="en-US" sz="2800" dirty="0" smtClean="0"/>
              <a:t>Video: </a:t>
            </a:r>
            <a:r>
              <a:rPr lang="en-US" sz="2600" dirty="0" smtClean="0">
                <a:hlinkClick r:id="rId5"/>
              </a:rPr>
              <a:t>DAR FUR - War for Water</a:t>
            </a:r>
            <a:endParaRPr lang="en-US" sz="2600" dirty="0"/>
          </a:p>
        </p:txBody>
      </p:sp>
      <p:pic>
        <p:nvPicPr>
          <p:cNvPr id="31748" name="Picture 2"/>
          <p:cNvPicPr>
            <a:picLocks noChangeAspect="1" noChangeArrowheads="1"/>
          </p:cNvPicPr>
          <p:nvPr/>
        </p:nvPicPr>
        <p:blipFill>
          <a:blip r:embed="rId6" cstate="screen"/>
          <a:srcRect/>
          <a:stretch>
            <a:fillRect/>
          </a:stretch>
        </p:blipFill>
        <p:spPr bwMode="auto">
          <a:xfrm>
            <a:off x="2671763" y="3505200"/>
            <a:ext cx="3810000" cy="13716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7450138" cy="746125"/>
          </a:xfrm>
        </p:spPr>
        <p:txBody>
          <a:bodyPr/>
          <a:lstStyle/>
          <a:p>
            <a:pPr>
              <a:defRPr/>
            </a:pPr>
            <a:r>
              <a:rPr lang="en-US" dirty="0" smtClean="0"/>
              <a:t> The Global Water Crisis </a:t>
            </a:r>
            <a:r>
              <a:rPr lang="en-US" sz="2400" dirty="0" smtClean="0"/>
              <a:t>continued</a:t>
            </a:r>
            <a:endParaRPr lang="en-US" dirty="0"/>
          </a:p>
        </p:txBody>
      </p:sp>
      <p:sp>
        <p:nvSpPr>
          <p:cNvPr id="32771" name="Content Placeholder 2"/>
          <p:cNvSpPr>
            <a:spLocks noGrp="1"/>
          </p:cNvSpPr>
          <p:nvPr>
            <p:ph idx="1"/>
          </p:nvPr>
        </p:nvSpPr>
        <p:spPr>
          <a:xfrm>
            <a:off x="419100" y="1066800"/>
            <a:ext cx="8458200" cy="5195888"/>
          </a:xfrm>
        </p:spPr>
        <p:txBody>
          <a:bodyPr/>
          <a:lstStyle/>
          <a:p>
            <a:r>
              <a:rPr lang="en-US" altLang="en-US" sz="2400" smtClean="0">
                <a:hlinkClick r:id="rId3"/>
              </a:rPr>
              <a:t>World Water Council:</a:t>
            </a:r>
            <a:endParaRPr lang="en-US" altLang="en-US" sz="2400" smtClean="0"/>
          </a:p>
          <a:p>
            <a:pPr lvl="1"/>
            <a:r>
              <a:rPr lang="en-US" altLang="en-US" sz="1900" smtClean="0"/>
              <a:t>Access to clean water - major problem for millions of people </a:t>
            </a:r>
          </a:p>
          <a:p>
            <a:pPr lvl="1"/>
            <a:r>
              <a:rPr lang="en-US" altLang="en-US" sz="1900" smtClean="0"/>
              <a:t>World population tripled in 20th Century along with a 6-fold increase in renewable water sources</a:t>
            </a:r>
          </a:p>
          <a:p>
            <a:pPr lvl="1"/>
            <a:r>
              <a:rPr lang="en-US" altLang="en-US" sz="1900" smtClean="0"/>
              <a:t>Next 50 years global population will increase by 40 to 50%</a:t>
            </a:r>
          </a:p>
          <a:p>
            <a:pPr lvl="1"/>
            <a:r>
              <a:rPr lang="en-US" altLang="en-US" sz="1900" smtClean="0"/>
              <a:t>Along with increased industrialization/urbanization, increasing demands for water will have serious consequences for environment, agriculture, socio-economic development, social conflict</a:t>
            </a:r>
          </a:p>
          <a:p>
            <a:r>
              <a:rPr lang="en-US" altLang="en-US" sz="2300" smtClean="0">
                <a:hlinkClick r:id="rId4"/>
              </a:rPr>
              <a:t>B-Fair Project:</a:t>
            </a:r>
            <a:endParaRPr lang="en-US" altLang="en-US" sz="2300" smtClean="0"/>
          </a:p>
          <a:p>
            <a:pPr lvl="1"/>
            <a:r>
              <a:rPr lang="en-US" altLang="en-US" sz="1900" smtClean="0"/>
              <a:t>By 2030 global annual water usage will increase to 6.9 trillion cubic meters, 40% more than available water supplies can provide</a:t>
            </a:r>
          </a:p>
          <a:p>
            <a:endParaRPr lang="en-US" altLang="en-US" sz="2300" smtClean="0"/>
          </a:p>
        </p:txBody>
      </p:sp>
      <p:pic>
        <p:nvPicPr>
          <p:cNvPr id="32772" name="Picture 3"/>
          <p:cNvPicPr>
            <a:picLocks noChangeAspect="1" noChangeArrowheads="1"/>
          </p:cNvPicPr>
          <p:nvPr/>
        </p:nvPicPr>
        <p:blipFill>
          <a:blip r:embed="rId5" cstate="screen"/>
          <a:srcRect/>
          <a:stretch>
            <a:fillRect/>
          </a:stretch>
        </p:blipFill>
        <p:spPr bwMode="auto">
          <a:xfrm>
            <a:off x="2667000" y="4978400"/>
            <a:ext cx="3962400" cy="149383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76200"/>
            <a:ext cx="7391400" cy="974725"/>
          </a:xfrm>
        </p:spPr>
        <p:txBody>
          <a:bodyPr/>
          <a:lstStyle/>
          <a:p>
            <a:pPr>
              <a:defRPr/>
            </a:pPr>
            <a:r>
              <a:rPr lang="en-US" dirty="0" smtClean="0"/>
              <a:t>The Global Water Crisis </a:t>
            </a:r>
            <a:r>
              <a:rPr lang="en-US" sz="2800" dirty="0" smtClean="0"/>
              <a:t>continued</a:t>
            </a:r>
            <a:endParaRPr lang="en-US" sz="2800" dirty="0"/>
          </a:p>
        </p:txBody>
      </p:sp>
      <p:sp>
        <p:nvSpPr>
          <p:cNvPr id="33795" name="Content Placeholder 2"/>
          <p:cNvSpPr>
            <a:spLocks noGrp="1"/>
          </p:cNvSpPr>
          <p:nvPr>
            <p:ph idx="1"/>
          </p:nvPr>
        </p:nvSpPr>
        <p:spPr>
          <a:xfrm>
            <a:off x="381000" y="914400"/>
            <a:ext cx="6705600" cy="5272088"/>
          </a:xfrm>
        </p:spPr>
        <p:txBody>
          <a:bodyPr/>
          <a:lstStyle/>
          <a:p>
            <a:r>
              <a:rPr lang="en-US" altLang="en-US" smtClean="0">
                <a:hlinkClick r:id="rId3"/>
              </a:rPr>
              <a:t>Lack of access to clean water:</a:t>
            </a:r>
            <a:endParaRPr lang="en-US" altLang="en-US" smtClean="0"/>
          </a:p>
          <a:p>
            <a:pPr lvl="1"/>
            <a:r>
              <a:rPr lang="en-US" altLang="en-US" sz="2600" smtClean="0"/>
              <a:t>a major factor perpetuating hunger, poverty, and disease around the world</a:t>
            </a:r>
          </a:p>
          <a:p>
            <a:pPr lvl="1"/>
            <a:r>
              <a:rPr lang="en-US" altLang="en-US" sz="2600" smtClean="0"/>
              <a:t>884 million people – 1 in 8 -         do have no access to safe water       (WHO-UNICEF)</a:t>
            </a:r>
          </a:p>
          <a:p>
            <a:pPr lvl="1"/>
            <a:r>
              <a:rPr lang="en-US" altLang="en-US" sz="2600" smtClean="0"/>
              <a:t>UNDP:</a:t>
            </a:r>
          </a:p>
          <a:p>
            <a:pPr lvl="2"/>
            <a:r>
              <a:rPr lang="en-US" altLang="en-US" sz="2200" smtClean="0"/>
              <a:t>1.8 million children die every year as   result of diseases caused by unclean water and poor sanitation - 5000 deaths a day </a:t>
            </a:r>
          </a:p>
          <a:p>
            <a:pPr lvl="2"/>
            <a:r>
              <a:rPr lang="en-US" altLang="en-US" sz="2200" smtClean="0"/>
              <a:t>Water-related disease is 2nd biggest killer of children worldwide </a:t>
            </a:r>
          </a:p>
          <a:p>
            <a:endParaRPr lang="en-US" altLang="en-US" smtClean="0"/>
          </a:p>
        </p:txBody>
      </p:sp>
      <p:pic>
        <p:nvPicPr>
          <p:cNvPr id="33796" name="Picture 2"/>
          <p:cNvPicPr>
            <a:picLocks noChangeAspect="1" noChangeArrowheads="1"/>
          </p:cNvPicPr>
          <p:nvPr/>
        </p:nvPicPr>
        <p:blipFill>
          <a:blip r:embed="rId4" cstate="screen"/>
          <a:srcRect/>
          <a:stretch>
            <a:fillRect/>
          </a:stretch>
        </p:blipFill>
        <p:spPr bwMode="auto">
          <a:xfrm>
            <a:off x="6248400" y="2379663"/>
            <a:ext cx="2600325" cy="19446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6611938" cy="746125"/>
          </a:xfrm>
        </p:spPr>
        <p:txBody>
          <a:bodyPr/>
          <a:lstStyle/>
          <a:p>
            <a:pPr>
              <a:defRPr/>
            </a:pPr>
            <a:r>
              <a:rPr lang="en-US" sz="3600" dirty="0" smtClean="0"/>
              <a:t>The Global Water Crisis </a:t>
            </a:r>
            <a:r>
              <a:rPr lang="en-US" sz="2800" dirty="0" smtClean="0"/>
              <a:t>continued</a:t>
            </a:r>
            <a:endParaRPr lang="en-US" sz="2800" dirty="0"/>
          </a:p>
        </p:txBody>
      </p:sp>
      <p:sp>
        <p:nvSpPr>
          <p:cNvPr id="3" name="Content Placeholder 2"/>
          <p:cNvSpPr>
            <a:spLocks noGrp="1"/>
          </p:cNvSpPr>
          <p:nvPr>
            <p:ph idx="1"/>
          </p:nvPr>
        </p:nvSpPr>
        <p:spPr>
          <a:xfrm>
            <a:off x="685800" y="914400"/>
            <a:ext cx="8305800" cy="5348288"/>
          </a:xfrm>
        </p:spPr>
        <p:txBody>
          <a:bodyPr/>
          <a:lstStyle/>
          <a:p>
            <a:pPr>
              <a:defRPr/>
            </a:pPr>
            <a:r>
              <a:rPr lang="en-US" dirty="0" smtClean="0"/>
              <a:t>Water Related Diseases:</a:t>
            </a:r>
          </a:p>
          <a:p>
            <a:pPr lvl="1">
              <a:defRPr/>
            </a:pPr>
            <a:r>
              <a:rPr lang="en-US" sz="2200" dirty="0" smtClean="0"/>
              <a:t>½ of developing world population suffers from diseases associated with inadequate water and sanitation</a:t>
            </a:r>
          </a:p>
          <a:p>
            <a:pPr lvl="1">
              <a:defRPr/>
            </a:pPr>
            <a:r>
              <a:rPr lang="en-US" sz="2200" dirty="0" smtClean="0"/>
              <a:t>½ Half of developing world’s hospital beds occupied by patients suffering from water-related diseases</a:t>
            </a:r>
          </a:p>
          <a:p>
            <a:pPr lvl="1">
              <a:defRPr/>
            </a:pPr>
            <a:r>
              <a:rPr lang="en-US" sz="2200" dirty="0" smtClean="0"/>
              <a:t>90% of water-related diseases are due to unsafe water supply, sanitation and hygiene - most affect children</a:t>
            </a:r>
          </a:p>
          <a:p>
            <a:pPr lvl="1">
              <a:defRPr/>
            </a:pPr>
            <a:r>
              <a:rPr lang="en-US" sz="2200" dirty="0" smtClean="0"/>
              <a:t>Intestinal worms infect 10% of developing world population &amp; cause malnutrition, anemia and stunted growth. (WHO)</a:t>
            </a:r>
          </a:p>
          <a:p>
            <a:pPr marL="0" indent="0">
              <a:buFontTx/>
              <a:buNone/>
              <a:defRPr/>
            </a:pPr>
            <a:endParaRPr lang="en-US" dirty="0" smtClean="0"/>
          </a:p>
          <a:p>
            <a:pPr>
              <a:defRPr/>
            </a:pPr>
            <a:endParaRPr lang="en-US" dirty="0"/>
          </a:p>
        </p:txBody>
      </p:sp>
      <p:pic>
        <p:nvPicPr>
          <p:cNvPr id="34820" name="Picture 2"/>
          <p:cNvPicPr>
            <a:picLocks noChangeAspect="1" noChangeArrowheads="1"/>
          </p:cNvPicPr>
          <p:nvPr/>
        </p:nvPicPr>
        <p:blipFill>
          <a:blip r:embed="rId3" cstate="screen"/>
          <a:srcRect/>
          <a:stretch>
            <a:fillRect/>
          </a:stretch>
        </p:blipFill>
        <p:spPr bwMode="auto">
          <a:xfrm>
            <a:off x="2286000" y="4529138"/>
            <a:ext cx="4648200" cy="20256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808913" cy="669925"/>
          </a:xfrm>
        </p:spPr>
        <p:txBody>
          <a:bodyPr/>
          <a:lstStyle/>
          <a:p>
            <a:pPr>
              <a:defRPr/>
            </a:pPr>
            <a:r>
              <a:rPr lang="en-US" sz="3600" dirty="0"/>
              <a:t>The Global Water Crisis </a:t>
            </a:r>
            <a:r>
              <a:rPr lang="en-US" sz="2800" dirty="0"/>
              <a:t>continued</a:t>
            </a:r>
          </a:p>
        </p:txBody>
      </p:sp>
      <p:sp>
        <p:nvSpPr>
          <p:cNvPr id="35843" name="Content Placeholder 2"/>
          <p:cNvSpPr>
            <a:spLocks noGrp="1"/>
          </p:cNvSpPr>
          <p:nvPr>
            <p:ph idx="1"/>
          </p:nvPr>
        </p:nvSpPr>
        <p:spPr>
          <a:xfrm>
            <a:off x="304800" y="990600"/>
            <a:ext cx="8763000" cy="5272088"/>
          </a:xfrm>
        </p:spPr>
        <p:txBody>
          <a:bodyPr/>
          <a:lstStyle/>
          <a:p>
            <a:r>
              <a:rPr lang="en-US" altLang="en-US" smtClean="0"/>
              <a:t>Water’s Impact on women &amp; children:</a:t>
            </a:r>
          </a:p>
          <a:p>
            <a:pPr lvl="1"/>
            <a:r>
              <a:rPr lang="en-US" altLang="en-US" sz="2000" smtClean="0"/>
              <a:t>women in Africa &amp; Asia often carry 40 pds of water on their heads</a:t>
            </a:r>
          </a:p>
          <a:p>
            <a:pPr lvl="1"/>
            <a:r>
              <a:rPr lang="en-US" altLang="en-US" sz="2000" smtClean="0"/>
              <a:t>Water related diseases cause 443 million lost school days annually</a:t>
            </a:r>
          </a:p>
          <a:p>
            <a:pPr lvl="1"/>
            <a:r>
              <a:rPr lang="en-US" altLang="en-US" sz="2000" smtClean="0"/>
              <a:t>11% more girls attend school when sanitation is available</a:t>
            </a:r>
          </a:p>
          <a:p>
            <a:pPr lvl="1"/>
            <a:r>
              <a:rPr lang="en-US" altLang="en-US" sz="2000" smtClean="0"/>
              <a:t>40 billion working hours are spent carrying water each year in Africa</a:t>
            </a:r>
          </a:p>
          <a:p>
            <a:pPr lvl="1"/>
            <a:r>
              <a:rPr lang="en-US" altLang="en-US" sz="2000" smtClean="0"/>
              <a:t>Households in rural Africa spend an average of 26% of their time fetching water – usually women do this</a:t>
            </a:r>
          </a:p>
          <a:p>
            <a:endParaRPr lang="en-US" altLang="en-US" smtClean="0"/>
          </a:p>
        </p:txBody>
      </p:sp>
      <p:pic>
        <p:nvPicPr>
          <p:cNvPr id="35844" name="Picture 2"/>
          <p:cNvPicPr>
            <a:picLocks noChangeAspect="1" noChangeArrowheads="1"/>
          </p:cNvPicPr>
          <p:nvPr/>
        </p:nvPicPr>
        <p:blipFill>
          <a:blip r:embed="rId3" cstate="screen"/>
          <a:srcRect/>
          <a:stretch>
            <a:fillRect/>
          </a:stretch>
        </p:blipFill>
        <p:spPr bwMode="auto">
          <a:xfrm>
            <a:off x="2819400" y="4419600"/>
            <a:ext cx="3124200" cy="20574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152400"/>
            <a:ext cx="6477000" cy="746125"/>
          </a:xfrm>
        </p:spPr>
        <p:txBody>
          <a:bodyPr/>
          <a:lstStyle/>
          <a:p>
            <a:pPr>
              <a:defRPr/>
            </a:pPr>
            <a:r>
              <a:rPr lang="en-US" dirty="0" smtClean="0"/>
              <a:t>2. UN-Based Call for Action</a:t>
            </a:r>
            <a:endParaRPr lang="en-US" dirty="0"/>
          </a:p>
        </p:txBody>
      </p:sp>
      <p:sp>
        <p:nvSpPr>
          <p:cNvPr id="36867" name="Content Placeholder 2"/>
          <p:cNvSpPr>
            <a:spLocks noGrp="1"/>
          </p:cNvSpPr>
          <p:nvPr>
            <p:ph idx="1"/>
          </p:nvPr>
        </p:nvSpPr>
        <p:spPr>
          <a:xfrm>
            <a:off x="457200" y="1066800"/>
            <a:ext cx="8534400" cy="5195888"/>
          </a:xfrm>
        </p:spPr>
        <p:txBody>
          <a:bodyPr/>
          <a:lstStyle/>
          <a:p>
            <a:r>
              <a:rPr lang="en-US" altLang="en-US" smtClean="0"/>
              <a:t>UN General Assembly proclaims 2005-2015:</a:t>
            </a:r>
          </a:p>
          <a:p>
            <a:pPr lvl="1"/>
            <a:r>
              <a:rPr lang="en-US" altLang="en-US" i="1" smtClean="0">
                <a:hlinkClick r:id="rId3"/>
              </a:rPr>
              <a:t>International Decade for Action 'Water for Life</a:t>
            </a:r>
            <a:r>
              <a:rPr lang="en-US" altLang="en-US" i="1" smtClean="0"/>
              <a:t>'</a:t>
            </a:r>
            <a:endParaRPr lang="en-US" altLang="en-US" smtClean="0"/>
          </a:p>
          <a:p>
            <a:pPr lvl="2"/>
            <a:r>
              <a:rPr lang="en-US" altLang="en-US" smtClean="0"/>
              <a:t> greater focus on water-related issues at all levels &amp; on implementation of water-related programmes </a:t>
            </a:r>
          </a:p>
          <a:p>
            <a:r>
              <a:rPr lang="en-US" altLang="en-US" smtClean="0"/>
              <a:t>UN Millennium Development Goals:</a:t>
            </a:r>
          </a:p>
          <a:p>
            <a:pPr lvl="1"/>
            <a:r>
              <a:rPr lang="en-US" altLang="en-US" sz="2200" smtClean="0"/>
              <a:t>Cut in half the # of people w/out sustainable access to safe drinking water &amp; sanitation</a:t>
            </a:r>
          </a:p>
          <a:p>
            <a:pPr lvl="1"/>
            <a:r>
              <a:rPr lang="en-US" altLang="en-US" sz="2200" smtClean="0"/>
              <a:t>Through actions such as: guarantee the right to water; decentralize the responsibility for water; develop know-how at the local level; increase and improve financing; evaluate and monitor water resources.</a:t>
            </a:r>
          </a:p>
          <a:p>
            <a:pPr lvl="2"/>
            <a:endParaRPr lang="en-US" altLang="en-US" sz="2000" smtClean="0"/>
          </a:p>
          <a:p>
            <a:pPr lvl="2"/>
            <a:endParaRPr lang="en-US" altLang="en-US" smtClean="0"/>
          </a:p>
          <a:p>
            <a:endParaRPr lang="en-US" altLang="en-US" smtClean="0"/>
          </a:p>
        </p:txBody>
      </p:sp>
      <p:pic>
        <p:nvPicPr>
          <p:cNvPr id="36868" name="Picture 2"/>
          <p:cNvPicPr>
            <a:picLocks noChangeAspect="1" noChangeArrowheads="1"/>
          </p:cNvPicPr>
          <p:nvPr/>
        </p:nvPicPr>
        <p:blipFill>
          <a:blip r:embed="rId4" cstate="screen"/>
          <a:srcRect/>
          <a:stretch>
            <a:fillRect/>
          </a:stretch>
        </p:blipFill>
        <p:spPr bwMode="auto">
          <a:xfrm>
            <a:off x="6705600" y="5486400"/>
            <a:ext cx="1524000" cy="122396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307138" cy="685800"/>
          </a:xfrm>
        </p:spPr>
        <p:txBody>
          <a:bodyPr/>
          <a:lstStyle/>
          <a:p>
            <a:pPr>
              <a:defRPr/>
            </a:pPr>
            <a:r>
              <a:rPr lang="en-US" dirty="0" smtClean="0"/>
              <a:t>3. Projects and Initiatives</a:t>
            </a:r>
            <a:endParaRPr lang="en-US" dirty="0"/>
          </a:p>
        </p:txBody>
      </p:sp>
      <p:sp>
        <p:nvSpPr>
          <p:cNvPr id="37891" name="Content Placeholder 2"/>
          <p:cNvSpPr>
            <a:spLocks noGrp="1"/>
          </p:cNvSpPr>
          <p:nvPr>
            <p:ph idx="1"/>
          </p:nvPr>
        </p:nvSpPr>
        <p:spPr>
          <a:xfrm>
            <a:off x="685800" y="914400"/>
            <a:ext cx="5715000" cy="5348288"/>
          </a:xfrm>
        </p:spPr>
        <p:txBody>
          <a:bodyPr/>
          <a:lstStyle/>
          <a:p>
            <a:r>
              <a:rPr lang="en-US" altLang="en-US" dirty="0" smtClean="0"/>
              <a:t>WASH projects</a:t>
            </a:r>
          </a:p>
          <a:p>
            <a:pPr lvl="1"/>
            <a:r>
              <a:rPr lang="en-US" altLang="en-US" dirty="0" smtClean="0"/>
              <a:t> </a:t>
            </a:r>
            <a:r>
              <a:rPr lang="en-US" altLang="en-US" sz="2400" dirty="0" smtClean="0"/>
              <a:t>are central to most disaster management, humanitarian aid, and socio-economic development efforts</a:t>
            </a:r>
          </a:p>
          <a:p>
            <a:pPr lvl="1"/>
            <a:r>
              <a:rPr lang="en-US" altLang="en-US" sz="2400" dirty="0" smtClean="0"/>
              <a:t>Operate by are well-developed and formalized professional standards </a:t>
            </a:r>
          </a:p>
          <a:p>
            <a:r>
              <a:rPr lang="en-US" altLang="en-US" dirty="0" smtClean="0"/>
              <a:t>We will review</a:t>
            </a:r>
          </a:p>
          <a:p>
            <a:pPr lvl="2"/>
            <a:r>
              <a:rPr lang="en-US" altLang="en-US" dirty="0" smtClean="0"/>
              <a:t>UNICEF’s WASH Cluster Initiative</a:t>
            </a:r>
          </a:p>
          <a:p>
            <a:pPr lvl="2"/>
            <a:r>
              <a:rPr lang="en-US" altLang="en-US" dirty="0" smtClean="0"/>
              <a:t>OXFAM’s WASH projects</a:t>
            </a:r>
          </a:p>
          <a:p>
            <a:pPr lvl="2"/>
            <a:r>
              <a:rPr lang="en-US" altLang="en-US" dirty="0" smtClean="0"/>
              <a:t>Assorted other initiatives</a:t>
            </a:r>
          </a:p>
          <a:p>
            <a:endParaRPr lang="en-US" altLang="en-US" dirty="0" smtClean="0"/>
          </a:p>
        </p:txBody>
      </p:sp>
      <p:pic>
        <p:nvPicPr>
          <p:cNvPr id="37892" name="Picture 2"/>
          <p:cNvPicPr>
            <a:picLocks noChangeAspect="1" noChangeArrowheads="1"/>
          </p:cNvPicPr>
          <p:nvPr/>
        </p:nvPicPr>
        <p:blipFill>
          <a:blip r:embed="rId3" cstate="screen"/>
          <a:srcRect/>
          <a:stretch>
            <a:fillRect/>
          </a:stretch>
        </p:blipFill>
        <p:spPr bwMode="auto">
          <a:xfrm>
            <a:off x="5638800" y="4343400"/>
            <a:ext cx="2986088" cy="1981200"/>
          </a:xfrm>
          <a:prstGeom prst="rect">
            <a:avLst/>
          </a:prstGeom>
          <a:noFill/>
          <a:ln w="9525">
            <a:noFill/>
            <a:miter lim="800000"/>
            <a:headEnd/>
            <a:tailEnd/>
          </a:ln>
        </p:spPr>
      </p:pic>
      <p:pic>
        <p:nvPicPr>
          <p:cNvPr id="37893" name="Picture 3"/>
          <p:cNvPicPr>
            <a:picLocks noChangeAspect="1" noChangeArrowheads="1"/>
          </p:cNvPicPr>
          <p:nvPr/>
        </p:nvPicPr>
        <p:blipFill>
          <a:blip r:embed="rId4" cstate="screen"/>
          <a:srcRect/>
          <a:stretch>
            <a:fillRect/>
          </a:stretch>
        </p:blipFill>
        <p:spPr bwMode="auto">
          <a:xfrm>
            <a:off x="6477000" y="1600200"/>
            <a:ext cx="2286000" cy="17145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04800"/>
            <a:ext cx="6858000" cy="609600"/>
          </a:xfrm>
        </p:spPr>
        <p:txBody>
          <a:bodyPr/>
          <a:lstStyle/>
          <a:p>
            <a:pPr>
              <a:defRPr/>
            </a:pPr>
            <a:r>
              <a:rPr lang="en-US" sz="3600" dirty="0" smtClean="0"/>
              <a:t>3a. UNICEF</a:t>
            </a:r>
            <a:endParaRPr lang="en-US" sz="3600" dirty="0"/>
          </a:p>
        </p:txBody>
      </p:sp>
      <p:sp>
        <p:nvSpPr>
          <p:cNvPr id="38915" name="Content Placeholder 2"/>
          <p:cNvSpPr>
            <a:spLocks noGrp="1"/>
          </p:cNvSpPr>
          <p:nvPr>
            <p:ph idx="1"/>
          </p:nvPr>
        </p:nvSpPr>
        <p:spPr>
          <a:xfrm>
            <a:off x="685800" y="990600"/>
            <a:ext cx="8305800" cy="5272088"/>
          </a:xfrm>
        </p:spPr>
        <p:txBody>
          <a:bodyPr/>
          <a:lstStyle/>
          <a:p>
            <a:r>
              <a:rPr lang="en-US" altLang="en-US" dirty="0" smtClean="0">
                <a:hlinkClick r:id="rId3"/>
              </a:rPr>
              <a:t>UNICEF</a:t>
            </a:r>
            <a:r>
              <a:rPr lang="en-US" altLang="en-US" dirty="0" smtClean="0"/>
              <a:t>’s WASH Cluster Initiative:</a:t>
            </a:r>
          </a:p>
          <a:p>
            <a:pPr lvl="1"/>
            <a:r>
              <a:rPr lang="en-US" altLang="en-US" sz="2600" dirty="0" smtClean="0"/>
              <a:t>WASH Sector Co-ordination and Advocacy</a:t>
            </a:r>
          </a:p>
          <a:p>
            <a:pPr lvl="1"/>
            <a:r>
              <a:rPr lang="en-US" altLang="en-US" sz="2600" dirty="0" smtClean="0"/>
              <a:t>Information Management &amp; Standards Policy</a:t>
            </a:r>
          </a:p>
          <a:p>
            <a:pPr lvl="1"/>
            <a:r>
              <a:rPr lang="en-US" altLang="en-US" sz="2600" dirty="0" smtClean="0"/>
              <a:t>WASH Sector Capacity for Humanitarian Response</a:t>
            </a:r>
          </a:p>
          <a:p>
            <a:pPr lvl="1"/>
            <a:r>
              <a:rPr lang="en-US" altLang="en-US" sz="2600" dirty="0" smtClean="0"/>
              <a:t>WASH Sector Preparedness </a:t>
            </a:r>
          </a:p>
          <a:p>
            <a:pPr lvl="1"/>
            <a:r>
              <a:rPr lang="en-US" altLang="en-US" sz="2600" dirty="0" smtClean="0"/>
              <a:t>WASH Sector Best Practice and Learning</a:t>
            </a:r>
          </a:p>
          <a:p>
            <a:r>
              <a:rPr lang="en-US" altLang="en-US" sz="3000" dirty="0" smtClean="0"/>
              <a:t>Many projects underway, e.g.</a:t>
            </a:r>
          </a:p>
          <a:p>
            <a:pPr lvl="1"/>
            <a:r>
              <a:rPr lang="en-US" altLang="en-US" sz="2600" dirty="0" smtClean="0"/>
              <a:t>Hygiene promotion</a:t>
            </a:r>
          </a:p>
          <a:p>
            <a:pPr lvl="1"/>
            <a:r>
              <a:rPr lang="en-US" altLang="en-US" sz="2600" dirty="0" smtClean="0"/>
              <a:t>Capacity building etc. </a:t>
            </a:r>
          </a:p>
          <a:p>
            <a:pPr lvl="1"/>
            <a:r>
              <a:rPr lang="en-US" altLang="en-US" sz="2600" dirty="0" smtClean="0"/>
              <a:t>Details &amp; Resources at </a:t>
            </a:r>
            <a:r>
              <a:rPr lang="en-US" altLang="en-US" sz="2600" dirty="0" err="1" smtClean="0">
                <a:hlinkClick r:id="rId4"/>
              </a:rPr>
              <a:t>OneResponse</a:t>
            </a:r>
            <a:endParaRPr lang="en-US" altLang="en-US" sz="2600" dirty="0" smtClean="0"/>
          </a:p>
          <a:p>
            <a:pPr lvl="1"/>
            <a:r>
              <a:rPr lang="en-US" altLang="en-US" sz="2600" dirty="0" smtClean="0">
                <a:hlinkClick r:id="rId5"/>
              </a:rPr>
              <a:t>Example</a:t>
            </a:r>
            <a:r>
              <a:rPr lang="en-US" altLang="en-US" sz="2600" dirty="0" smtClean="0"/>
              <a:t> - </a:t>
            </a:r>
            <a:r>
              <a:rPr lang="en-US" altLang="en-US" sz="1800" dirty="0" err="1" smtClean="0"/>
              <a:t>Kalacha</a:t>
            </a:r>
            <a:r>
              <a:rPr lang="en-US" altLang="en-US" sz="1800" dirty="0" smtClean="0"/>
              <a:t> Nomadic Girls’ Primary School                           in northern Kenya</a:t>
            </a:r>
          </a:p>
        </p:txBody>
      </p:sp>
      <p:pic>
        <p:nvPicPr>
          <p:cNvPr id="38916" name="Picture 2"/>
          <p:cNvPicPr>
            <a:picLocks noChangeAspect="1" noChangeArrowheads="1"/>
          </p:cNvPicPr>
          <p:nvPr/>
        </p:nvPicPr>
        <p:blipFill>
          <a:blip r:embed="rId6" cstate="screen"/>
          <a:srcRect/>
          <a:stretch>
            <a:fillRect/>
          </a:stretch>
        </p:blipFill>
        <p:spPr bwMode="auto">
          <a:xfrm>
            <a:off x="7181850" y="4038600"/>
            <a:ext cx="1671638" cy="25146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5961063" cy="746125"/>
          </a:xfrm>
        </p:spPr>
        <p:txBody>
          <a:bodyPr/>
          <a:lstStyle/>
          <a:p>
            <a:pPr>
              <a:defRPr/>
            </a:pPr>
            <a:r>
              <a:rPr lang="en-US" dirty="0" smtClean="0"/>
              <a:t>3b. OXFAM</a:t>
            </a:r>
            <a:endParaRPr lang="en-US" dirty="0"/>
          </a:p>
        </p:txBody>
      </p:sp>
      <p:sp>
        <p:nvSpPr>
          <p:cNvPr id="3" name="Content Placeholder 2"/>
          <p:cNvSpPr>
            <a:spLocks noGrp="1"/>
          </p:cNvSpPr>
          <p:nvPr>
            <p:ph idx="1"/>
          </p:nvPr>
        </p:nvSpPr>
        <p:spPr>
          <a:xfrm>
            <a:off x="533400" y="990600"/>
            <a:ext cx="8229600" cy="5272088"/>
          </a:xfrm>
        </p:spPr>
        <p:txBody>
          <a:bodyPr/>
          <a:lstStyle/>
          <a:p>
            <a:pPr>
              <a:defRPr/>
            </a:pPr>
            <a:r>
              <a:rPr lang="en-US" dirty="0" smtClean="0">
                <a:hlinkClick r:id="rId2"/>
              </a:rPr>
              <a:t>Oxfam</a:t>
            </a:r>
            <a:r>
              <a:rPr lang="en-US" dirty="0"/>
              <a:t> </a:t>
            </a:r>
            <a:r>
              <a:rPr lang="en-US" sz="3100" dirty="0" smtClean="0"/>
              <a:t>has WASH programs in 35 countries: </a:t>
            </a:r>
          </a:p>
          <a:p>
            <a:pPr lvl="1">
              <a:defRPr/>
            </a:pPr>
            <a:r>
              <a:rPr lang="en-US" sz="2000" dirty="0"/>
              <a:t>W</a:t>
            </a:r>
            <a:r>
              <a:rPr lang="en-US" sz="2000" dirty="0" smtClean="0"/>
              <a:t>orks in rural and urban areas, in camps for refugees &amp; internally-displaced persons, and amongst host communities </a:t>
            </a:r>
          </a:p>
          <a:p>
            <a:pPr lvl="1">
              <a:defRPr/>
            </a:pPr>
            <a:r>
              <a:rPr lang="en-US" sz="2000" dirty="0" smtClean="0"/>
              <a:t>To provide access to safe water and sanitation </a:t>
            </a:r>
          </a:p>
          <a:p>
            <a:pPr lvl="1">
              <a:defRPr/>
            </a:pPr>
            <a:r>
              <a:rPr lang="en-US" sz="2000" dirty="0" smtClean="0"/>
              <a:t>To advocate for pro-poor policies to eliminate inequality underlying water management policies &amp; water  scarcity</a:t>
            </a:r>
          </a:p>
          <a:p>
            <a:pPr lvl="1">
              <a:defRPr/>
            </a:pPr>
            <a:r>
              <a:rPr lang="en-US" sz="2000" dirty="0" smtClean="0"/>
              <a:t>Work covers the diversity of contexts in which people are vulnerable to WASH-related disease and under-development:</a:t>
            </a:r>
          </a:p>
          <a:p>
            <a:pPr lvl="2">
              <a:defRPr/>
            </a:pPr>
            <a:r>
              <a:rPr lang="en-US" sz="1800" dirty="0" smtClean="0"/>
              <a:t>Acute and cyclical natural disasters                             (earthquakes, flooding, tropical                                           cyclones and hurricanes)</a:t>
            </a:r>
          </a:p>
          <a:p>
            <a:pPr lvl="2">
              <a:defRPr/>
            </a:pPr>
            <a:r>
              <a:rPr lang="en-US" sz="1800" dirty="0" smtClean="0"/>
              <a:t>Slow onset emergencies (e.g. drought)</a:t>
            </a:r>
          </a:p>
          <a:p>
            <a:pPr lvl="2">
              <a:defRPr/>
            </a:pPr>
            <a:r>
              <a:rPr lang="en-US" sz="1800" dirty="0" smtClean="0"/>
              <a:t>Conflict and political unrest</a:t>
            </a:r>
          </a:p>
          <a:p>
            <a:pPr lvl="2">
              <a:defRPr/>
            </a:pPr>
            <a:r>
              <a:rPr lang="en-US" sz="1800" dirty="0" smtClean="0"/>
              <a:t>Complex situations encompassing                                                a mix of factors, such as urban slums</a:t>
            </a:r>
          </a:p>
          <a:p>
            <a:pPr marL="0" indent="0">
              <a:buFontTx/>
              <a:buNone/>
              <a:defRPr/>
            </a:pPr>
            <a:endParaRPr lang="en-US" dirty="0" smtClean="0"/>
          </a:p>
          <a:p>
            <a:pPr>
              <a:defRPr/>
            </a:pPr>
            <a:endParaRPr lang="en-US" dirty="0"/>
          </a:p>
        </p:txBody>
      </p:sp>
      <p:pic>
        <p:nvPicPr>
          <p:cNvPr id="39940" name="Picture 2"/>
          <p:cNvPicPr>
            <a:picLocks noChangeAspect="1" noChangeArrowheads="1"/>
          </p:cNvPicPr>
          <p:nvPr/>
        </p:nvPicPr>
        <p:blipFill>
          <a:blip r:embed="rId3" cstate="screen"/>
          <a:srcRect/>
          <a:stretch>
            <a:fillRect/>
          </a:stretch>
        </p:blipFill>
        <p:spPr bwMode="auto">
          <a:xfrm>
            <a:off x="7620000" y="76200"/>
            <a:ext cx="1206500" cy="1041400"/>
          </a:xfrm>
          <a:prstGeom prst="rect">
            <a:avLst/>
          </a:prstGeom>
          <a:noFill/>
          <a:ln w="9525">
            <a:noFill/>
            <a:miter lim="800000"/>
            <a:headEnd/>
            <a:tailEnd/>
          </a:ln>
        </p:spPr>
      </p:pic>
      <p:pic>
        <p:nvPicPr>
          <p:cNvPr id="39941" name="Picture 3"/>
          <p:cNvPicPr>
            <a:picLocks noChangeAspect="1" noChangeArrowheads="1"/>
          </p:cNvPicPr>
          <p:nvPr/>
        </p:nvPicPr>
        <p:blipFill>
          <a:blip r:embed="rId4" cstate="screen"/>
          <a:srcRect/>
          <a:stretch>
            <a:fillRect/>
          </a:stretch>
        </p:blipFill>
        <p:spPr bwMode="auto">
          <a:xfrm>
            <a:off x="5969000" y="4114800"/>
            <a:ext cx="2857500" cy="23526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6723063" cy="746125"/>
          </a:xfrm>
        </p:spPr>
        <p:txBody>
          <a:bodyPr/>
          <a:lstStyle/>
          <a:p>
            <a:pPr>
              <a:defRPr/>
            </a:pPr>
            <a:r>
              <a:rPr lang="en-US" dirty="0" smtClean="0"/>
              <a:t>3b.OXFAM’s WASH</a:t>
            </a:r>
            <a:endParaRPr lang="en-US" dirty="0"/>
          </a:p>
        </p:txBody>
      </p:sp>
      <p:sp>
        <p:nvSpPr>
          <p:cNvPr id="3" name="Content Placeholder 2"/>
          <p:cNvSpPr>
            <a:spLocks noGrp="1"/>
          </p:cNvSpPr>
          <p:nvPr>
            <p:ph idx="1"/>
          </p:nvPr>
        </p:nvSpPr>
        <p:spPr>
          <a:xfrm>
            <a:off x="533400" y="990600"/>
            <a:ext cx="8229600" cy="5272088"/>
          </a:xfrm>
        </p:spPr>
        <p:txBody>
          <a:bodyPr/>
          <a:lstStyle/>
          <a:p>
            <a:pPr marL="0" indent="0">
              <a:buFontTx/>
              <a:buNone/>
              <a:defRPr/>
            </a:pPr>
            <a:r>
              <a:rPr lang="en-US" sz="2000" dirty="0" smtClean="0"/>
              <a:t>OXFAM WASH approach incorporates:</a:t>
            </a:r>
          </a:p>
          <a:p>
            <a:pPr>
              <a:defRPr/>
            </a:pPr>
            <a:r>
              <a:rPr lang="en-US" sz="1800" i="1" dirty="0" smtClean="0"/>
              <a:t>Water</a:t>
            </a:r>
            <a:r>
              <a:rPr lang="en-US" sz="1800" dirty="0" smtClean="0"/>
              <a:t>: water supply for human consumption and household needs, as well as for crops and livestock needs where appropriate.</a:t>
            </a:r>
          </a:p>
          <a:p>
            <a:pPr>
              <a:defRPr/>
            </a:pPr>
            <a:r>
              <a:rPr lang="en-US" sz="1800" i="1" dirty="0" smtClean="0"/>
              <a:t>Sanitation</a:t>
            </a:r>
            <a:r>
              <a:rPr lang="en-US" sz="1800" dirty="0" smtClean="0"/>
              <a:t>: excreta disposal; solid waste management; drainage; vector control.</a:t>
            </a:r>
          </a:p>
          <a:p>
            <a:pPr>
              <a:defRPr/>
            </a:pPr>
            <a:r>
              <a:rPr lang="en-US" sz="1800" i="1" dirty="0" smtClean="0"/>
              <a:t>Hygiene Promotion</a:t>
            </a:r>
            <a:r>
              <a:rPr lang="en-US" sz="1800" dirty="0" smtClean="0"/>
              <a:t>: community </a:t>
            </a:r>
            <a:r>
              <a:rPr lang="en-US" sz="1800" dirty="0" err="1" smtClean="0"/>
              <a:t>mobilisation</a:t>
            </a:r>
            <a:r>
              <a:rPr lang="en-US" sz="1800" dirty="0" smtClean="0"/>
              <a:t>; health data monitoring; information, education and communication (IEC); and hygiene kit distribution.</a:t>
            </a:r>
          </a:p>
          <a:p>
            <a:pPr>
              <a:defRPr/>
            </a:pPr>
            <a:r>
              <a:rPr lang="en-US" sz="1800" i="1" dirty="0" smtClean="0"/>
              <a:t>Prevention: </a:t>
            </a:r>
            <a:r>
              <a:rPr lang="en-US" sz="1800" dirty="0" smtClean="0"/>
              <a:t>In addition to its disaster response mandate, Oxfam </a:t>
            </a:r>
            <a:r>
              <a:rPr lang="en-US" sz="1800" dirty="0" err="1" smtClean="0"/>
              <a:t>prioritises</a:t>
            </a:r>
            <a:r>
              <a:rPr lang="en-US" sz="1800" dirty="0" smtClean="0"/>
              <a:t> a preventative approach to public health, improving WASH conditions and consequentially addressing poverty reduction and quality of life.</a:t>
            </a:r>
            <a:endParaRPr lang="en-US" sz="1600" dirty="0" smtClean="0"/>
          </a:p>
          <a:p>
            <a:pPr>
              <a:buFont typeface="Wingdings" pitchFamily="2" charset="2"/>
              <a:buChar char="q"/>
              <a:defRPr/>
            </a:pPr>
            <a:r>
              <a:rPr lang="en-US" sz="1600" dirty="0" smtClean="0"/>
              <a:t>Video: </a:t>
            </a:r>
            <a:r>
              <a:rPr lang="en-US" sz="1600" dirty="0" smtClean="0">
                <a:hlinkClick r:id="rId3"/>
              </a:rPr>
              <a:t>OXFAM’s Haiti Cholera Response </a:t>
            </a:r>
            <a:endParaRPr lang="en-US" sz="1600" dirty="0" smtClean="0"/>
          </a:p>
          <a:p>
            <a:pPr marL="0" indent="0">
              <a:buFontTx/>
              <a:buNone/>
              <a:defRPr/>
            </a:pPr>
            <a:endParaRPr lang="en-US" sz="1600" dirty="0" smtClean="0"/>
          </a:p>
          <a:p>
            <a:pPr>
              <a:defRPr/>
            </a:pPr>
            <a:endParaRPr lang="en-US" sz="1600" dirty="0" smtClean="0"/>
          </a:p>
          <a:p>
            <a:pPr>
              <a:defRPr/>
            </a:pPr>
            <a:endParaRPr lang="en-US" dirty="0"/>
          </a:p>
        </p:txBody>
      </p:sp>
      <p:pic>
        <p:nvPicPr>
          <p:cNvPr id="40964" name="Picture 2"/>
          <p:cNvPicPr>
            <a:picLocks noChangeAspect="1" noChangeArrowheads="1"/>
          </p:cNvPicPr>
          <p:nvPr/>
        </p:nvPicPr>
        <p:blipFill>
          <a:blip r:embed="rId4" cstate="screen"/>
          <a:srcRect/>
          <a:stretch>
            <a:fillRect/>
          </a:stretch>
        </p:blipFill>
        <p:spPr bwMode="auto">
          <a:xfrm>
            <a:off x="7620000" y="76200"/>
            <a:ext cx="1206500" cy="1041400"/>
          </a:xfrm>
          <a:prstGeom prst="rect">
            <a:avLst/>
          </a:prstGeom>
          <a:noFill/>
          <a:ln w="9525">
            <a:noFill/>
            <a:miter lim="800000"/>
            <a:headEnd/>
            <a:tailEnd/>
          </a:ln>
        </p:spPr>
      </p:pic>
      <p:pic>
        <p:nvPicPr>
          <p:cNvPr id="40965" name="Picture 3"/>
          <p:cNvPicPr>
            <a:picLocks noChangeAspect="1" noChangeArrowheads="1"/>
          </p:cNvPicPr>
          <p:nvPr/>
        </p:nvPicPr>
        <p:blipFill>
          <a:blip r:embed="rId5" cstate="screen"/>
          <a:srcRect/>
          <a:stretch>
            <a:fillRect/>
          </a:stretch>
        </p:blipFill>
        <p:spPr bwMode="auto">
          <a:xfrm>
            <a:off x="946150" y="4754563"/>
            <a:ext cx="2336800" cy="1752600"/>
          </a:xfrm>
          <a:prstGeom prst="rect">
            <a:avLst/>
          </a:prstGeom>
          <a:noFill/>
          <a:ln w="9525">
            <a:noFill/>
            <a:miter lim="800000"/>
            <a:headEnd/>
            <a:tailEnd/>
          </a:ln>
        </p:spPr>
      </p:pic>
      <p:pic>
        <p:nvPicPr>
          <p:cNvPr id="40966" name="Picture 4"/>
          <p:cNvPicPr>
            <a:picLocks noChangeAspect="1" noChangeArrowheads="1"/>
          </p:cNvPicPr>
          <p:nvPr/>
        </p:nvPicPr>
        <p:blipFill>
          <a:blip r:embed="rId6" cstate="screen"/>
          <a:srcRect/>
          <a:stretch>
            <a:fillRect/>
          </a:stretch>
        </p:blipFill>
        <p:spPr bwMode="auto">
          <a:xfrm>
            <a:off x="5486400" y="4419600"/>
            <a:ext cx="3048000" cy="208756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543800" cy="746125"/>
          </a:xfrm>
        </p:spPr>
        <p:txBody>
          <a:bodyPr/>
          <a:lstStyle/>
          <a:p>
            <a:pPr>
              <a:defRPr/>
            </a:pPr>
            <a:r>
              <a:rPr lang="en-US" dirty="0" smtClean="0"/>
              <a:t>I. . Food (In)Security - Overview</a:t>
            </a:r>
            <a:endParaRPr lang="en-US" dirty="0"/>
          </a:p>
        </p:txBody>
      </p:sp>
      <p:sp>
        <p:nvSpPr>
          <p:cNvPr id="3" name="Content Placeholder 2"/>
          <p:cNvSpPr>
            <a:spLocks noGrp="1"/>
          </p:cNvSpPr>
          <p:nvPr>
            <p:ph idx="1"/>
          </p:nvPr>
        </p:nvSpPr>
        <p:spPr>
          <a:xfrm>
            <a:off x="685800" y="990600"/>
            <a:ext cx="7772400" cy="5272088"/>
          </a:xfrm>
        </p:spPr>
        <p:txBody>
          <a:bodyPr/>
          <a:lstStyle/>
          <a:p>
            <a:pPr marL="514350" indent="-514350">
              <a:buFontTx/>
              <a:buAutoNum type="arabicPeriod"/>
              <a:defRPr/>
            </a:pPr>
            <a:r>
              <a:rPr lang="en-US" sz="2600" dirty="0" smtClean="0"/>
              <a:t>Humanitarian Aid in Food &amp; Hunger</a:t>
            </a:r>
          </a:p>
          <a:p>
            <a:pPr marL="914400" lvl="1" indent="-514350">
              <a:buFont typeface="Wingdings" pitchFamily="2" charset="2"/>
              <a:buChar char="v"/>
              <a:defRPr/>
            </a:pPr>
            <a:r>
              <a:rPr lang="en-US" sz="2600" dirty="0" smtClean="0"/>
              <a:t>Definitions</a:t>
            </a:r>
          </a:p>
          <a:p>
            <a:pPr marL="914400" lvl="1" indent="-514350">
              <a:buFont typeface="Wingdings" pitchFamily="2" charset="2"/>
              <a:buChar char="v"/>
              <a:defRPr/>
            </a:pPr>
            <a:r>
              <a:rPr lang="en-US" sz="2600" dirty="0" smtClean="0"/>
              <a:t>2 aspects of HA </a:t>
            </a:r>
            <a:r>
              <a:rPr lang="en-US" sz="2600" dirty="0" err="1" smtClean="0"/>
              <a:t>foor</a:t>
            </a:r>
            <a:r>
              <a:rPr lang="en-US" sz="2600" dirty="0" smtClean="0"/>
              <a:t> action</a:t>
            </a:r>
          </a:p>
          <a:p>
            <a:pPr marL="514350" indent="-514350">
              <a:buFont typeface="+mj-lt"/>
              <a:buAutoNum type="arabicPeriod"/>
              <a:defRPr/>
            </a:pPr>
            <a:r>
              <a:rPr lang="en-US" sz="2600" dirty="0" smtClean="0"/>
              <a:t>Food insecurity</a:t>
            </a:r>
          </a:p>
          <a:p>
            <a:pPr marL="914400" lvl="1" indent="-514350">
              <a:buFont typeface="Wingdings" pitchFamily="2" charset="2"/>
              <a:buChar char="v"/>
              <a:defRPr/>
            </a:pPr>
            <a:r>
              <a:rPr lang="en-US" sz="2600" dirty="0" smtClean="0"/>
              <a:t>Assorted facts</a:t>
            </a:r>
          </a:p>
          <a:p>
            <a:pPr marL="514350" indent="-514350">
              <a:buFont typeface="+mj-lt"/>
              <a:buAutoNum type="arabicPeriod"/>
              <a:defRPr/>
            </a:pPr>
            <a:r>
              <a:rPr lang="en-US" sz="2600" dirty="0" smtClean="0"/>
              <a:t>Initiatives and Reports</a:t>
            </a:r>
          </a:p>
          <a:p>
            <a:pPr lvl="1">
              <a:buFont typeface="Wingdings" pitchFamily="2" charset="2"/>
              <a:buChar char="v"/>
              <a:defRPr/>
            </a:pPr>
            <a:r>
              <a:rPr lang="en-US" sz="2600" dirty="0" smtClean="0"/>
              <a:t>L’Aquila Food Security Initiative</a:t>
            </a:r>
          </a:p>
          <a:p>
            <a:pPr lvl="1">
              <a:buFont typeface="Wingdings" pitchFamily="2" charset="2"/>
              <a:buChar char="v"/>
              <a:defRPr/>
            </a:pPr>
            <a:r>
              <a:rPr lang="en-US" sz="2600" dirty="0" smtClean="0"/>
              <a:t>Charter to End Extreme Hunger</a:t>
            </a:r>
          </a:p>
          <a:p>
            <a:pPr lvl="1">
              <a:buFont typeface="Wingdings" pitchFamily="2" charset="2"/>
              <a:buChar char="v"/>
              <a:defRPr/>
            </a:pPr>
            <a:r>
              <a:rPr lang="en-US" sz="2600" dirty="0" smtClean="0"/>
              <a:t>Millennium Development Goals</a:t>
            </a:r>
          </a:p>
          <a:p>
            <a:pPr marL="0" indent="0">
              <a:buFontTx/>
              <a:buNone/>
              <a:defRPr/>
            </a:pPr>
            <a:r>
              <a:rPr lang="en-US" sz="2600" dirty="0" smtClean="0"/>
              <a:t>4. Case Example</a:t>
            </a:r>
          </a:p>
          <a:p>
            <a:pPr marL="0" indent="0">
              <a:buFontTx/>
              <a:buNone/>
              <a:defRPr/>
            </a:pPr>
            <a:r>
              <a:rPr lang="en-US" sz="2600" dirty="0" smtClean="0"/>
              <a:t>5. Resources on Food (In)Security</a:t>
            </a:r>
            <a:r>
              <a:rPr lang="en-US" dirty="0"/>
              <a:t>	</a:t>
            </a:r>
            <a:endParaRPr lang="en-US" dirty="0" smtClean="0"/>
          </a:p>
          <a:p>
            <a:pPr marL="914400" lvl="1" indent="-514350">
              <a:buFont typeface="Wingdings" pitchFamily="2" charset="2"/>
              <a:buChar char="v"/>
              <a:defRPr/>
            </a:pPr>
            <a:endParaRPr lang="en-US" dirty="0"/>
          </a:p>
        </p:txBody>
      </p:sp>
      <p:pic>
        <p:nvPicPr>
          <p:cNvPr id="6148" name="Picture 2"/>
          <p:cNvPicPr>
            <a:picLocks noChangeAspect="1" noChangeArrowheads="1"/>
          </p:cNvPicPr>
          <p:nvPr/>
        </p:nvPicPr>
        <p:blipFill>
          <a:blip r:embed="rId3" cstate="screen"/>
          <a:srcRect/>
          <a:stretch>
            <a:fillRect/>
          </a:stretch>
        </p:blipFill>
        <p:spPr bwMode="auto">
          <a:xfrm>
            <a:off x="6096000" y="1752600"/>
            <a:ext cx="2640013" cy="1963738"/>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2" cstate="screen"/>
          <a:srcRect/>
          <a:stretch>
            <a:fillRect/>
          </a:stretch>
        </p:blipFill>
        <p:spPr bwMode="auto">
          <a:xfrm>
            <a:off x="2667000" y="5029200"/>
            <a:ext cx="3505200" cy="1554163"/>
          </a:xfrm>
          <a:prstGeom prst="rect">
            <a:avLst/>
          </a:prstGeom>
          <a:noFill/>
          <a:ln w="9525">
            <a:noFill/>
            <a:miter lim="800000"/>
            <a:headEnd/>
            <a:tailEnd/>
          </a:ln>
        </p:spPr>
      </p:pic>
      <p:sp>
        <p:nvSpPr>
          <p:cNvPr id="2" name="Title 1"/>
          <p:cNvSpPr>
            <a:spLocks noGrp="1"/>
          </p:cNvSpPr>
          <p:nvPr>
            <p:ph type="title"/>
          </p:nvPr>
        </p:nvSpPr>
        <p:spPr>
          <a:xfrm>
            <a:off x="1143000" y="76200"/>
            <a:ext cx="7162800" cy="746125"/>
          </a:xfrm>
        </p:spPr>
        <p:txBody>
          <a:bodyPr/>
          <a:lstStyle/>
          <a:p>
            <a:pPr>
              <a:defRPr/>
            </a:pPr>
            <a:r>
              <a:rPr lang="en-US" sz="3600" dirty="0" smtClean="0"/>
              <a:t>3c. Other Initiatives: Ryan’s Well</a:t>
            </a:r>
            <a:endParaRPr lang="en-US" sz="3600" dirty="0"/>
          </a:p>
        </p:txBody>
      </p:sp>
      <p:sp>
        <p:nvSpPr>
          <p:cNvPr id="3" name="Content Placeholder 2"/>
          <p:cNvSpPr>
            <a:spLocks noGrp="1"/>
          </p:cNvSpPr>
          <p:nvPr>
            <p:ph idx="1"/>
          </p:nvPr>
        </p:nvSpPr>
        <p:spPr>
          <a:xfrm>
            <a:off x="533400" y="914400"/>
            <a:ext cx="8229600" cy="5195888"/>
          </a:xfrm>
        </p:spPr>
        <p:txBody>
          <a:bodyPr/>
          <a:lstStyle/>
          <a:p>
            <a:pPr>
              <a:defRPr/>
            </a:pPr>
            <a:r>
              <a:rPr lang="en-US" dirty="0" smtClean="0">
                <a:hlinkClick r:id="rId3"/>
              </a:rPr>
              <a:t>Ryan’s Well Foundation</a:t>
            </a:r>
            <a:r>
              <a:rPr lang="en-US" dirty="0" smtClean="0"/>
              <a:t>:</a:t>
            </a:r>
          </a:p>
          <a:p>
            <a:pPr lvl="1">
              <a:defRPr/>
            </a:pPr>
            <a:r>
              <a:rPr lang="en-US" sz="2100" dirty="0" smtClean="0"/>
              <a:t>Started w/ initiative of 6 yr old Ryan Hreljac</a:t>
            </a:r>
          </a:p>
          <a:p>
            <a:pPr lvl="1">
              <a:defRPr/>
            </a:pPr>
            <a:r>
              <a:rPr lang="en-US" sz="2100" dirty="0" smtClean="0"/>
              <a:t>learned of need for clean &amp; safe water in developing countries in 1st grade class</a:t>
            </a:r>
          </a:p>
          <a:p>
            <a:pPr lvl="1">
              <a:defRPr/>
            </a:pPr>
            <a:r>
              <a:rPr lang="en-US" sz="2100" dirty="0" smtClean="0"/>
              <a:t>In 1999, with support of friends, family and community, Ryan raised enough money to build Ryan's first well - </a:t>
            </a:r>
            <a:r>
              <a:rPr lang="en-US" sz="2100" dirty="0" err="1" smtClean="0"/>
              <a:t>Angolo</a:t>
            </a:r>
            <a:r>
              <a:rPr lang="en-US" sz="2100" dirty="0" smtClean="0"/>
              <a:t> Primary School in northern Uganda. </a:t>
            </a:r>
          </a:p>
          <a:p>
            <a:pPr lvl="1">
              <a:defRPr/>
            </a:pPr>
            <a:r>
              <a:rPr lang="en-US" dirty="0" smtClean="0"/>
              <a:t>2001 Foundation was formed:</a:t>
            </a:r>
          </a:p>
          <a:p>
            <a:pPr lvl="2">
              <a:defRPr/>
            </a:pPr>
            <a:r>
              <a:rPr lang="en-US" sz="2100" dirty="0" smtClean="0"/>
              <a:t>helped build over 700 wells &amp; 900 latrines bringing safe water and improved sanitation to over 750,900 people</a:t>
            </a:r>
          </a:p>
          <a:p>
            <a:pPr lvl="3">
              <a:defRPr/>
            </a:pPr>
            <a:r>
              <a:rPr lang="en-US" sz="1800" dirty="0" smtClean="0"/>
              <a:t>Current projects in </a:t>
            </a:r>
            <a:r>
              <a:rPr lang="en-US" sz="1800" dirty="0" smtClean="0">
                <a:hlinkClick r:id="rId4"/>
              </a:rPr>
              <a:t>Tanzania</a:t>
            </a:r>
            <a:r>
              <a:rPr lang="en-US" sz="1800" dirty="0" smtClean="0"/>
              <a:t> , </a:t>
            </a:r>
            <a:r>
              <a:rPr lang="en-US" sz="1800" dirty="0" smtClean="0">
                <a:hlinkClick r:id="rId5"/>
              </a:rPr>
              <a:t>Burkina-Faso</a:t>
            </a:r>
            <a:r>
              <a:rPr lang="en-US" sz="1800" dirty="0" smtClean="0"/>
              <a:t> , </a:t>
            </a:r>
            <a:r>
              <a:rPr lang="en-US" sz="1800" dirty="0" smtClean="0">
                <a:hlinkClick r:id="rId6"/>
              </a:rPr>
              <a:t>Uganda</a:t>
            </a:r>
            <a:r>
              <a:rPr lang="en-US" sz="1800" dirty="0" smtClean="0"/>
              <a:t> </a:t>
            </a:r>
          </a:p>
          <a:p>
            <a:pPr lvl="2">
              <a:defRPr/>
            </a:pPr>
            <a:endParaRPr lang="en-US" sz="2200" dirty="0" smtClean="0"/>
          </a:p>
          <a:p>
            <a:pPr marL="0" indent="0">
              <a:buFontTx/>
              <a:buNone/>
              <a:defRPr/>
            </a:pPr>
            <a:endParaRPr lang="en-US" sz="2200" dirty="0" smtClean="0"/>
          </a:p>
          <a:p>
            <a:pPr marL="0" indent="0">
              <a:buFontTx/>
              <a:buNone/>
              <a:defRPr/>
            </a:pPr>
            <a:endParaRPr lang="en-US" dirty="0" smtClean="0"/>
          </a:p>
          <a:p>
            <a:pPr>
              <a:defRPr/>
            </a:pPr>
            <a:endParaRPr lang="en-US" dirty="0" smtClean="0"/>
          </a:p>
          <a:p>
            <a:pPr>
              <a:defRPr/>
            </a:pPr>
            <a:r>
              <a:rPr lang="en-US" dirty="0" err="1" smtClean="0"/>
              <a:t>RyansWell</a:t>
            </a:r>
            <a:r>
              <a:rPr lang="en-US" dirty="0" smtClean="0"/>
              <a:t> Projects In Progress</a:t>
            </a:r>
          </a:p>
          <a:p>
            <a:pPr>
              <a:defRPr/>
            </a:pPr>
            <a:r>
              <a:rPr lang="en-US" dirty="0" smtClean="0"/>
              <a:t>713 wells and 911 latrines serving 750,991 people!</a:t>
            </a:r>
          </a:p>
          <a:p>
            <a:pPr>
              <a:defRPr/>
            </a:pP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6200"/>
            <a:ext cx="6858000" cy="762000"/>
          </a:xfrm>
        </p:spPr>
        <p:txBody>
          <a:bodyPr/>
          <a:lstStyle/>
          <a:p>
            <a:pPr>
              <a:defRPr/>
            </a:pPr>
            <a:r>
              <a:rPr lang="en-US" sz="3600" dirty="0" smtClean="0"/>
              <a:t>3c. Other Initiatives: Kisumu</a:t>
            </a:r>
            <a:endParaRPr lang="en-US" sz="3600" dirty="0"/>
          </a:p>
        </p:txBody>
      </p:sp>
      <p:sp>
        <p:nvSpPr>
          <p:cNvPr id="43011" name="Rectangle 1"/>
          <p:cNvSpPr>
            <a:spLocks noChangeArrowheads="1"/>
          </p:cNvSpPr>
          <p:nvPr/>
        </p:nvSpPr>
        <p:spPr bwMode="auto">
          <a:xfrm>
            <a:off x="3600450" y="4154488"/>
            <a:ext cx="0" cy="406400"/>
          </a:xfrm>
          <a:prstGeom prst="rect">
            <a:avLst/>
          </a:prstGeom>
          <a:solidFill>
            <a:srgbClr val="FFFFFF"/>
          </a:solidFill>
          <a:ln w="9525">
            <a:noFill/>
            <a:miter lim="800000"/>
            <a:headEnd/>
            <a:tailEnd/>
          </a:ln>
        </p:spPr>
        <p:txBody>
          <a:bodyPr wrap="none" lIns="0" tIns="126960" rIns="0" bIns="0" anchor="ctr">
            <a:spAutoFit/>
          </a:bodyPr>
          <a:lstStyle/>
          <a:p>
            <a:pPr eaLnBrk="0" hangingPunct="0"/>
            <a:endParaRPr lang="en-US" altLang="en-US"/>
          </a:p>
        </p:txBody>
      </p:sp>
      <p:sp>
        <p:nvSpPr>
          <p:cNvPr id="43012" name="Content Placeholder 5"/>
          <p:cNvSpPr>
            <a:spLocks noGrp="1"/>
          </p:cNvSpPr>
          <p:nvPr>
            <p:ph idx="1"/>
          </p:nvPr>
        </p:nvSpPr>
        <p:spPr>
          <a:xfrm>
            <a:off x="685800" y="1066800"/>
            <a:ext cx="7772400" cy="5195888"/>
          </a:xfrm>
        </p:spPr>
        <p:txBody>
          <a:bodyPr/>
          <a:lstStyle/>
          <a:p>
            <a:r>
              <a:rPr lang="en-US" altLang="en-US" smtClean="0"/>
              <a:t>Kisumu District Primary Schools Water &amp; Sanitation Project – </a:t>
            </a:r>
            <a:r>
              <a:rPr lang="en-US" altLang="en-US" smtClean="0">
                <a:hlinkClick r:id="rId3"/>
              </a:rPr>
              <a:t>Appraisal Report</a:t>
            </a:r>
            <a:endParaRPr lang="en-US" altLang="en-US" smtClean="0"/>
          </a:p>
          <a:p>
            <a:pPr lvl="1"/>
            <a:r>
              <a:rPr lang="en-US" altLang="en-US" sz="2000" smtClean="0"/>
              <a:t>Participatory Integrated Community Development approach</a:t>
            </a:r>
          </a:p>
          <a:p>
            <a:pPr lvl="1"/>
            <a:r>
              <a:rPr lang="en-US" altLang="en-US" sz="2000" smtClean="0"/>
              <a:t>Change hygiene behaviors of pupils &amp; construct demo rainwater harvesting and sanitation facilities in 6 pilot schools in Kisumu Kenya</a:t>
            </a:r>
          </a:p>
          <a:p>
            <a:pPr lvl="1"/>
            <a:endParaRPr lang="en-US" altLang="en-US" sz="2000" smtClean="0"/>
          </a:p>
          <a:p>
            <a:endParaRPr lang="en-US" altLang="en-US" smtClean="0"/>
          </a:p>
          <a:p>
            <a:endParaRPr lang="en-US" altLang="en-US"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467600" cy="822325"/>
          </a:xfrm>
        </p:spPr>
        <p:txBody>
          <a:bodyPr/>
          <a:lstStyle/>
          <a:p>
            <a:pPr>
              <a:defRPr/>
            </a:pPr>
            <a:r>
              <a:rPr lang="en-US" sz="3600" dirty="0" smtClean="0"/>
              <a:t>3c. Other Initiatives: Global Giving</a:t>
            </a:r>
            <a:endParaRPr lang="en-US" sz="3600" dirty="0"/>
          </a:p>
        </p:txBody>
      </p:sp>
      <p:sp>
        <p:nvSpPr>
          <p:cNvPr id="3" name="Content Placeholder 2"/>
          <p:cNvSpPr>
            <a:spLocks noGrp="1"/>
          </p:cNvSpPr>
          <p:nvPr>
            <p:ph idx="1"/>
          </p:nvPr>
        </p:nvSpPr>
        <p:spPr>
          <a:xfrm>
            <a:off x="304800" y="457200"/>
            <a:ext cx="8458200" cy="5195888"/>
          </a:xfrm>
        </p:spPr>
        <p:txBody>
          <a:bodyPr/>
          <a:lstStyle/>
          <a:p>
            <a:pPr marL="0" indent="0">
              <a:buFontTx/>
              <a:buNone/>
              <a:defRPr/>
            </a:pPr>
            <a:endParaRPr lang="en-US" dirty="0" smtClean="0"/>
          </a:p>
          <a:p>
            <a:pPr>
              <a:defRPr/>
            </a:pPr>
            <a:r>
              <a:rPr lang="en-US" sz="2400" dirty="0" smtClean="0">
                <a:hlinkClick r:id="rId3"/>
              </a:rPr>
              <a:t>Global Giving </a:t>
            </a:r>
            <a:r>
              <a:rPr lang="en-US" sz="2400" dirty="0" smtClean="0"/>
              <a:t> :</a:t>
            </a:r>
          </a:p>
          <a:p>
            <a:pPr lvl="1">
              <a:defRPr/>
            </a:pPr>
            <a:r>
              <a:rPr lang="en-US" sz="2400" dirty="0" smtClean="0"/>
              <a:t>Water &amp; sanitation for 6,000 people in </a:t>
            </a:r>
            <a:r>
              <a:rPr lang="en-US" sz="2400" dirty="0" err="1" smtClean="0"/>
              <a:t>Kyoso</a:t>
            </a:r>
            <a:r>
              <a:rPr lang="en-US" sz="2400" dirty="0" smtClean="0"/>
              <a:t>, Kenya</a:t>
            </a:r>
          </a:p>
          <a:p>
            <a:pPr lvl="1">
              <a:defRPr/>
            </a:pPr>
            <a:r>
              <a:rPr lang="en-US" sz="2400" dirty="0" smtClean="0"/>
              <a:t>Serve 5 rural communities -6,000 people</a:t>
            </a:r>
            <a:endParaRPr lang="en-US" sz="2400" dirty="0"/>
          </a:p>
          <a:p>
            <a:pPr lvl="1">
              <a:defRPr/>
            </a:pPr>
            <a:r>
              <a:rPr lang="en-US" sz="2400" dirty="0" smtClean="0"/>
              <a:t>5 borehole wells, 25 community, household, &amp; school latrines, 5 cattle troughs, plus hygiene education, and community development programs. </a:t>
            </a:r>
          </a:p>
          <a:p>
            <a:pPr>
              <a:defRPr/>
            </a:pPr>
            <a:endParaRPr lang="en-US" dirty="0" smtClean="0"/>
          </a:p>
          <a:p>
            <a:pPr>
              <a:defRPr/>
            </a:pPr>
            <a:endParaRPr lang="en-US" dirty="0"/>
          </a:p>
        </p:txBody>
      </p:sp>
      <p:pic>
        <p:nvPicPr>
          <p:cNvPr id="44036" name="Picture 2"/>
          <p:cNvPicPr>
            <a:picLocks noChangeAspect="1" noChangeArrowheads="1"/>
          </p:cNvPicPr>
          <p:nvPr/>
        </p:nvPicPr>
        <p:blipFill>
          <a:blip r:embed="rId4" cstate="screen"/>
          <a:srcRect/>
          <a:stretch>
            <a:fillRect/>
          </a:stretch>
        </p:blipFill>
        <p:spPr bwMode="auto">
          <a:xfrm>
            <a:off x="2819400" y="3636963"/>
            <a:ext cx="3886200" cy="291623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467600" cy="669925"/>
          </a:xfrm>
        </p:spPr>
        <p:txBody>
          <a:bodyPr/>
          <a:lstStyle/>
          <a:p>
            <a:pPr>
              <a:defRPr/>
            </a:pPr>
            <a:r>
              <a:rPr lang="en-US" sz="3600" dirty="0" smtClean="0"/>
              <a:t>Resources on Water &amp; Water </a:t>
            </a:r>
            <a:r>
              <a:rPr lang="en-US" sz="3600" dirty="0" err="1" smtClean="0"/>
              <a:t>Mgt</a:t>
            </a:r>
            <a:endParaRPr lang="en-US" sz="3600" dirty="0"/>
          </a:p>
        </p:txBody>
      </p:sp>
      <p:sp>
        <p:nvSpPr>
          <p:cNvPr id="45059" name="Content Placeholder 2"/>
          <p:cNvSpPr>
            <a:spLocks noGrp="1"/>
          </p:cNvSpPr>
          <p:nvPr>
            <p:ph idx="1"/>
          </p:nvPr>
        </p:nvSpPr>
        <p:spPr>
          <a:xfrm>
            <a:off x="457200" y="990600"/>
            <a:ext cx="8001000" cy="5257800"/>
          </a:xfrm>
        </p:spPr>
        <p:txBody>
          <a:bodyPr/>
          <a:lstStyle/>
          <a:p>
            <a:r>
              <a:rPr lang="en-US" altLang="en-US" smtClean="0"/>
              <a:t>Statistics on water related problems:</a:t>
            </a:r>
          </a:p>
          <a:p>
            <a:pPr lvl="1"/>
            <a:r>
              <a:rPr lang="en-US" altLang="en-US" sz="2000" smtClean="0">
                <a:hlinkClick r:id="rId3"/>
              </a:rPr>
              <a:t>http://thewaterproject.org/water_stats.asp</a:t>
            </a:r>
            <a:endParaRPr lang="en-US" altLang="en-US" sz="2000" smtClean="0"/>
          </a:p>
          <a:p>
            <a:pPr lvl="1"/>
            <a:r>
              <a:rPr lang="en-US" altLang="en-US" sz="2000" smtClean="0">
                <a:hlinkClick r:id="rId4"/>
              </a:rPr>
              <a:t>http://www.water.cc/living-water/resources/</a:t>
            </a:r>
            <a:r>
              <a:rPr lang="en-US" altLang="en-US" sz="2000" smtClean="0"/>
              <a:t> </a:t>
            </a:r>
          </a:p>
          <a:p>
            <a:pPr lvl="1"/>
            <a:r>
              <a:rPr lang="en-US" altLang="en-US" sz="2000" smtClean="0">
                <a:hlinkClick r:id="rId5"/>
              </a:rPr>
              <a:t>http://www.b-fair.net/?p=1326</a:t>
            </a:r>
            <a:endParaRPr lang="en-US" altLang="en-US" sz="2000" smtClean="0"/>
          </a:p>
          <a:p>
            <a:r>
              <a:rPr lang="en-US" altLang="en-US" sz="2400" smtClean="0"/>
              <a:t>World Water Vision Report </a:t>
            </a:r>
            <a:r>
              <a:rPr lang="en-US" altLang="en-US" sz="2400" smtClean="0">
                <a:hlinkClick r:id="rId6"/>
              </a:rPr>
              <a:t>http://www.worldwatercouncil.org/index.php?id=961</a:t>
            </a:r>
            <a:r>
              <a:rPr lang="en-US" altLang="en-US" sz="2400" smtClean="0"/>
              <a:t>  </a:t>
            </a:r>
          </a:p>
          <a:p>
            <a:r>
              <a:rPr lang="en-US" altLang="en-US" sz="2400" smtClean="0"/>
              <a:t>UN World Water Development Report 4</a:t>
            </a:r>
            <a:r>
              <a:rPr lang="en-US" altLang="en-US" sz="2400" baseline="30000" smtClean="0"/>
              <a:t>th</a:t>
            </a:r>
            <a:r>
              <a:rPr lang="en-US" altLang="en-US" sz="2400" smtClean="0"/>
              <a:t> ed 2012 </a:t>
            </a:r>
            <a:r>
              <a:rPr lang="en-US" altLang="en-US" sz="2400" smtClean="0">
                <a:hlinkClick r:id="rId7"/>
              </a:rPr>
              <a:t>http://www.unesco.org/new/en/natural-sciences/environment/water/wwap/wwdr/wwdr4-2012/</a:t>
            </a:r>
            <a:endParaRPr lang="en-US" altLang="en-US" sz="2400" smtClean="0"/>
          </a:p>
          <a:p>
            <a:r>
              <a:rPr lang="en-US" altLang="en-US" sz="2400" smtClean="0"/>
              <a:t>UNICEF WASH Cluster Initiative </a:t>
            </a:r>
            <a:r>
              <a:rPr lang="en-US" altLang="en-US" sz="2400" smtClean="0">
                <a:hlinkClick r:id="rId8"/>
              </a:rPr>
              <a:t>http://www.unicef.org/wash/index_43104.html</a:t>
            </a:r>
            <a:r>
              <a:rPr lang="en-US" altLang="en-US" sz="2400" smtClean="0"/>
              <a:t> </a:t>
            </a:r>
          </a:p>
          <a:p>
            <a:pPr lvl="1">
              <a:buFont typeface="Wingdings" pitchFamily="2" charset="2"/>
              <a:buChar char="q"/>
            </a:pPr>
            <a:endParaRPr lang="en-US" altLang="en-US" sz="160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467600" cy="669925"/>
          </a:xfrm>
        </p:spPr>
        <p:txBody>
          <a:bodyPr/>
          <a:lstStyle/>
          <a:p>
            <a:pPr>
              <a:defRPr/>
            </a:pPr>
            <a:r>
              <a:rPr lang="en-US" sz="3600" dirty="0" smtClean="0"/>
              <a:t>Resources on Water &amp; Water </a:t>
            </a:r>
            <a:r>
              <a:rPr lang="en-US" sz="3600" dirty="0" err="1" smtClean="0"/>
              <a:t>Mgt</a:t>
            </a:r>
            <a:endParaRPr lang="en-US" sz="3600" dirty="0"/>
          </a:p>
        </p:txBody>
      </p:sp>
      <p:sp>
        <p:nvSpPr>
          <p:cNvPr id="46083" name="Content Placeholder 2"/>
          <p:cNvSpPr>
            <a:spLocks noGrp="1"/>
          </p:cNvSpPr>
          <p:nvPr>
            <p:ph idx="1"/>
          </p:nvPr>
        </p:nvSpPr>
        <p:spPr>
          <a:xfrm>
            <a:off x="457200" y="990600"/>
            <a:ext cx="8001000" cy="5257800"/>
          </a:xfrm>
        </p:spPr>
        <p:txBody>
          <a:bodyPr/>
          <a:lstStyle/>
          <a:p>
            <a:r>
              <a:rPr lang="en-US" altLang="en-US" sz="2400" smtClean="0"/>
              <a:t>Videos: </a:t>
            </a:r>
          </a:p>
          <a:p>
            <a:pPr lvl="1">
              <a:buFont typeface="Wingdings" pitchFamily="2" charset="2"/>
              <a:buChar char="q"/>
            </a:pPr>
            <a:r>
              <a:rPr lang="en-US" altLang="en-US" sz="1600" smtClean="0"/>
              <a:t>Water in Kenya Videos </a:t>
            </a:r>
            <a:r>
              <a:rPr lang="en-US" altLang="en-US" sz="1600" smtClean="0">
                <a:hlinkClick r:id="rId3"/>
              </a:rPr>
              <a:t>1</a:t>
            </a:r>
            <a:r>
              <a:rPr lang="en-US" altLang="en-US" sz="1600" smtClean="0"/>
              <a:t> </a:t>
            </a:r>
            <a:r>
              <a:rPr lang="en-US" altLang="en-US" sz="1600" smtClean="0">
                <a:hlinkClick r:id="rId4"/>
              </a:rPr>
              <a:t>2</a:t>
            </a:r>
            <a:r>
              <a:rPr lang="en-US" altLang="en-US" sz="1600" smtClean="0"/>
              <a:t> </a:t>
            </a:r>
            <a:r>
              <a:rPr lang="en-US" altLang="en-US" sz="1600" smtClean="0">
                <a:hlinkClick r:id="rId5"/>
              </a:rPr>
              <a:t>3</a:t>
            </a:r>
            <a:endParaRPr lang="en-US" altLang="en-US" sz="1600" smtClean="0"/>
          </a:p>
          <a:p>
            <a:pPr lvl="1">
              <a:buFont typeface="Wingdings" pitchFamily="2" charset="2"/>
              <a:buChar char="q"/>
            </a:pPr>
            <a:r>
              <a:rPr lang="en-US" altLang="en-US" sz="1600" smtClean="0"/>
              <a:t>Maude Barlow on the world water crisis (24:54) </a:t>
            </a:r>
            <a:r>
              <a:rPr lang="en-US" altLang="en-US" sz="1600" smtClean="0">
                <a:hlinkClick r:id="rId6"/>
              </a:rPr>
              <a:t>http://www.youtube.com/watch?v=xnAZ3q-JpTw&amp;feature=related</a:t>
            </a:r>
            <a:r>
              <a:rPr lang="en-US" altLang="en-US" sz="1600" smtClean="0"/>
              <a:t> </a:t>
            </a:r>
          </a:p>
          <a:p>
            <a:pPr lvl="1">
              <a:buFont typeface="Wingdings" pitchFamily="2" charset="2"/>
              <a:buChar char="q"/>
            </a:pPr>
            <a:r>
              <a:rPr lang="en-US" altLang="en-US" sz="1600" smtClean="0"/>
              <a:t> The Global Water Crisis - What You Can Do to Help (8:00) </a:t>
            </a:r>
            <a:r>
              <a:rPr lang="en-US" altLang="en-US" sz="1600" smtClean="0">
                <a:hlinkClick r:id="rId7"/>
              </a:rPr>
              <a:t>http://www.youtube.com/watch?v=Zj0cinGQJdw</a:t>
            </a:r>
            <a:r>
              <a:rPr lang="en-US" altLang="en-US" sz="1600" smtClean="0"/>
              <a:t> </a:t>
            </a:r>
          </a:p>
          <a:p>
            <a:pPr lvl="1">
              <a:buFont typeface="Wingdings" pitchFamily="2" charset="2"/>
              <a:buChar char="q"/>
            </a:pPr>
            <a:r>
              <a:rPr lang="en-US" altLang="en-US" sz="1600" smtClean="0"/>
              <a:t>The Coming Global Water Crisis (6:22) </a:t>
            </a:r>
            <a:r>
              <a:rPr lang="en-US" altLang="en-US" sz="1600" smtClean="0">
                <a:hlinkClick r:id="rId8"/>
              </a:rPr>
              <a:t>http://www.youtube.com/watch?v=n1gsyhuHGgc</a:t>
            </a:r>
            <a:r>
              <a:rPr lang="en-US" altLang="en-US" sz="1600" smtClean="0"/>
              <a:t> </a:t>
            </a:r>
          </a:p>
          <a:p>
            <a:pPr lvl="1">
              <a:buFont typeface="Wingdings" pitchFamily="2" charset="2"/>
              <a:buChar char="q"/>
            </a:pPr>
            <a:r>
              <a:rPr lang="en-US" altLang="en-US" sz="1600" smtClean="0"/>
              <a:t>Full Interview With Matt Damon About The Water Crisis (8:50) </a:t>
            </a:r>
            <a:r>
              <a:rPr lang="en-US" altLang="en-US" sz="1600" smtClean="0">
                <a:hlinkClick r:id="rId9"/>
              </a:rPr>
              <a:t>http://www.youtube.com/watch?v=CezkRO3_r0c&amp;feature=related</a:t>
            </a:r>
            <a:r>
              <a:rPr lang="en-US" altLang="en-US" sz="1600" smtClean="0"/>
              <a:t> </a:t>
            </a:r>
          </a:p>
          <a:p>
            <a:pPr lvl="1">
              <a:buFont typeface="Wingdings" pitchFamily="2" charset="2"/>
              <a:buChar char="q"/>
            </a:pPr>
            <a:r>
              <a:rPr lang="en-US" altLang="en-US" sz="1600" smtClean="0"/>
              <a:t>Water Project: Ethiopia (4:02) </a:t>
            </a:r>
            <a:r>
              <a:rPr lang="en-US" altLang="en-US" sz="1600" smtClean="0">
                <a:hlinkClick r:id="rId10"/>
              </a:rPr>
              <a:t>http://www.youtube.com/watch?v=u9NJrd88LPM&amp;feature=relmfu</a:t>
            </a:r>
            <a:r>
              <a:rPr lang="en-US" altLang="en-US" sz="1600" smtClean="0"/>
              <a:t> </a:t>
            </a:r>
          </a:p>
          <a:p>
            <a:pPr lvl="1">
              <a:buFont typeface="Wingdings" pitchFamily="2" charset="2"/>
              <a:buChar char="q"/>
            </a:pPr>
            <a:r>
              <a:rPr lang="en-US" altLang="en-US" sz="1600" smtClean="0"/>
              <a:t>UN Water Video (10:39) </a:t>
            </a:r>
            <a:r>
              <a:rPr lang="en-US" altLang="en-US" sz="1600" smtClean="0">
                <a:hlinkClick r:id="rId11"/>
              </a:rPr>
              <a:t>http://www.youtube.com/watch?v=6IC9R7hezd0&amp;feature=related</a:t>
            </a:r>
            <a:r>
              <a:rPr lang="en-US" altLang="en-US" sz="1600" smtClean="0"/>
              <a:t> </a:t>
            </a:r>
          </a:p>
          <a:p>
            <a:pPr lvl="1">
              <a:buFont typeface="Wingdings" pitchFamily="2" charset="2"/>
              <a:buChar char="q"/>
            </a:pPr>
            <a:endParaRPr lang="en-US" altLang="en-US" sz="1600" smtClean="0"/>
          </a:p>
          <a:p>
            <a:pPr lvl="1">
              <a:buFont typeface="Wingdings" pitchFamily="2" charset="2"/>
              <a:buChar char="q"/>
            </a:pPr>
            <a:endParaRPr lang="en-US" altLang="en-US" sz="1600" smtClean="0"/>
          </a:p>
          <a:p>
            <a:pPr lvl="1">
              <a:buFont typeface="Wingdings" pitchFamily="2" charset="2"/>
              <a:buChar char="q"/>
            </a:pPr>
            <a:endParaRPr lang="en-US" altLang="en-US" sz="160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7010400" cy="669925"/>
          </a:xfrm>
        </p:spPr>
        <p:txBody>
          <a:bodyPr/>
          <a:lstStyle/>
          <a:p>
            <a:pPr eaLnBrk="1" hangingPunct="1">
              <a:defRPr/>
            </a:pPr>
            <a:r>
              <a:rPr lang="en-US" dirty="0" smtClean="0"/>
              <a:t>Workshop Summary</a:t>
            </a:r>
            <a:endParaRPr lang="en-US" dirty="0"/>
          </a:p>
        </p:txBody>
      </p:sp>
      <p:sp>
        <p:nvSpPr>
          <p:cNvPr id="39939" name="Content Placeholder 2"/>
          <p:cNvSpPr>
            <a:spLocks noGrp="1"/>
          </p:cNvSpPr>
          <p:nvPr>
            <p:ph idx="1"/>
          </p:nvPr>
        </p:nvSpPr>
        <p:spPr>
          <a:xfrm>
            <a:off x="533400" y="1066800"/>
            <a:ext cx="8305800" cy="5195888"/>
          </a:xfrm>
        </p:spPr>
        <p:txBody>
          <a:bodyPr/>
          <a:lstStyle/>
          <a:p>
            <a:pPr eaLnBrk="1" hangingPunct="1">
              <a:defRPr/>
            </a:pPr>
            <a:r>
              <a:rPr lang="en-US" sz="3000" dirty="0" smtClean="0"/>
              <a:t>Part I:Becoming a Humanitarian Aid Worker</a:t>
            </a:r>
          </a:p>
          <a:p>
            <a:pPr lvl="1" eaLnBrk="1" hangingPunct="1">
              <a:defRPr/>
            </a:pPr>
            <a:r>
              <a:rPr lang="en-US" dirty="0" smtClean="0"/>
              <a:t>What is a humanitarian aid worker?</a:t>
            </a:r>
          </a:p>
          <a:p>
            <a:pPr lvl="1" eaLnBrk="1" hangingPunct="1">
              <a:defRPr/>
            </a:pPr>
            <a:r>
              <a:rPr lang="en-US" dirty="0" smtClean="0"/>
              <a:t>Sectors of HA/Professionalization of the field</a:t>
            </a:r>
          </a:p>
          <a:p>
            <a:pPr lvl="1" eaLnBrk="1" hangingPunct="1">
              <a:defRPr/>
            </a:pPr>
            <a:r>
              <a:rPr lang="en-US" dirty="0" smtClean="0"/>
              <a:t>The process of becoming a HA worker</a:t>
            </a:r>
          </a:p>
          <a:p>
            <a:pPr marL="0" indent="0" eaLnBrk="1" hangingPunct="1">
              <a:buFontTx/>
              <a:buNone/>
              <a:defRPr/>
            </a:pPr>
            <a:endParaRPr lang="en-US" dirty="0" smtClean="0"/>
          </a:p>
          <a:p>
            <a:pPr marL="0" indent="0" eaLnBrk="1" hangingPunct="1">
              <a:buFontTx/>
              <a:buNone/>
              <a:defRPr/>
            </a:pPr>
            <a:endParaRPr lang="en-US" dirty="0" smtClean="0"/>
          </a:p>
          <a:p>
            <a:pPr marL="0" indent="0" eaLnBrk="1" hangingPunct="1">
              <a:buFontTx/>
              <a:buNone/>
              <a:defRPr/>
            </a:pPr>
            <a:endParaRPr lang="en-US" dirty="0" smtClean="0">
              <a:solidFill>
                <a:srgbClr val="000000"/>
              </a:solidFill>
            </a:endParaRP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eaLnBrk="1" hangingPunct="1">
              <a:defRPr/>
            </a:pPr>
            <a:endParaRPr lang="en-US" dirty="0" smtClean="0"/>
          </a:p>
        </p:txBody>
      </p:sp>
      <p:pic>
        <p:nvPicPr>
          <p:cNvPr id="47108" name="Picture 5"/>
          <p:cNvPicPr>
            <a:picLocks noChangeAspect="1" noChangeArrowheads="1"/>
          </p:cNvPicPr>
          <p:nvPr/>
        </p:nvPicPr>
        <p:blipFill>
          <a:blip r:embed="rId2" cstate="screen"/>
          <a:srcRect/>
          <a:stretch>
            <a:fillRect/>
          </a:stretch>
        </p:blipFill>
        <p:spPr bwMode="auto">
          <a:xfrm>
            <a:off x="1447800" y="3657600"/>
            <a:ext cx="6540500"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7010400" cy="669925"/>
          </a:xfrm>
        </p:spPr>
        <p:txBody>
          <a:bodyPr/>
          <a:lstStyle/>
          <a:p>
            <a:pPr eaLnBrk="1" hangingPunct="1">
              <a:defRPr/>
            </a:pPr>
            <a:r>
              <a:rPr lang="en-US" dirty="0" smtClean="0"/>
              <a:t>Workshop Summary</a:t>
            </a:r>
            <a:endParaRPr lang="en-US" dirty="0"/>
          </a:p>
        </p:txBody>
      </p:sp>
      <p:sp>
        <p:nvSpPr>
          <p:cNvPr id="39939" name="Content Placeholder 2"/>
          <p:cNvSpPr>
            <a:spLocks noGrp="1"/>
          </p:cNvSpPr>
          <p:nvPr>
            <p:ph idx="1"/>
          </p:nvPr>
        </p:nvSpPr>
        <p:spPr>
          <a:xfrm>
            <a:off x="533400" y="1066800"/>
            <a:ext cx="8305800" cy="5195888"/>
          </a:xfrm>
        </p:spPr>
        <p:txBody>
          <a:bodyPr/>
          <a:lstStyle/>
          <a:p>
            <a:pPr eaLnBrk="1" hangingPunct="1">
              <a:defRPr/>
            </a:pPr>
            <a:r>
              <a:rPr lang="en-US" dirty="0" smtClean="0"/>
              <a:t>Part II: A Closer Look</a:t>
            </a:r>
          </a:p>
          <a:p>
            <a:pPr lvl="1" eaLnBrk="1" hangingPunct="1">
              <a:defRPr/>
            </a:pPr>
            <a:r>
              <a:rPr lang="en-US" dirty="0" smtClean="0"/>
              <a:t>Food (In)Security</a:t>
            </a:r>
          </a:p>
          <a:p>
            <a:pPr lvl="1" eaLnBrk="1" hangingPunct="1">
              <a:defRPr/>
            </a:pPr>
            <a:r>
              <a:rPr lang="en-US" dirty="0" smtClean="0"/>
              <a:t>Emergency Education</a:t>
            </a:r>
          </a:p>
          <a:p>
            <a:pPr lvl="1" eaLnBrk="1" hangingPunct="1">
              <a:defRPr/>
            </a:pPr>
            <a:r>
              <a:rPr lang="en-US" dirty="0" smtClean="0"/>
              <a:t>WASH</a:t>
            </a:r>
          </a:p>
          <a:p>
            <a:pPr marL="0" indent="0" eaLnBrk="1" hangingPunct="1">
              <a:buFontTx/>
              <a:buNone/>
              <a:defRPr/>
            </a:pPr>
            <a:endParaRPr lang="en-US" dirty="0" smtClean="0">
              <a:solidFill>
                <a:srgbClr val="000000"/>
              </a:solidFill>
            </a:endParaRP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eaLnBrk="1" hangingPunct="1">
              <a:defRPr/>
            </a:pPr>
            <a:endParaRPr lang="en-US" dirty="0" smtClean="0"/>
          </a:p>
        </p:txBody>
      </p:sp>
      <p:pic>
        <p:nvPicPr>
          <p:cNvPr id="48132" name="Picture 2"/>
          <p:cNvPicPr>
            <a:picLocks noChangeAspect="1" noChangeArrowheads="1"/>
          </p:cNvPicPr>
          <p:nvPr/>
        </p:nvPicPr>
        <p:blipFill>
          <a:blip r:embed="rId2" cstate="screen"/>
          <a:srcRect/>
          <a:stretch>
            <a:fillRect/>
          </a:stretch>
        </p:blipFill>
        <p:spPr bwMode="auto">
          <a:xfrm>
            <a:off x="5486400" y="1163638"/>
            <a:ext cx="2971800" cy="1990725"/>
          </a:xfrm>
          <a:prstGeom prst="rect">
            <a:avLst/>
          </a:prstGeom>
          <a:noFill/>
          <a:ln w="9525">
            <a:noFill/>
            <a:miter lim="800000"/>
            <a:headEnd/>
            <a:tailEnd/>
          </a:ln>
        </p:spPr>
      </p:pic>
      <p:pic>
        <p:nvPicPr>
          <p:cNvPr id="48133" name="Picture 4"/>
          <p:cNvPicPr>
            <a:picLocks noChangeAspect="1" noChangeArrowheads="1"/>
          </p:cNvPicPr>
          <p:nvPr/>
        </p:nvPicPr>
        <p:blipFill>
          <a:blip r:embed="rId3" cstate="screen"/>
          <a:srcRect/>
          <a:stretch>
            <a:fillRect/>
          </a:stretch>
        </p:blipFill>
        <p:spPr bwMode="auto">
          <a:xfrm>
            <a:off x="5065713" y="3630613"/>
            <a:ext cx="3392487" cy="2386012"/>
          </a:xfrm>
          <a:prstGeom prst="rect">
            <a:avLst/>
          </a:prstGeom>
          <a:noFill/>
          <a:ln w="9525">
            <a:noFill/>
            <a:miter lim="800000"/>
            <a:headEnd/>
            <a:tailEnd/>
          </a:ln>
        </p:spPr>
      </p:pic>
      <p:pic>
        <p:nvPicPr>
          <p:cNvPr id="48134" name="Picture 5"/>
          <p:cNvPicPr>
            <a:picLocks noChangeAspect="1" noChangeArrowheads="1"/>
          </p:cNvPicPr>
          <p:nvPr/>
        </p:nvPicPr>
        <p:blipFill>
          <a:blip r:embed="rId4" cstate="screen"/>
          <a:srcRect/>
          <a:stretch>
            <a:fillRect/>
          </a:stretch>
        </p:blipFill>
        <p:spPr bwMode="auto">
          <a:xfrm>
            <a:off x="609600" y="3595688"/>
            <a:ext cx="34290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9850" y="304800"/>
            <a:ext cx="7772400" cy="593725"/>
          </a:xfrm>
        </p:spPr>
        <p:txBody>
          <a:bodyPr/>
          <a:lstStyle/>
          <a:p>
            <a:pPr eaLnBrk="1" hangingPunct="1">
              <a:defRPr/>
            </a:pPr>
            <a:r>
              <a:rPr lang="en-US" sz="3600" dirty="0" smtClean="0"/>
              <a:t/>
            </a:r>
            <a:br>
              <a:rPr lang="en-US" sz="3600" dirty="0" smtClean="0"/>
            </a:br>
            <a:r>
              <a:rPr lang="en-US" sz="3200" dirty="0" smtClean="0"/>
              <a:t>1. Humanitarian Aid in Food &amp; Hunger</a:t>
            </a:r>
            <a:r>
              <a:rPr lang="en-US" sz="3200" b="1" dirty="0" smtClean="0">
                <a:solidFill>
                  <a:srgbClr val="C00000"/>
                </a:solidFill>
              </a:rPr>
              <a:t/>
            </a:r>
            <a:br>
              <a:rPr lang="en-US" sz="3200" b="1" dirty="0" smtClean="0">
                <a:solidFill>
                  <a:srgbClr val="C00000"/>
                </a:solidFill>
              </a:rPr>
            </a:br>
            <a:endParaRPr lang="en-US" sz="3200" dirty="0"/>
          </a:p>
        </p:txBody>
      </p:sp>
      <p:sp>
        <p:nvSpPr>
          <p:cNvPr id="3" name="Content Placeholder 2"/>
          <p:cNvSpPr>
            <a:spLocks noGrp="1"/>
          </p:cNvSpPr>
          <p:nvPr>
            <p:ph idx="1"/>
          </p:nvPr>
        </p:nvSpPr>
        <p:spPr>
          <a:xfrm>
            <a:off x="381000" y="914400"/>
            <a:ext cx="8763000" cy="5348288"/>
          </a:xfrm>
        </p:spPr>
        <p:txBody>
          <a:bodyPr/>
          <a:lstStyle/>
          <a:p>
            <a:pPr marL="0" indent="0" eaLnBrk="1" hangingPunct="1">
              <a:buFontTx/>
              <a:buNone/>
              <a:defRPr/>
            </a:pPr>
            <a:r>
              <a:rPr lang="en-US" sz="1000" dirty="0" smtClean="0"/>
              <a:t> </a:t>
            </a:r>
            <a:endParaRPr lang="en-US" sz="2000" dirty="0"/>
          </a:p>
          <a:p>
            <a:pPr eaLnBrk="1" hangingPunct="1">
              <a:defRPr/>
            </a:pPr>
            <a:r>
              <a:rPr lang="en-US" sz="2800" i="1" dirty="0" smtClean="0"/>
              <a:t>Definition of Food </a:t>
            </a:r>
            <a:r>
              <a:rPr lang="en-US" sz="2800" i="1" dirty="0"/>
              <a:t>Security: </a:t>
            </a:r>
            <a:r>
              <a:rPr lang="en-US" sz="2000" dirty="0"/>
              <a:t>(</a:t>
            </a:r>
            <a:r>
              <a:rPr lang="en-US" sz="2000" dirty="0" smtClean="0">
                <a:hlinkClick r:id="rId3"/>
              </a:rPr>
              <a:t>Food &amp; </a:t>
            </a:r>
            <a:r>
              <a:rPr lang="en-US" sz="2000" dirty="0">
                <a:hlinkClick r:id="rId3"/>
              </a:rPr>
              <a:t>Agriculture Organization</a:t>
            </a:r>
            <a:r>
              <a:rPr lang="en-US" sz="2000" dirty="0" smtClean="0"/>
              <a:t>)</a:t>
            </a:r>
          </a:p>
          <a:p>
            <a:pPr lvl="1" eaLnBrk="1" hangingPunct="1">
              <a:defRPr/>
            </a:pPr>
            <a:r>
              <a:rPr lang="en-US" sz="2000" dirty="0" smtClean="0"/>
              <a:t>When </a:t>
            </a:r>
            <a:r>
              <a:rPr lang="en-US" sz="2000" dirty="0"/>
              <a:t>all people </a:t>
            </a:r>
            <a:endParaRPr lang="en-US" sz="2000" dirty="0" smtClean="0"/>
          </a:p>
          <a:p>
            <a:pPr lvl="1" eaLnBrk="1" hangingPunct="1">
              <a:defRPr/>
            </a:pPr>
            <a:r>
              <a:rPr lang="en-US" sz="2000" dirty="0" smtClean="0"/>
              <a:t>at </a:t>
            </a:r>
            <a:r>
              <a:rPr lang="en-US" sz="2000" dirty="0"/>
              <a:t>all times </a:t>
            </a:r>
            <a:endParaRPr lang="en-US" sz="2000" dirty="0" smtClean="0"/>
          </a:p>
          <a:p>
            <a:pPr lvl="1" eaLnBrk="1" hangingPunct="1">
              <a:defRPr/>
            </a:pPr>
            <a:r>
              <a:rPr lang="en-US" sz="2000" dirty="0" smtClean="0"/>
              <a:t>have </a:t>
            </a:r>
            <a:r>
              <a:rPr lang="en-US" sz="2000" dirty="0"/>
              <a:t>physical, social and economic access </a:t>
            </a:r>
            <a:endParaRPr lang="en-US" sz="2000" dirty="0" smtClean="0"/>
          </a:p>
          <a:p>
            <a:pPr lvl="1" eaLnBrk="1" hangingPunct="1">
              <a:defRPr/>
            </a:pPr>
            <a:r>
              <a:rPr lang="en-US" sz="2000" dirty="0" smtClean="0"/>
              <a:t>to </a:t>
            </a:r>
            <a:r>
              <a:rPr lang="en-US" sz="2000" dirty="0"/>
              <a:t>adequate amounts of nutritious food </a:t>
            </a:r>
            <a:endParaRPr lang="en-US" sz="2000" dirty="0" smtClean="0"/>
          </a:p>
          <a:p>
            <a:pPr lvl="1" eaLnBrk="1" hangingPunct="1">
              <a:defRPr/>
            </a:pPr>
            <a:r>
              <a:rPr lang="en-US" sz="2000" dirty="0" smtClean="0"/>
              <a:t>in </a:t>
            </a:r>
            <a:r>
              <a:rPr lang="en-US" sz="2000" dirty="0"/>
              <a:t>good condition </a:t>
            </a:r>
            <a:endParaRPr lang="en-US" sz="2000" dirty="0" smtClean="0"/>
          </a:p>
          <a:p>
            <a:pPr lvl="1" eaLnBrk="1" hangingPunct="1">
              <a:defRPr/>
            </a:pPr>
            <a:r>
              <a:rPr lang="en-US" sz="2000" dirty="0" smtClean="0"/>
              <a:t>to </a:t>
            </a:r>
            <a:r>
              <a:rPr lang="en-US" sz="2000" dirty="0"/>
              <a:t>meet their dietary needs and food preferences </a:t>
            </a:r>
            <a:endParaRPr lang="en-US" sz="2000" dirty="0" smtClean="0"/>
          </a:p>
          <a:p>
            <a:pPr lvl="1" eaLnBrk="1" hangingPunct="1">
              <a:defRPr/>
            </a:pPr>
            <a:r>
              <a:rPr lang="en-US" sz="2000" dirty="0" smtClean="0"/>
              <a:t>for </a:t>
            </a:r>
            <a:r>
              <a:rPr lang="en-US" sz="2000" dirty="0"/>
              <a:t>an active and healthy life </a:t>
            </a:r>
            <a:r>
              <a:rPr lang="en-US" sz="2000" dirty="0" smtClean="0">
                <a:hlinkClick r:id="rId4"/>
              </a:rPr>
              <a:t>*</a:t>
            </a:r>
            <a:endParaRPr lang="en-US" sz="2000" dirty="0"/>
          </a:p>
          <a:p>
            <a:pPr eaLnBrk="1" hangingPunct="1">
              <a:defRPr/>
            </a:pPr>
            <a:r>
              <a:rPr lang="en-US" sz="2400" dirty="0" smtClean="0"/>
              <a:t>Food </a:t>
            </a:r>
            <a:r>
              <a:rPr lang="en-US" sz="2400" dirty="0"/>
              <a:t>security and </a:t>
            </a:r>
            <a:r>
              <a:rPr lang="en-US" sz="2400" dirty="0" smtClean="0"/>
              <a:t>insecurity</a:t>
            </a:r>
          </a:p>
          <a:p>
            <a:pPr eaLnBrk="1" hangingPunct="1">
              <a:defRPr/>
            </a:pPr>
            <a:r>
              <a:rPr lang="en-US" sz="2400" dirty="0"/>
              <a:t>R</a:t>
            </a:r>
            <a:r>
              <a:rPr lang="en-US" sz="2400" dirty="0" smtClean="0"/>
              <a:t>isk </a:t>
            </a:r>
            <a:r>
              <a:rPr lang="en-US" sz="2400" dirty="0"/>
              <a:t>to </a:t>
            </a:r>
            <a:r>
              <a:rPr lang="en-US" sz="2400" dirty="0" smtClean="0"/>
              <a:t>livelihood</a:t>
            </a:r>
          </a:p>
          <a:p>
            <a:pPr eaLnBrk="1" hangingPunct="1">
              <a:defRPr/>
            </a:pPr>
            <a:r>
              <a:rPr lang="en-US" sz="2400" dirty="0" smtClean="0"/>
              <a:t>Malnutrition</a:t>
            </a:r>
            <a:endParaRPr lang="en-US" sz="2400" dirty="0"/>
          </a:p>
          <a:p>
            <a:pPr marL="0" indent="0" eaLnBrk="1" hangingPunct="1">
              <a:buFontTx/>
              <a:buNone/>
              <a:defRPr/>
            </a:pPr>
            <a:endParaRPr lang="en-US" sz="1000" dirty="0"/>
          </a:p>
        </p:txBody>
      </p:sp>
      <p:pic>
        <p:nvPicPr>
          <p:cNvPr id="7172" name="Picture 2"/>
          <p:cNvPicPr>
            <a:picLocks noChangeAspect="1" noChangeArrowheads="1"/>
          </p:cNvPicPr>
          <p:nvPr/>
        </p:nvPicPr>
        <p:blipFill>
          <a:blip r:embed="rId5" cstate="screen"/>
          <a:srcRect/>
          <a:stretch>
            <a:fillRect/>
          </a:stretch>
        </p:blipFill>
        <p:spPr bwMode="auto">
          <a:xfrm>
            <a:off x="6172200" y="1658938"/>
            <a:ext cx="2441575" cy="1828800"/>
          </a:xfrm>
          <a:prstGeom prst="rect">
            <a:avLst/>
          </a:prstGeom>
          <a:noFill/>
          <a:ln w="9525">
            <a:noFill/>
            <a:miter lim="800000"/>
            <a:headEnd/>
            <a:tailEnd/>
          </a:ln>
        </p:spPr>
      </p:pic>
      <p:pic>
        <p:nvPicPr>
          <p:cNvPr id="7173" name="Picture 3"/>
          <p:cNvPicPr>
            <a:picLocks noChangeAspect="1" noChangeArrowheads="1"/>
          </p:cNvPicPr>
          <p:nvPr/>
        </p:nvPicPr>
        <p:blipFill>
          <a:blip r:embed="rId6" cstate="screen"/>
          <a:srcRect/>
          <a:stretch>
            <a:fillRect/>
          </a:stretch>
        </p:blipFill>
        <p:spPr bwMode="auto">
          <a:xfrm>
            <a:off x="3810000" y="4800600"/>
            <a:ext cx="2743200" cy="1827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969250" cy="593725"/>
          </a:xfrm>
        </p:spPr>
        <p:txBody>
          <a:bodyPr/>
          <a:lstStyle/>
          <a:p>
            <a:pPr eaLnBrk="1" hangingPunct="1">
              <a:defRPr/>
            </a:pPr>
            <a:r>
              <a:rPr lang="en-US" sz="3600" dirty="0" smtClean="0"/>
              <a:t/>
            </a:r>
            <a:br>
              <a:rPr lang="en-US" sz="3600" dirty="0" smtClean="0"/>
            </a:br>
            <a:r>
              <a:rPr lang="en-US" sz="3200" dirty="0"/>
              <a:t>1</a:t>
            </a:r>
            <a:r>
              <a:rPr lang="en-US" sz="3200" dirty="0" smtClean="0"/>
              <a:t>. Humanitarian Aid in Food &amp; Hunger </a:t>
            </a:r>
            <a:r>
              <a:rPr lang="en-US" sz="2400" i="1" dirty="0" smtClean="0"/>
              <a:t>cont.</a:t>
            </a:r>
            <a:r>
              <a:rPr lang="en-US" sz="3600" b="1" dirty="0" smtClean="0">
                <a:solidFill>
                  <a:srgbClr val="C00000"/>
                </a:solidFill>
              </a:rPr>
              <a:t/>
            </a:r>
            <a:br>
              <a:rPr lang="en-US" sz="3600" b="1" dirty="0" smtClean="0">
                <a:solidFill>
                  <a:srgbClr val="C00000"/>
                </a:solidFill>
              </a:rPr>
            </a:br>
            <a:endParaRPr lang="en-US" dirty="0"/>
          </a:p>
        </p:txBody>
      </p:sp>
      <p:sp>
        <p:nvSpPr>
          <p:cNvPr id="3" name="Content Placeholder 2"/>
          <p:cNvSpPr>
            <a:spLocks noGrp="1"/>
          </p:cNvSpPr>
          <p:nvPr>
            <p:ph idx="1"/>
          </p:nvPr>
        </p:nvSpPr>
        <p:spPr>
          <a:xfrm>
            <a:off x="381000" y="914400"/>
            <a:ext cx="8763000" cy="5348288"/>
          </a:xfrm>
        </p:spPr>
        <p:txBody>
          <a:bodyPr/>
          <a:lstStyle/>
          <a:p>
            <a:pPr marL="0" indent="0" eaLnBrk="1" hangingPunct="1">
              <a:buFontTx/>
              <a:buNone/>
              <a:defRPr/>
            </a:pPr>
            <a:r>
              <a:rPr lang="en-US" sz="1000" dirty="0" smtClean="0"/>
              <a:t> </a:t>
            </a:r>
            <a:endParaRPr lang="en-US" sz="2000" dirty="0"/>
          </a:p>
          <a:p>
            <a:pPr eaLnBrk="1" hangingPunct="1">
              <a:defRPr/>
            </a:pPr>
            <a:r>
              <a:rPr lang="en-US" sz="2800" dirty="0" smtClean="0"/>
              <a:t>2 Aspects of HA Food Action</a:t>
            </a:r>
          </a:p>
          <a:p>
            <a:pPr marL="0" indent="0" eaLnBrk="1" hangingPunct="1">
              <a:buFontTx/>
              <a:buNone/>
              <a:defRPr/>
            </a:pPr>
            <a:r>
              <a:rPr lang="en-US" sz="2800" dirty="0" smtClean="0"/>
              <a:t>1. Food </a:t>
            </a:r>
            <a:r>
              <a:rPr lang="en-US" sz="2800" dirty="0"/>
              <a:t>security intervention: </a:t>
            </a:r>
            <a:endParaRPr lang="en-US" sz="2800" dirty="0" smtClean="0"/>
          </a:p>
          <a:p>
            <a:pPr lvl="1" eaLnBrk="1" hangingPunct="1">
              <a:defRPr/>
            </a:pPr>
            <a:r>
              <a:rPr lang="en-US" sz="2400" dirty="0" smtClean="0"/>
              <a:t>Assessment</a:t>
            </a:r>
          </a:p>
          <a:p>
            <a:pPr lvl="1" eaLnBrk="1" hangingPunct="1">
              <a:defRPr/>
            </a:pPr>
            <a:r>
              <a:rPr lang="en-US" sz="2400" dirty="0" smtClean="0"/>
              <a:t>Strategy</a:t>
            </a:r>
          </a:p>
          <a:p>
            <a:pPr lvl="1" eaLnBrk="1" hangingPunct="1">
              <a:defRPr/>
            </a:pPr>
            <a:r>
              <a:rPr lang="en-US" sz="2400" dirty="0"/>
              <a:t>C</a:t>
            </a:r>
            <a:r>
              <a:rPr lang="en-US" sz="2400" dirty="0" smtClean="0"/>
              <a:t>omplementary activities</a:t>
            </a:r>
          </a:p>
          <a:p>
            <a:pPr lvl="2" eaLnBrk="1" hangingPunct="1">
              <a:defRPr/>
            </a:pPr>
            <a:r>
              <a:rPr lang="en-US" sz="2000" dirty="0" smtClean="0"/>
              <a:t>Education/Collaboration/Planning/More</a:t>
            </a:r>
            <a:endParaRPr lang="en-US" sz="2000" dirty="0"/>
          </a:p>
          <a:p>
            <a:pPr marL="0" indent="0" eaLnBrk="1" hangingPunct="1">
              <a:buFontTx/>
              <a:buNone/>
              <a:defRPr/>
            </a:pPr>
            <a:r>
              <a:rPr lang="en-US" sz="2800" dirty="0" smtClean="0"/>
              <a:t>2. Prevention </a:t>
            </a:r>
            <a:r>
              <a:rPr lang="en-US" sz="2800" dirty="0"/>
              <a:t>and </a:t>
            </a:r>
            <a:r>
              <a:rPr lang="en-US" sz="2800" dirty="0" smtClean="0"/>
              <a:t>monitoring</a:t>
            </a:r>
          </a:p>
        </p:txBody>
      </p:sp>
      <p:pic>
        <p:nvPicPr>
          <p:cNvPr id="8196" name="Picture 2"/>
          <p:cNvPicPr>
            <a:picLocks noChangeAspect="1" noChangeArrowheads="1"/>
          </p:cNvPicPr>
          <p:nvPr/>
        </p:nvPicPr>
        <p:blipFill>
          <a:blip r:embed="rId3" cstate="screen"/>
          <a:srcRect/>
          <a:stretch>
            <a:fillRect/>
          </a:stretch>
        </p:blipFill>
        <p:spPr bwMode="auto">
          <a:xfrm>
            <a:off x="5562600" y="1295400"/>
            <a:ext cx="2792413" cy="1858963"/>
          </a:xfrm>
          <a:prstGeom prst="rect">
            <a:avLst/>
          </a:prstGeom>
          <a:noFill/>
          <a:ln w="9525">
            <a:noFill/>
            <a:miter lim="800000"/>
            <a:headEnd/>
            <a:tailEnd/>
          </a:ln>
        </p:spPr>
      </p:pic>
      <p:pic>
        <p:nvPicPr>
          <p:cNvPr id="8197" name="Picture 3"/>
          <p:cNvPicPr>
            <a:picLocks noChangeAspect="1" noChangeArrowheads="1"/>
          </p:cNvPicPr>
          <p:nvPr/>
        </p:nvPicPr>
        <p:blipFill>
          <a:blip r:embed="rId4" cstate="screen"/>
          <a:srcRect/>
          <a:stretch>
            <a:fillRect/>
          </a:stretch>
        </p:blipFill>
        <p:spPr bwMode="auto">
          <a:xfrm>
            <a:off x="2971800" y="4572000"/>
            <a:ext cx="2852738" cy="1890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772400" cy="593725"/>
          </a:xfrm>
        </p:spPr>
        <p:txBody>
          <a:bodyPr/>
          <a:lstStyle/>
          <a:p>
            <a:pPr eaLnBrk="1" hangingPunct="1">
              <a:defRPr/>
            </a:pPr>
            <a:r>
              <a:rPr lang="en-US" sz="3600" dirty="0" smtClean="0"/>
              <a:t>2. Food Insecurity: Assorted Facts</a:t>
            </a:r>
            <a:endParaRPr lang="en-US" dirty="0"/>
          </a:p>
        </p:txBody>
      </p:sp>
      <p:sp>
        <p:nvSpPr>
          <p:cNvPr id="9219" name="Content Placeholder 2"/>
          <p:cNvSpPr>
            <a:spLocks noGrp="1"/>
          </p:cNvSpPr>
          <p:nvPr>
            <p:ph idx="1"/>
          </p:nvPr>
        </p:nvSpPr>
        <p:spPr>
          <a:xfrm>
            <a:off x="457200" y="914400"/>
            <a:ext cx="8305800" cy="5348288"/>
          </a:xfrm>
        </p:spPr>
        <p:txBody>
          <a:bodyPr/>
          <a:lstStyle/>
          <a:p>
            <a:pPr eaLnBrk="1" hangingPunct="1"/>
            <a:r>
              <a:rPr lang="en-US" altLang="en-US" i="1" dirty="0" smtClean="0">
                <a:hlinkClick r:id="rId3"/>
              </a:rPr>
              <a:t>World Disasters Report 2011 IFRC</a:t>
            </a:r>
            <a:endParaRPr lang="en-US" altLang="en-US" i="1" dirty="0" smtClean="0"/>
          </a:p>
          <a:p>
            <a:pPr lvl="1" eaLnBrk="1" hangingPunct="1"/>
            <a:r>
              <a:rPr lang="en-US" altLang="en-US" sz="2400" dirty="0" smtClean="0"/>
              <a:t>More food available than ever before </a:t>
            </a:r>
          </a:p>
          <a:p>
            <a:pPr lvl="1" eaLnBrk="1" hangingPunct="1"/>
            <a:r>
              <a:rPr lang="en-US" altLang="en-US" sz="2400" dirty="0" smtClean="0"/>
              <a:t>Agricultural yields have increased</a:t>
            </a:r>
          </a:p>
          <a:p>
            <a:pPr lvl="1" eaLnBrk="1" hangingPunct="1"/>
            <a:r>
              <a:rPr lang="en-US" altLang="en-US" sz="2400" dirty="0" smtClean="0"/>
              <a:t>1.5 billion worldwide classified obese </a:t>
            </a:r>
          </a:p>
          <a:p>
            <a:pPr lvl="1" eaLnBrk="1" hangingPunct="1"/>
            <a:r>
              <a:rPr lang="en-US" altLang="en-US" sz="2400" dirty="0" smtClean="0"/>
              <a:t>925 million do not have enough to eat </a:t>
            </a:r>
          </a:p>
          <a:p>
            <a:pPr lvl="1" eaLnBrk="1" hangingPunct="1"/>
            <a:r>
              <a:rPr lang="en-US" altLang="en-US" sz="2400" dirty="0" smtClean="0"/>
              <a:t>15%  of the world’s population goes hungry</a:t>
            </a:r>
          </a:p>
          <a:p>
            <a:pPr lvl="1" eaLnBrk="1" hangingPunct="1"/>
            <a:r>
              <a:rPr lang="en-US" altLang="en-US" sz="2400" dirty="0" smtClean="0"/>
              <a:t>Asia-Pacific, Indian subcontinent, sub-Saharan Africa </a:t>
            </a:r>
          </a:p>
          <a:p>
            <a:pPr lvl="1" eaLnBrk="1" hangingPunct="1"/>
            <a:r>
              <a:rPr lang="en-US" altLang="en-US" sz="2400" dirty="0" smtClean="0"/>
              <a:t>Annually, 3m children under 5 die from under nutrition</a:t>
            </a:r>
          </a:p>
          <a:p>
            <a:pPr lvl="1" eaLnBrk="1" hangingPunct="1"/>
            <a:r>
              <a:rPr lang="en-US" altLang="en-US" sz="2400" dirty="0" smtClean="0"/>
              <a:t>Malnutrition has become global epidemic (over-consumption of poor quality and unhealthy food)</a:t>
            </a:r>
          </a:p>
          <a:p>
            <a:pPr lvl="1" eaLnBrk="1" hangingPunct="1"/>
            <a:r>
              <a:rPr lang="en-US" altLang="en-US" sz="2400" dirty="0" smtClean="0"/>
              <a:t>Food insecurity exists in 3</a:t>
            </a:r>
            <a:r>
              <a:rPr lang="en-US" altLang="en-US" sz="2400" baseline="30000" dirty="0" smtClean="0"/>
              <a:t>rd</a:t>
            </a:r>
            <a:r>
              <a:rPr lang="en-US" altLang="en-US" sz="2400" dirty="0" smtClean="0"/>
              <a:t>, 2</a:t>
            </a:r>
            <a:r>
              <a:rPr lang="en-US" altLang="en-US" sz="2400" baseline="30000" dirty="0" smtClean="0"/>
              <a:t>nd</a:t>
            </a:r>
            <a:r>
              <a:rPr lang="en-US" altLang="en-US" sz="2400" dirty="0" smtClean="0"/>
              <a:t> and 1</a:t>
            </a:r>
            <a:r>
              <a:rPr lang="en-US" altLang="en-US" sz="2400" baseline="30000" dirty="0" smtClean="0"/>
              <a:t>st</a:t>
            </a:r>
            <a:r>
              <a:rPr lang="en-US" altLang="en-US" sz="2400" dirty="0" smtClean="0"/>
              <a:t> world</a:t>
            </a:r>
          </a:p>
          <a:p>
            <a:pPr lvl="1" eaLnBrk="1" hangingPunct="1"/>
            <a:r>
              <a:rPr lang="en-US" altLang="en-US" sz="2400" dirty="0" smtClean="0"/>
              <a:t>Global rise in food prices</a:t>
            </a:r>
            <a:endParaRPr lang="en-US" altLang="en-US" dirty="0" smtClean="0"/>
          </a:p>
          <a:p>
            <a:pPr eaLnBrk="1" hangingPunct="1"/>
            <a:endParaRPr lang="en-US" altLang="en-US" dirty="0" smtClean="0"/>
          </a:p>
        </p:txBody>
      </p:sp>
      <p:pic>
        <p:nvPicPr>
          <p:cNvPr id="9220" name="Picture 4"/>
          <p:cNvPicPr>
            <a:picLocks noChangeAspect="1" noChangeArrowheads="1"/>
          </p:cNvPicPr>
          <p:nvPr/>
        </p:nvPicPr>
        <p:blipFill>
          <a:blip r:embed="rId4" cstate="screen"/>
          <a:srcRect/>
          <a:stretch>
            <a:fillRect/>
          </a:stretch>
        </p:blipFill>
        <p:spPr bwMode="auto">
          <a:xfrm>
            <a:off x="7339013" y="1447800"/>
            <a:ext cx="1322387"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1066800" y="1029458"/>
            <a:ext cx="6858000"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A 2012 field study conducted by Assessment Capacities Project (ACAPS) and the Emergency conducted in western and eastern Niger, “between 70 and 90 per cent of people estimate their food stocks will run out before the next harvest, creating an imminent ‘hunger gap’. …</a:t>
            </a:r>
          </a:p>
          <a:p>
            <a:pPr marL="0" marR="0" lvl="0" indent="0" algn="l" defTabSz="914400" rtl="0" eaLnBrk="0" fontAlgn="base" latinLnBrk="0" hangingPunct="0">
              <a:lnSpc>
                <a:spcPct val="100000"/>
              </a:lnSpc>
              <a:spcBef>
                <a:spcPct val="0"/>
              </a:spcBef>
              <a:spcAft>
                <a:spcPct val="0"/>
              </a:spcAft>
              <a:buClrTx/>
              <a:buSzTx/>
              <a:buFontTx/>
              <a:buNone/>
              <a:tabLst/>
            </a:pPr>
            <a:endParaRPr lang="en-US" sz="2000" dirty="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                                                              </a:t>
            </a:r>
            <a:r>
              <a:rPr kumimoji="0" lang="en-US" sz="1200" b="0" i="0" u="none" strike="noStrike" cap="none" normalizeH="0" baseline="0" dirty="0" smtClean="0">
                <a:ln>
                  <a:noFill/>
                </a:ln>
                <a:solidFill>
                  <a:schemeClr val="tx1"/>
                </a:solidFill>
                <a:effectLst/>
                <a:latin typeface="Tahoma" pitchFamily="34" charset="0"/>
                <a:ea typeface="Times New Roman" pitchFamily="18" charset="0"/>
                <a:cs typeface="Tahoma" pitchFamily="34" charset="0"/>
                <a:hlinkClick r:id="rId2"/>
              </a:rPr>
              <a:t>http://www.acaps.org/en/news/niger-food-insecurity/1</a:t>
            </a:r>
            <a:endParaRPr kumimoji="0" lang="en-US" sz="1800" b="0" i="0" u="none" strike="noStrike" cap="none" normalizeH="0" baseline="0" dirty="0" smtClean="0">
              <a:ln>
                <a:noFill/>
              </a:ln>
              <a:solidFill>
                <a:schemeClr val="tx1"/>
              </a:solidFill>
              <a:effectLst/>
              <a:latin typeface="Tahoma" pitchFamily="34" charset="0"/>
              <a:cs typeface="Tahom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772400" cy="533400"/>
          </a:xfrm>
        </p:spPr>
        <p:txBody>
          <a:bodyPr/>
          <a:lstStyle/>
          <a:p>
            <a:pPr eaLnBrk="1" hangingPunct="1">
              <a:defRPr/>
            </a:pPr>
            <a:r>
              <a:rPr lang="en-US" sz="3600" dirty="0" smtClean="0"/>
              <a:t>2. Assorted Facts continued</a:t>
            </a:r>
            <a:endParaRPr lang="en-US" dirty="0"/>
          </a:p>
        </p:txBody>
      </p:sp>
      <p:sp>
        <p:nvSpPr>
          <p:cNvPr id="3" name="Content Placeholder 2"/>
          <p:cNvSpPr>
            <a:spLocks noGrp="1"/>
          </p:cNvSpPr>
          <p:nvPr>
            <p:ph idx="1"/>
          </p:nvPr>
        </p:nvSpPr>
        <p:spPr>
          <a:xfrm>
            <a:off x="457200" y="914400"/>
            <a:ext cx="8305800" cy="5348288"/>
          </a:xfrm>
        </p:spPr>
        <p:txBody>
          <a:bodyPr/>
          <a:lstStyle/>
          <a:p>
            <a:pPr eaLnBrk="1" hangingPunct="1"/>
            <a:r>
              <a:rPr lang="en-US" altLang="en-US" smtClean="0"/>
              <a:t>IFRC example: 2010 – Niger </a:t>
            </a:r>
          </a:p>
          <a:p>
            <a:pPr lvl="1" eaLnBrk="1" hangingPunct="1"/>
            <a:r>
              <a:rPr lang="en-US" altLang="en-US" smtClean="0"/>
              <a:t>Food Aid:</a:t>
            </a:r>
          </a:p>
          <a:p>
            <a:pPr lvl="2" eaLnBrk="1" hangingPunct="1"/>
            <a:r>
              <a:rPr lang="en-US" altLang="en-US" smtClean="0"/>
              <a:t>Dependence on rain-fed agriculture</a:t>
            </a:r>
          </a:p>
          <a:p>
            <a:pPr lvl="2" eaLnBrk="1" hangingPunct="1"/>
            <a:r>
              <a:rPr lang="en-US" altLang="en-US" smtClean="0"/>
              <a:t>Drought pushed many to mass starvation</a:t>
            </a:r>
          </a:p>
          <a:p>
            <a:pPr lvl="2" eaLnBrk="1" hangingPunct="1"/>
            <a:r>
              <a:rPr lang="en-US" altLang="en-US" smtClean="0"/>
              <a:t>IFCR appeal for 4.4 million US dollars</a:t>
            </a:r>
          </a:p>
          <a:p>
            <a:pPr lvl="3" eaLnBrk="1" hangingPunct="1"/>
            <a:r>
              <a:rPr lang="en-US" altLang="en-US" smtClean="0"/>
              <a:t> assist 400,000 people with cash, food and seeds</a:t>
            </a:r>
          </a:p>
          <a:p>
            <a:pPr lvl="3" eaLnBrk="1" hangingPunct="1"/>
            <a:r>
              <a:rPr lang="en-US" altLang="en-US" smtClean="0"/>
              <a:t>only just over 50 per cent covered</a:t>
            </a:r>
          </a:p>
          <a:p>
            <a:pPr lvl="1" eaLnBrk="1" hangingPunct="1"/>
            <a:r>
              <a:rPr lang="en-US" altLang="en-US" smtClean="0"/>
              <a:t>Long term system change:</a:t>
            </a:r>
          </a:p>
          <a:p>
            <a:pPr lvl="2" eaLnBrk="1" hangingPunct="1"/>
            <a:r>
              <a:rPr lang="en-US" altLang="en-US" smtClean="0"/>
              <a:t>Agricultural investment at smallholders </a:t>
            </a:r>
          </a:p>
          <a:p>
            <a:pPr lvl="2" eaLnBrk="1" hangingPunct="1"/>
            <a:r>
              <a:rPr lang="en-US" altLang="en-US" smtClean="0"/>
              <a:t>Seeds/fertilizers, help with marketing, women</a:t>
            </a:r>
          </a:p>
          <a:p>
            <a:pPr lvl="2" eaLnBrk="1" hangingPunct="1"/>
            <a:r>
              <a:rPr lang="en-US" altLang="en-US" smtClean="0"/>
              <a:t>Battle against large investors/crop diverters</a:t>
            </a:r>
          </a:p>
          <a:p>
            <a:pPr lvl="2" eaLnBrk="1" hangingPunct="1"/>
            <a:r>
              <a:rPr lang="en-US" altLang="en-US" smtClean="0"/>
              <a:t>Change western attitude towards food</a:t>
            </a:r>
          </a:p>
          <a:p>
            <a:pPr lvl="2" eaLnBrk="1" hangingPunct="1"/>
            <a:r>
              <a:rPr lang="en-US" altLang="en-US" smtClean="0"/>
              <a:t>CSR – involve companies</a:t>
            </a:r>
          </a:p>
        </p:txBody>
      </p:sp>
      <p:pic>
        <p:nvPicPr>
          <p:cNvPr id="15362" name="Picture 2"/>
          <p:cNvPicPr>
            <a:picLocks noChangeAspect="1" noChangeArrowheads="1"/>
          </p:cNvPicPr>
          <p:nvPr/>
        </p:nvPicPr>
        <p:blipFill>
          <a:blip r:embed="rId3" cstate="screen"/>
          <a:srcRect/>
          <a:stretch>
            <a:fillRect/>
          </a:stretch>
        </p:blipFill>
        <p:spPr bwMode="auto">
          <a:xfrm>
            <a:off x="7169150" y="3657600"/>
            <a:ext cx="1744663" cy="1308100"/>
          </a:xfrm>
          <a:prstGeom prst="rect">
            <a:avLst/>
          </a:prstGeom>
          <a:noFill/>
          <a:ln w="9525">
            <a:noFill/>
            <a:miter lim="800000"/>
            <a:headEnd/>
            <a:tailEnd/>
          </a:ln>
        </p:spPr>
      </p:pic>
      <p:pic>
        <p:nvPicPr>
          <p:cNvPr id="10245" name="Picture 3"/>
          <p:cNvPicPr>
            <a:picLocks noChangeAspect="1" noChangeArrowheads="1"/>
          </p:cNvPicPr>
          <p:nvPr/>
        </p:nvPicPr>
        <p:blipFill>
          <a:blip r:embed="rId4" cstate="screen"/>
          <a:srcRect/>
          <a:stretch>
            <a:fillRect/>
          </a:stretch>
        </p:blipFill>
        <p:spPr bwMode="auto">
          <a:xfrm>
            <a:off x="6629400" y="1066800"/>
            <a:ext cx="1981200" cy="1312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5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S001069026">
  <a:themeElements>
    <a:clrScheme name="Office Theme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Office Theme">
      <a:majorFont>
        <a:latin typeface="Times New Roman"/>
        <a:ea typeface=""/>
        <a:cs typeface="Tahoma"/>
      </a:majorFont>
      <a:minorFont>
        <a:latin typeface="Tahoma"/>
        <a:ea typeface=""/>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Office Theme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Office Theme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Office Theme 8">
        <a:dk1>
          <a:srgbClr val="1B3753"/>
        </a:dk1>
        <a:lt1>
          <a:srgbClr val="FFFFFF"/>
        </a:lt1>
        <a:dk2>
          <a:srgbClr val="009999"/>
        </a:dk2>
        <a:lt2>
          <a:srgbClr val="FFF385"/>
        </a:lt2>
        <a:accent1>
          <a:srgbClr val="9AE6C0"/>
        </a:accent1>
        <a:accent2>
          <a:srgbClr val="0099CC"/>
        </a:accent2>
        <a:accent3>
          <a:srgbClr val="AACACA"/>
        </a:accent3>
        <a:accent4>
          <a:srgbClr val="DADADA"/>
        </a:accent4>
        <a:accent5>
          <a:srgbClr val="CAF0DC"/>
        </a:accent5>
        <a:accent6>
          <a:srgbClr val="008AB9"/>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Office Theme 9">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7870</TotalTime>
  <Words>5146</Words>
  <Application>Microsoft Office PowerPoint</Application>
  <PresentationFormat>On-screen Show (4:3)</PresentationFormat>
  <Paragraphs>507</Paragraphs>
  <Slides>46</Slides>
  <Notes>37</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TS001069026</vt:lpstr>
      <vt:lpstr> </vt:lpstr>
      <vt:lpstr> </vt:lpstr>
      <vt:lpstr> </vt:lpstr>
      <vt:lpstr>I. . Food (In)Security - Overview</vt:lpstr>
      <vt:lpstr> 1. Humanitarian Aid in Food &amp; Hunger </vt:lpstr>
      <vt:lpstr> 1. Humanitarian Aid in Food &amp; Hunger cont. </vt:lpstr>
      <vt:lpstr>2. Food Insecurity: Assorted Facts</vt:lpstr>
      <vt:lpstr>Slide 8</vt:lpstr>
      <vt:lpstr>2. Assorted Facts continued</vt:lpstr>
      <vt:lpstr> 3. Initiatives and Reports </vt:lpstr>
      <vt:lpstr>The Charter to End Extreme Hunger</vt:lpstr>
      <vt:lpstr>The Charter to End Extreme Hunger</vt:lpstr>
      <vt:lpstr> Food Insecurity </vt:lpstr>
      <vt:lpstr>4. Case example: Islamic Relief - Ethiopia</vt:lpstr>
      <vt:lpstr>Case example: Islamic Relief - Ethiopia</vt:lpstr>
      <vt:lpstr>5. Resources on Food and Food Security</vt:lpstr>
      <vt:lpstr>II. Emergency Education (EE)</vt:lpstr>
      <vt:lpstr>II. Emergency Education Overview</vt:lpstr>
      <vt:lpstr>1. Importance of Emergency Education</vt:lpstr>
      <vt:lpstr>1. Importance of Emergency Education </vt:lpstr>
      <vt:lpstr>2. Support for Emergency Education</vt:lpstr>
      <vt:lpstr>3a. The Work of the INEE </vt:lpstr>
      <vt:lpstr> 3a. INEE Guiding Principles &amp; Values </vt:lpstr>
      <vt:lpstr> 3b. Teachers Without Borders </vt:lpstr>
      <vt:lpstr> 3b. Teachers Without Borders </vt:lpstr>
      <vt:lpstr>3c. International Rescue Committee</vt:lpstr>
      <vt:lpstr>3c. IRC Selected Projects</vt:lpstr>
      <vt:lpstr>Resources on Emergency Education</vt:lpstr>
      <vt:lpstr>III. Water and Water Management</vt:lpstr>
      <vt:lpstr>1. The Global Water Crisis</vt:lpstr>
      <vt:lpstr> The Global Water Crisis continued</vt:lpstr>
      <vt:lpstr>The Global Water Crisis continued</vt:lpstr>
      <vt:lpstr>The Global Water Crisis continued</vt:lpstr>
      <vt:lpstr>The Global Water Crisis continued</vt:lpstr>
      <vt:lpstr>2. UN-Based Call for Action</vt:lpstr>
      <vt:lpstr>3. Projects and Initiatives</vt:lpstr>
      <vt:lpstr>3a. UNICEF</vt:lpstr>
      <vt:lpstr>3b. OXFAM</vt:lpstr>
      <vt:lpstr>3b.OXFAM’s WASH</vt:lpstr>
      <vt:lpstr>3c. Other Initiatives: Ryan’s Well</vt:lpstr>
      <vt:lpstr>3c. Other Initiatives: Kisumu</vt:lpstr>
      <vt:lpstr>3c. Other Initiatives: Global Giving</vt:lpstr>
      <vt:lpstr>Resources on Water &amp; Water Mgt</vt:lpstr>
      <vt:lpstr>Resources on Water &amp; Water Mgt</vt:lpstr>
      <vt:lpstr>Workshop Summary</vt:lpstr>
      <vt:lpstr>Workshop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Astrid</dc:creator>
  <cp:lastModifiedBy>Mohammed</cp:lastModifiedBy>
  <cp:revision>198</cp:revision>
  <cp:lastPrinted>2012-03-30T21:50:41Z</cp:lastPrinted>
  <dcterms:created xsi:type="dcterms:W3CDTF">2011-10-17T18:28:29Z</dcterms:created>
  <dcterms:modified xsi:type="dcterms:W3CDTF">2014-01-14T16:02:56Z</dcterms:modified>
</cp:coreProperties>
</file>