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261" r:id="rId2"/>
    <p:sldId id="276" r:id="rId3"/>
    <p:sldId id="322" r:id="rId4"/>
    <p:sldId id="273" r:id="rId5"/>
    <p:sldId id="327" r:id="rId6"/>
    <p:sldId id="313" r:id="rId7"/>
    <p:sldId id="306" r:id="rId8"/>
    <p:sldId id="311" r:id="rId9"/>
    <p:sldId id="320" r:id="rId10"/>
    <p:sldId id="325" r:id="rId11"/>
    <p:sldId id="312" r:id="rId12"/>
    <p:sldId id="315" r:id="rId13"/>
    <p:sldId id="323" r:id="rId14"/>
    <p:sldId id="324" r:id="rId15"/>
    <p:sldId id="316" r:id="rId16"/>
    <p:sldId id="279" r:id="rId17"/>
    <p:sldId id="307" r:id="rId18"/>
    <p:sldId id="326" r:id="rId19"/>
    <p:sldId id="292" r:id="rId20"/>
    <p:sldId id="293" r:id="rId21"/>
    <p:sldId id="294" r:id="rId22"/>
    <p:sldId id="295" r:id="rId23"/>
    <p:sldId id="302" r:id="rId24"/>
    <p:sldId id="303" r:id="rId25"/>
    <p:sldId id="304" r:id="rId26"/>
    <p:sldId id="305" r:id="rId27"/>
    <p:sldId id="298" r:id="rId28"/>
    <p:sldId id="296" r:id="rId29"/>
    <p:sldId id="317" r:id="rId30"/>
    <p:sldId id="299" r:id="rId31"/>
    <p:sldId id="297" r:id="rId32"/>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Tahoma" pitchFamily="34" charset="0"/>
        <a:ea typeface="+mn-ea"/>
        <a:cs typeface="Tahoma" pitchFamily="34" charset="0"/>
      </a:defRPr>
    </a:lvl1pPr>
    <a:lvl2pPr marL="457200" algn="l" rtl="0" fontAlgn="base">
      <a:spcBef>
        <a:spcPct val="0"/>
      </a:spcBef>
      <a:spcAft>
        <a:spcPct val="0"/>
      </a:spcAft>
      <a:defRPr kern="1200">
        <a:solidFill>
          <a:schemeClr val="tx1"/>
        </a:solidFill>
        <a:latin typeface="Tahoma" pitchFamily="34" charset="0"/>
        <a:ea typeface="+mn-ea"/>
        <a:cs typeface="Tahoma" pitchFamily="34" charset="0"/>
      </a:defRPr>
    </a:lvl2pPr>
    <a:lvl3pPr marL="914400" algn="l" rtl="0" fontAlgn="base">
      <a:spcBef>
        <a:spcPct val="0"/>
      </a:spcBef>
      <a:spcAft>
        <a:spcPct val="0"/>
      </a:spcAft>
      <a:defRPr kern="1200">
        <a:solidFill>
          <a:schemeClr val="tx1"/>
        </a:solidFill>
        <a:latin typeface="Tahoma" pitchFamily="34" charset="0"/>
        <a:ea typeface="+mn-ea"/>
        <a:cs typeface="Tahoma" pitchFamily="34" charset="0"/>
      </a:defRPr>
    </a:lvl3pPr>
    <a:lvl4pPr marL="1371600" algn="l" rtl="0" fontAlgn="base">
      <a:spcBef>
        <a:spcPct val="0"/>
      </a:spcBef>
      <a:spcAft>
        <a:spcPct val="0"/>
      </a:spcAft>
      <a:defRPr kern="1200">
        <a:solidFill>
          <a:schemeClr val="tx1"/>
        </a:solidFill>
        <a:latin typeface="Tahoma" pitchFamily="34" charset="0"/>
        <a:ea typeface="+mn-ea"/>
        <a:cs typeface="Tahoma" pitchFamily="34" charset="0"/>
      </a:defRPr>
    </a:lvl4pPr>
    <a:lvl5pPr marL="1828800" algn="l" rtl="0" fontAlgn="base">
      <a:spcBef>
        <a:spcPct val="0"/>
      </a:spcBef>
      <a:spcAft>
        <a:spcPct val="0"/>
      </a:spcAft>
      <a:defRPr kern="1200">
        <a:solidFill>
          <a:schemeClr val="tx1"/>
        </a:solidFill>
        <a:latin typeface="Tahoma" pitchFamily="34" charset="0"/>
        <a:ea typeface="+mn-ea"/>
        <a:cs typeface="Tahoma" pitchFamily="34" charset="0"/>
      </a:defRPr>
    </a:lvl5pPr>
    <a:lvl6pPr marL="2286000" algn="l" defTabSz="914400" rtl="0" eaLnBrk="1" latinLnBrk="0" hangingPunct="1">
      <a:defRPr kern="1200">
        <a:solidFill>
          <a:schemeClr val="tx1"/>
        </a:solidFill>
        <a:latin typeface="Tahoma" pitchFamily="34" charset="0"/>
        <a:ea typeface="+mn-ea"/>
        <a:cs typeface="Tahoma" pitchFamily="34" charset="0"/>
      </a:defRPr>
    </a:lvl6pPr>
    <a:lvl7pPr marL="2743200" algn="l" defTabSz="914400" rtl="0" eaLnBrk="1" latinLnBrk="0" hangingPunct="1">
      <a:defRPr kern="1200">
        <a:solidFill>
          <a:schemeClr val="tx1"/>
        </a:solidFill>
        <a:latin typeface="Tahoma" pitchFamily="34" charset="0"/>
        <a:ea typeface="+mn-ea"/>
        <a:cs typeface="Tahoma" pitchFamily="34" charset="0"/>
      </a:defRPr>
    </a:lvl7pPr>
    <a:lvl8pPr marL="3200400" algn="l" defTabSz="914400" rtl="0" eaLnBrk="1" latinLnBrk="0" hangingPunct="1">
      <a:defRPr kern="1200">
        <a:solidFill>
          <a:schemeClr val="tx1"/>
        </a:solidFill>
        <a:latin typeface="Tahoma" pitchFamily="34" charset="0"/>
        <a:ea typeface="+mn-ea"/>
        <a:cs typeface="Tahoma" pitchFamily="34" charset="0"/>
      </a:defRPr>
    </a:lvl8pPr>
    <a:lvl9pPr marL="3657600" algn="l" defTabSz="914400" rtl="0" eaLnBrk="1" latinLnBrk="0" hangingPunct="1">
      <a:defRPr kern="1200">
        <a:solidFill>
          <a:schemeClr val="tx1"/>
        </a:solidFill>
        <a:latin typeface="Tahoma" pitchFamily="34" charset="0"/>
        <a:ea typeface="+mn-ea"/>
        <a:cs typeface="Tahoma"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418" y="403"/>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C40CA71-B055-49C7-938B-3AF254762D04}" type="datetimeFigureOut">
              <a:rPr lang="en-US"/>
              <a:pPr>
                <a:defRPr/>
              </a:pPr>
              <a:t>1/14/2014</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A03B626-E8ED-4777-8FC6-300EA10D4CF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3534380-01ED-42A5-87A5-22CCF620179C}" type="datetimeFigureOut">
              <a:rPr lang="en-US"/>
              <a:pPr>
                <a:defRPr/>
              </a:pPr>
              <a:t>1/14/2014</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273B2E9-39A7-4C66-9161-0C3BDBBBB5D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en-US" smtClean="0"/>
              <a:t>This final project was developed with 2 objectives in mind:</a:t>
            </a:r>
          </a:p>
          <a:p>
            <a:endParaRPr lang="en-US" altLang="en-US" smtClean="0"/>
          </a:p>
          <a:p>
            <a:r>
              <a:rPr lang="en-US" altLang="en-US" smtClean="0"/>
              <a:t>Part 1 provides an introduction to the field of Humanitarian Aid, designed to attract interest and provide a basic initial framework</a:t>
            </a:r>
          </a:p>
          <a:p>
            <a:r>
              <a:rPr lang="en-US" altLang="en-US" smtClean="0"/>
              <a:t>Part 2 provides a more in-depth introduction to the field, focusing on 3 core areas of specialization: Food Security, Emergency Education, and WASH</a:t>
            </a:r>
          </a:p>
          <a:p>
            <a:endParaRPr lang="en-US" altLang="en-US" smtClean="0"/>
          </a:p>
          <a:p>
            <a:r>
              <a:rPr lang="en-US" altLang="en-US" smtClean="0"/>
              <a:t>The presentation was originally designed to be shown in a group, and to be accompanied by interactive discussion. The first version was presented as part of the Global Problems, Global Solutions conference in Pittsburgh, PA USA http://www.laroche.edu/global/home.htm and a second version was presented subsequently as part of a student career program. The current version has been adapted to function as a stand-alone program with the discussion features moved into the slides themselves. </a:t>
            </a:r>
          </a:p>
          <a:p>
            <a:endParaRPr lang="en-US" altLang="en-US" smtClean="0"/>
          </a:p>
          <a:p>
            <a:r>
              <a:rPr lang="en-US" altLang="en-US" smtClean="0"/>
              <a:t>The notes to the slides contain additional explanations and at times sources. However, most of the sources have been hyperlinked into the presentation itself – do note that to access the hyperlinks, the presentation must be in “slideshow” mode. </a:t>
            </a:r>
          </a:p>
        </p:txBody>
      </p:sp>
      <p:sp>
        <p:nvSpPr>
          <p:cNvPr id="4" name="Slide Number Placeholder 3"/>
          <p:cNvSpPr>
            <a:spLocks noGrp="1"/>
          </p:cNvSpPr>
          <p:nvPr>
            <p:ph type="sldNum" sz="quarter" idx="5"/>
          </p:nvPr>
        </p:nvSpPr>
        <p:spPr/>
        <p:txBody>
          <a:bodyPr/>
          <a:lstStyle/>
          <a:p>
            <a:pPr>
              <a:defRPr/>
            </a:pPr>
            <a:fld id="{35852B33-2C40-4217-B2F1-6BE92D5847C5}"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en-US" smtClean="0"/>
              <a:t>One way to orient people to the field is by giving them a sense of the complexity of the field, e.g. by looking at different functions, focal areas, and aid specialty types. </a:t>
            </a:r>
          </a:p>
        </p:txBody>
      </p:sp>
      <p:sp>
        <p:nvSpPr>
          <p:cNvPr id="4" name="Slide Number Placeholder 3"/>
          <p:cNvSpPr>
            <a:spLocks noGrp="1"/>
          </p:cNvSpPr>
          <p:nvPr>
            <p:ph type="sldNum" sz="quarter" idx="5"/>
          </p:nvPr>
        </p:nvSpPr>
        <p:spPr/>
        <p:txBody>
          <a:bodyPr/>
          <a:lstStyle/>
          <a:p>
            <a:pPr>
              <a:defRPr/>
            </a:pPr>
            <a:fld id="{1D94D297-6A2F-4461-96D0-DAB8BE46BCAD}" type="slidenum">
              <a:rPr lang="en-US" smtClean="0"/>
              <a:pPr>
                <a:defRPr/>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en-US" smtClean="0"/>
              <a:t>Part II of the presentation explores Food and Food Security, Water, and Emergency Education as 3 of the specialty areas within the field</a:t>
            </a:r>
          </a:p>
        </p:txBody>
      </p:sp>
      <p:sp>
        <p:nvSpPr>
          <p:cNvPr id="4" name="Slide Number Placeholder 3"/>
          <p:cNvSpPr>
            <a:spLocks noGrp="1"/>
          </p:cNvSpPr>
          <p:nvPr>
            <p:ph type="sldNum" sz="quarter" idx="5"/>
          </p:nvPr>
        </p:nvSpPr>
        <p:spPr/>
        <p:txBody>
          <a:bodyPr/>
          <a:lstStyle/>
          <a:p>
            <a:pPr>
              <a:defRPr/>
            </a:pPr>
            <a:fld id="{17E8F6A2-FE0B-41A3-B991-F0BF93D0AC48}" type="slidenum">
              <a:rPr lang="en-US" smtClean="0"/>
              <a:pPr>
                <a:defRPr/>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en-US" smtClean="0"/>
              <a:t>It is important to understand that even though guidelines,  standards and competencies are relatively new, that does not mean that many of these have not already been required and practiced. Rather, these recent developments reflect the increasing formalization, standardization, and professionalization shaping the field of humanitarian aid.  </a:t>
            </a:r>
          </a:p>
          <a:p>
            <a:endParaRPr lang="en-US" altLang="en-US" smtClean="0"/>
          </a:p>
        </p:txBody>
      </p:sp>
      <p:sp>
        <p:nvSpPr>
          <p:cNvPr id="4" name="Slide Number Placeholder 3"/>
          <p:cNvSpPr>
            <a:spLocks noGrp="1"/>
          </p:cNvSpPr>
          <p:nvPr>
            <p:ph type="sldNum" sz="quarter" idx="5"/>
          </p:nvPr>
        </p:nvSpPr>
        <p:spPr/>
        <p:txBody>
          <a:bodyPr/>
          <a:lstStyle/>
          <a:p>
            <a:pPr>
              <a:defRPr/>
            </a:pPr>
            <a:fld id="{B3038EAA-D4B2-4545-A213-D833DE7724E0}" type="slidenum">
              <a:rPr lang="en-US" smtClean="0"/>
              <a:pPr>
                <a:defRPr/>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marL="0" lvl="2"/>
            <a:r>
              <a:rPr lang="en-US" altLang="en-US" smtClean="0"/>
              <a:t>This section discusses the idea of professional competencies in the context of humanitarian aid. The section will review only 3: the proposed competency framework developed by CBHA, the People in Aid framework and the ECB Good Enough Guide, even though there are several other interesting and viable options available </a:t>
            </a:r>
          </a:p>
          <a:p>
            <a:endParaRPr lang="en-US" altLang="en-US" smtClean="0"/>
          </a:p>
        </p:txBody>
      </p:sp>
      <p:sp>
        <p:nvSpPr>
          <p:cNvPr id="4" name="Slide Number Placeholder 3"/>
          <p:cNvSpPr>
            <a:spLocks noGrp="1"/>
          </p:cNvSpPr>
          <p:nvPr>
            <p:ph type="sldNum" sz="quarter" idx="5"/>
          </p:nvPr>
        </p:nvSpPr>
        <p:spPr/>
        <p:txBody>
          <a:bodyPr/>
          <a:lstStyle/>
          <a:p>
            <a:pPr>
              <a:defRPr/>
            </a:pPr>
            <a:fld id="{D7507397-42AA-4E96-BB7C-EB704EF95A65}" type="slidenum">
              <a:rPr lang="en-US" smtClean="0"/>
              <a:pPr>
                <a:defRPr/>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Humanitarian aid competencies have been developed among others, by ELRHA, CBHA, ASPH,  and TIIDE – comparison chart is available in </a:t>
            </a:r>
            <a:r>
              <a:rPr lang="en-US" dirty="0" err="1" smtClean="0"/>
              <a:t>excell</a:t>
            </a:r>
            <a:r>
              <a:rPr lang="en-US" dirty="0" smtClean="0"/>
              <a:t> if useful. </a:t>
            </a:r>
          </a:p>
          <a:p>
            <a:pPr>
              <a:defRPr/>
            </a:pPr>
            <a:r>
              <a:rPr lang="en-US" dirty="0" smtClean="0"/>
              <a:t>Related resources:</a:t>
            </a:r>
          </a:p>
          <a:p>
            <a:pPr>
              <a:defRPr/>
            </a:pPr>
            <a:r>
              <a:rPr lang="en-US" dirty="0" smtClean="0"/>
              <a:t>-  a brief discussion by Karen Hein – the Competence of Competencies at http://pdm.medicine.wisc.edu/Volume_25/issue_5/hein.pdf and Walker P, Hein K. (2010) Humanitarian assistance: Turning commitment and competence</a:t>
            </a:r>
          </a:p>
          <a:p>
            <a:pPr>
              <a:defRPr/>
            </a:pPr>
            <a:r>
              <a:rPr lang="en-US" dirty="0" smtClean="0"/>
              <a:t>into professionalism. Available at http://healthaffairs.org/blog/2010/07/26/humanitarian-assistance-turning-commitment-and-competence-into-professionalism/.</a:t>
            </a:r>
          </a:p>
          <a:p>
            <a:pPr marL="171450" indent="-171450">
              <a:buFontTx/>
              <a:buChar char="-"/>
              <a:defRPr/>
            </a:pPr>
            <a:r>
              <a:rPr lang="en-US" dirty="0" smtClean="0"/>
              <a:t>Active Learning Network for Accountability and Performance in Humanitarian Action at http://www.alnap.org/</a:t>
            </a:r>
          </a:p>
          <a:p>
            <a:pPr marL="171450" indent="-171450">
              <a:buFontTx/>
              <a:buChar char="-"/>
              <a:defRPr/>
            </a:pPr>
            <a:r>
              <a:rPr lang="en-US" dirty="0" smtClean="0"/>
              <a:t>Humanitarian Accountability Partnership International at http://www.hapinternational.org</a:t>
            </a:r>
          </a:p>
          <a:p>
            <a:pPr marL="171450" indent="-171450">
              <a:buFontTx/>
              <a:buChar char="-"/>
              <a:defRPr/>
            </a:pPr>
            <a:r>
              <a:rPr lang="en-US" dirty="0" smtClean="0"/>
              <a:t>Relief Web competency listing: http://reliefweb.int/sites/reliefweb.int/files/resources/Humanitarian%20Tech%20comps.pdf</a:t>
            </a:r>
          </a:p>
          <a:p>
            <a:pPr marL="171450" indent="-171450">
              <a:buFontTx/>
              <a:buChar char="-"/>
              <a:defRPr/>
            </a:pPr>
            <a:r>
              <a:rPr lang="en-US" dirty="0" smtClean="0"/>
              <a:t>CBHA sources include http://www.thecbha.org/core-humanitarian-competencies-framework</a:t>
            </a:r>
          </a:p>
          <a:p>
            <a:pPr marL="171450" indent="-171450">
              <a:buFontTx/>
              <a:buChar char="-"/>
              <a:defRPr/>
            </a:pPr>
            <a:endParaRPr lang="en-US" dirty="0"/>
          </a:p>
        </p:txBody>
      </p:sp>
      <p:sp>
        <p:nvSpPr>
          <p:cNvPr id="4" name="Slide Number Placeholder 3"/>
          <p:cNvSpPr>
            <a:spLocks noGrp="1"/>
          </p:cNvSpPr>
          <p:nvPr>
            <p:ph type="sldNum" sz="quarter" idx="5"/>
          </p:nvPr>
        </p:nvSpPr>
        <p:spPr/>
        <p:txBody>
          <a:bodyPr/>
          <a:lstStyle/>
          <a:p>
            <a:pPr>
              <a:defRPr/>
            </a:pPr>
            <a:fld id="{93DA094A-BED2-48FB-9123-3D50B8CA569D}" type="slidenum">
              <a:rPr lang="en-US" smtClean="0"/>
              <a:pPr>
                <a:defRPr/>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en-US" smtClean="0"/>
              <a:t>While the previous slide focused on the competencies of aid workers themselves, organizations must also be held accountable for effectively managing the workers. The framework developed by People in Aid provides a good start in articulating these requirements http://www.peopleinaid.org/code/default.aspx </a:t>
            </a:r>
          </a:p>
        </p:txBody>
      </p:sp>
      <p:sp>
        <p:nvSpPr>
          <p:cNvPr id="4" name="Slide Number Placeholder 3"/>
          <p:cNvSpPr>
            <a:spLocks noGrp="1"/>
          </p:cNvSpPr>
          <p:nvPr>
            <p:ph type="sldNum" sz="quarter" idx="5"/>
          </p:nvPr>
        </p:nvSpPr>
        <p:spPr/>
        <p:txBody>
          <a:bodyPr/>
          <a:lstStyle/>
          <a:p>
            <a:pPr>
              <a:defRPr/>
            </a:pPr>
            <a:fld id="{453D154A-E7A7-44F7-B015-BAD343D5E36D}" type="slidenum">
              <a:rPr lang="en-US" smtClean="0"/>
              <a:pPr>
                <a:defRPr/>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099DDBBF-BB57-434B-A0F8-A24DBE13C190}" type="slidenum">
              <a:rPr lang="en-US" smtClean="0"/>
              <a:pPr>
                <a:defRPr/>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en-US" smtClean="0"/>
              <a:t>Read Cross and the PeaceCorps are just 2 options –  the PeaceCorps is for US citizens only. There are equivalent corps in Australia, the European nations and more. </a:t>
            </a:r>
          </a:p>
        </p:txBody>
      </p:sp>
      <p:sp>
        <p:nvSpPr>
          <p:cNvPr id="4" name="Slide Number Placeholder 3"/>
          <p:cNvSpPr>
            <a:spLocks noGrp="1"/>
          </p:cNvSpPr>
          <p:nvPr>
            <p:ph type="sldNum" sz="quarter" idx="5"/>
          </p:nvPr>
        </p:nvSpPr>
        <p:spPr/>
        <p:txBody>
          <a:bodyPr/>
          <a:lstStyle/>
          <a:p>
            <a:pPr>
              <a:defRPr/>
            </a:pPr>
            <a:fld id="{CCE10690-A2E0-425A-AB5C-D2AEAE375133}" type="slidenum">
              <a:rPr lang="en-US" smtClean="0"/>
              <a:pPr>
                <a:defRPr/>
              </a:pPr>
              <a:t>27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en-US" smtClean="0"/>
              <a:t>The video link was produced for 2011 Humanitarian Day http://www.youtube.com/watch?v=AdiYgb-5cN4&amp;feature=related</a:t>
            </a:r>
          </a:p>
          <a:p>
            <a:r>
              <a:rPr lang="en-US" altLang="en-US" smtClean="0"/>
              <a:t>Part II is provided separately to limit file size. </a:t>
            </a:r>
          </a:p>
        </p:txBody>
      </p:sp>
      <p:sp>
        <p:nvSpPr>
          <p:cNvPr id="4" name="Slide Number Placeholder 3"/>
          <p:cNvSpPr>
            <a:spLocks noGrp="1"/>
          </p:cNvSpPr>
          <p:nvPr>
            <p:ph type="sldNum" sz="quarter" idx="5"/>
          </p:nvPr>
        </p:nvSpPr>
        <p:spPr/>
        <p:txBody>
          <a:bodyPr/>
          <a:lstStyle/>
          <a:p>
            <a:pPr>
              <a:defRPr/>
            </a:pPr>
            <a:fld id="{8D21D556-1600-4139-AFFC-E7FF427C5A81}" type="slidenum">
              <a:rPr lang="en-US" smtClean="0"/>
              <a:pPr>
                <a:defRPr/>
              </a:pPr>
              <a:t>29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63CAD470-B2A3-4797-B588-27B58C4F978D}" type="slidenum">
              <a:rPr lang="en-US" smtClean="0"/>
              <a:pPr>
                <a:defRPr/>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1AE37A67-BC43-45DE-8E32-A8FD41DAE51E}"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en-US" smtClean="0"/>
              <a:t>While discussion about standards and competencies is relatively new, that does not mean that many of these competencies have not been required until now. </a:t>
            </a:r>
          </a:p>
        </p:txBody>
      </p:sp>
      <p:sp>
        <p:nvSpPr>
          <p:cNvPr id="4" name="Slide Number Placeholder 3"/>
          <p:cNvSpPr>
            <a:spLocks noGrp="1"/>
          </p:cNvSpPr>
          <p:nvPr>
            <p:ph type="sldNum" sz="quarter" idx="5"/>
          </p:nvPr>
        </p:nvSpPr>
        <p:spPr/>
        <p:txBody>
          <a:bodyPr/>
          <a:lstStyle/>
          <a:p>
            <a:pPr>
              <a:defRPr/>
            </a:pPr>
            <a:fld id="{E594796B-8467-4FCA-BAE1-2905336F170D}"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en-US" smtClean="0"/>
              <a:t>From a recently published report, commissioned under ALNAPs Humanitarian Performance Project, designed to chart the performance and progress of the humanitarian system. It is based upon a respondent survey of 499 individuals and in-depth interviews with 89 humanitarian professionals. The report also benefited from views and feedback of the ALNAP Steering Committee and ALNAP membership (http://fex.ennonline.net/39/alnap.aspx). See also http://www.capacity.org/capacity/opencms/en/topics/context_systems-thinking/first-state-of-the-humanitarian-sector-report-published.html </a:t>
            </a:r>
          </a:p>
        </p:txBody>
      </p:sp>
      <p:sp>
        <p:nvSpPr>
          <p:cNvPr id="4" name="Slide Number Placeholder 3"/>
          <p:cNvSpPr>
            <a:spLocks noGrp="1"/>
          </p:cNvSpPr>
          <p:nvPr>
            <p:ph type="sldNum" sz="quarter" idx="5"/>
          </p:nvPr>
        </p:nvSpPr>
        <p:spPr/>
        <p:txBody>
          <a:bodyPr/>
          <a:lstStyle/>
          <a:p>
            <a:pPr>
              <a:defRPr/>
            </a:pPr>
            <a:fld id="{803350F3-ED8A-4DF6-929A-66DCF0B30EE3}"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n-US" smtClean="0"/>
              <a:t>This video, available at  http://www.youtube.com/watch?v=ojQOyo6lrMQ was produced for 2010 World Humanitarian Day and offers a nice introduction to the field. Those considering entry into the field must think about the rewards and challenges of the field. </a:t>
            </a: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4D6289-9C33-466B-8450-CCDC635713F8}" type="slidenum">
              <a:rPr lang="en-US" smtClean="0">
                <a:cs typeface="Tahoma" pitchFamily="34" charset="0"/>
              </a:rPr>
              <a:pPr fontAlgn="base">
                <a:spcBef>
                  <a:spcPct val="0"/>
                </a:spcBef>
                <a:spcAft>
                  <a:spcPct val="0"/>
                </a:spcAft>
                <a:defRPr/>
              </a:pPr>
              <a:t>6</a:t>
            </a:fld>
            <a:endParaRPr lang="en-US" smtClean="0">
              <a:cs typeface="Tahoma"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en-US" smtClean="0"/>
              <a:t>It is important for those considering this field to be realistic – dangerous settings are not glamorous. The link includes a study that shows some of the real dangers in the field. Proper preparation includes the development of a particular range of competences necessary to manage oneself and a team in a way that manages exposure and other components of risk.</a:t>
            </a:r>
          </a:p>
        </p:txBody>
      </p:sp>
      <p:sp>
        <p:nvSpPr>
          <p:cNvPr id="4" name="Slide Number Placeholder 3"/>
          <p:cNvSpPr>
            <a:spLocks noGrp="1"/>
          </p:cNvSpPr>
          <p:nvPr>
            <p:ph type="sldNum" sz="quarter" idx="5"/>
          </p:nvPr>
        </p:nvSpPr>
        <p:spPr/>
        <p:txBody>
          <a:bodyPr/>
          <a:lstStyle/>
          <a:p>
            <a:pPr>
              <a:defRPr/>
            </a:pPr>
            <a:fld id="{2DB7C851-EC89-438B-8B7C-F2D8FDA1CCC1}"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n-US" smtClean="0"/>
              <a:t>This slide is designed to have people think through for themselves what really is and is not needed for the field – some are relevant factors, others are not</a:t>
            </a:r>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383593-DE32-4CAF-BFD3-94865535EA53}" type="slidenum">
              <a:rPr lang="en-US" smtClean="0">
                <a:cs typeface="Tahoma" pitchFamily="34" charset="0"/>
              </a:rPr>
              <a:pPr fontAlgn="base">
                <a:spcBef>
                  <a:spcPct val="0"/>
                </a:spcBef>
                <a:spcAft>
                  <a:spcPct val="0"/>
                </a:spcAft>
                <a:defRPr/>
              </a:pPr>
              <a:t>8</a:t>
            </a:fld>
            <a:endParaRPr lang="en-US" smtClean="0">
              <a:cs typeface="Tahoma"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F77AC0-F49F-43A9-9887-C932AAA322B5}" type="slidenum">
              <a:rPr lang="en-US" smtClean="0">
                <a:cs typeface="Tahoma" pitchFamily="34" charset="0"/>
              </a:rPr>
              <a:pPr fontAlgn="base">
                <a:spcBef>
                  <a:spcPct val="0"/>
                </a:spcBef>
                <a:spcAft>
                  <a:spcPct val="0"/>
                </a:spcAft>
                <a:defRPr/>
              </a:pPr>
              <a:t>9</a:t>
            </a:fld>
            <a:endParaRPr lang="en-US" smtClean="0">
              <a:cs typeface="Tahoma"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en-US" smtClean="0"/>
              <a:t>To be a humanitarian aid worker, it is essential to understand the concept of the humanitarian imperative – source http://www.unicef.org/nutrition/training/1.4/10.html and others</a:t>
            </a:r>
          </a:p>
        </p:txBody>
      </p:sp>
      <p:sp>
        <p:nvSpPr>
          <p:cNvPr id="4" name="Slide Number Placeholder 3"/>
          <p:cNvSpPr>
            <a:spLocks noGrp="1"/>
          </p:cNvSpPr>
          <p:nvPr>
            <p:ph type="sldNum" sz="quarter" idx="5"/>
          </p:nvPr>
        </p:nvSpPr>
        <p:spPr/>
        <p:txBody>
          <a:bodyPr/>
          <a:lstStyle/>
          <a:p>
            <a:pPr>
              <a:defRPr/>
            </a:pPr>
            <a:fld id="{603A3FA0-DA29-4056-A226-09D2C286DEDA}" type="slidenum">
              <a:rPr lang="en-US" smtClean="0"/>
              <a:pPr>
                <a:defRPr/>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pSp>
        <p:nvGrpSpPr>
          <p:cNvPr id="4" name="Group 168"/>
          <p:cNvGrpSpPr>
            <a:grpSpLocks/>
          </p:cNvGrpSpPr>
          <p:nvPr/>
        </p:nvGrpSpPr>
        <p:grpSpPr bwMode="auto">
          <a:xfrm>
            <a:off x="0" y="-19050"/>
            <a:ext cx="9144000" cy="6877050"/>
            <a:chOff x="0" y="-12"/>
            <a:chExt cx="5760" cy="4332"/>
          </a:xfrm>
        </p:grpSpPr>
        <p:sp>
          <p:nvSpPr>
            <p:cNvPr id="5" name="Rectangle 163"/>
            <p:cNvSpPr>
              <a:spLocks noChangeArrowheads="1"/>
            </p:cNvSpPr>
            <p:nvPr userDrawn="1"/>
          </p:nvSpPr>
          <p:spPr bwMode="hidden">
            <a:xfrm>
              <a:off x="1104" y="1008"/>
              <a:ext cx="4656" cy="3312"/>
            </a:xfrm>
            <a:prstGeom prst="rect">
              <a:avLst/>
            </a:prstGeom>
            <a:gradFill rotWithShape="0">
              <a:gsLst>
                <a:gs pos="0">
                  <a:schemeClr val="bg2"/>
                </a:gs>
                <a:gs pos="50000">
                  <a:schemeClr val="bg1"/>
                </a:gs>
                <a:gs pos="100000">
                  <a:schemeClr val="bg2"/>
                </a:gs>
              </a:gsLst>
              <a:lin ang="2700000" scaled="1"/>
            </a:gradFill>
            <a:ln>
              <a:noFill/>
            </a:ln>
            <a:effectLst/>
            <a:extLst/>
          </p:spPr>
          <p:txBody>
            <a:bodyPr wrap="none" anchor="ctr"/>
            <a:lstStyle/>
            <a:p>
              <a:pPr fontAlgn="auto">
                <a:spcBef>
                  <a:spcPts val="0"/>
                </a:spcBef>
                <a:spcAft>
                  <a:spcPts val="0"/>
                </a:spcAft>
                <a:defRPr/>
              </a:pPr>
              <a:endParaRPr lang="en-US">
                <a:latin typeface="+mn-lt"/>
                <a:cs typeface="+mn-cs"/>
              </a:endParaRPr>
            </a:p>
          </p:txBody>
        </p:sp>
        <p:grpSp>
          <p:nvGrpSpPr>
            <p:cNvPr id="6" name="Group 166"/>
            <p:cNvGrpSpPr>
              <a:grpSpLocks/>
            </p:cNvGrpSpPr>
            <p:nvPr userDrawn="1"/>
          </p:nvGrpSpPr>
          <p:grpSpPr bwMode="auto">
            <a:xfrm>
              <a:off x="-1261" y="-157"/>
              <a:ext cx="7021" cy="1190"/>
              <a:chOff x="-1261" y="-154"/>
              <a:chExt cx="7021" cy="1190"/>
            </a:xfrm>
          </p:grpSpPr>
          <p:sp>
            <p:nvSpPr>
              <p:cNvPr id="8" name="Freeform 163"/>
              <p:cNvSpPr>
                <a:spLocks/>
              </p:cNvSpPr>
              <p:nvPr userDrawn="1"/>
            </p:nvSpPr>
            <p:spPr bwMode="ltGray">
              <a:xfrm>
                <a:off x="0" y="4"/>
                <a:ext cx="5760" cy="1032"/>
              </a:xfrm>
              <a:custGeom>
                <a:avLst/>
                <a:gdLst>
                  <a:gd name="T0" fmla="*/ 16202 w 4848"/>
                  <a:gd name="T1" fmla="*/ 191787 h 432"/>
                  <a:gd name="T2" fmla="*/ 0 w 4848"/>
                  <a:gd name="T3" fmla="*/ 191787 h 432"/>
                  <a:gd name="T4" fmla="*/ 0 w 4848"/>
                  <a:gd name="T5" fmla="*/ 0 h 432"/>
                  <a:gd name="T6" fmla="*/ 16202 w 4848"/>
                  <a:gd name="T7" fmla="*/ 0 h 432"/>
                  <a:gd name="T8" fmla="*/ 16202 w 4848"/>
                  <a:gd name="T9" fmla="*/ 191787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8" h="432">
                    <a:moveTo>
                      <a:pt x="4848" y="432"/>
                    </a:moveTo>
                    <a:lnTo>
                      <a:pt x="0" y="432"/>
                    </a:lnTo>
                    <a:lnTo>
                      <a:pt x="0" y="0"/>
                    </a:lnTo>
                    <a:lnTo>
                      <a:pt x="4848" y="0"/>
                    </a:lnTo>
                    <a:lnTo>
                      <a:pt x="4848" y="432"/>
                    </a:lnTo>
                    <a:close/>
                  </a:path>
                </a:pathLst>
              </a:custGeom>
              <a:solidFill>
                <a:schemeClr val="hlink"/>
              </a:solidFill>
              <a:ln w="9525">
                <a:noFill/>
                <a:round/>
                <a:headEnd/>
                <a:tailEnd/>
              </a:ln>
            </p:spPr>
            <p:txBody>
              <a:bodyPr wrap="none" anchor="ctr"/>
              <a:lstStyle/>
              <a:p>
                <a:endParaRPr lang="en-US"/>
              </a:p>
            </p:txBody>
          </p:sp>
          <p:grpSp>
            <p:nvGrpSpPr>
              <p:cNvPr id="9" name="Group 165"/>
              <p:cNvGrpSpPr>
                <a:grpSpLocks/>
              </p:cNvGrpSpPr>
              <p:nvPr userDrawn="1"/>
            </p:nvGrpSpPr>
            <p:grpSpPr bwMode="auto">
              <a:xfrm>
                <a:off x="333" y="-9"/>
                <a:ext cx="5176" cy="1044"/>
                <a:chOff x="333" y="-9"/>
                <a:chExt cx="5176" cy="1044"/>
              </a:xfrm>
            </p:grpSpPr>
            <p:sp>
              <p:nvSpPr>
                <p:cNvPr id="38" name="Freeform 10"/>
                <p:cNvSpPr>
                  <a:spLocks/>
                </p:cNvSpPr>
                <p:nvPr userDrawn="1"/>
              </p:nvSpPr>
              <p:spPr bwMode="ltGray">
                <a:xfrm>
                  <a:off x="3230" y="949"/>
                  <a:ext cx="17" cy="20"/>
                </a:xfrm>
                <a:custGeom>
                  <a:avLst/>
                  <a:gdLst>
                    <a:gd name="T0" fmla="*/ 12 w 15"/>
                    <a:gd name="T1" fmla="*/ 4 h 23"/>
                    <a:gd name="T2" fmla="*/ 36 w 15"/>
                    <a:gd name="T3" fmla="*/ 3 h 23"/>
                    <a:gd name="T4" fmla="*/ 32 w 15"/>
                    <a:gd name="T5" fmla="*/ 7 h 23"/>
                    <a:gd name="T6" fmla="*/ 12 w 15"/>
                    <a:gd name="T7" fmla="*/ 4 h 2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p:spPr>
              <p:txBody>
                <a:bodyPr wrap="none" anchor="ctr"/>
                <a:lstStyle/>
                <a:p>
                  <a:endParaRPr lang="en-US"/>
                </a:p>
              </p:txBody>
            </p:sp>
            <p:sp>
              <p:nvSpPr>
                <p:cNvPr id="39" name="Freeform 11"/>
                <p:cNvSpPr>
                  <a:spLocks/>
                </p:cNvSpPr>
                <p:nvPr userDrawn="1"/>
              </p:nvSpPr>
              <p:spPr bwMode="ltGray">
                <a:xfrm>
                  <a:off x="3406" y="1015"/>
                  <a:ext cx="21" cy="20"/>
                </a:xfrm>
                <a:custGeom>
                  <a:avLst/>
                  <a:gdLst>
                    <a:gd name="T0" fmla="*/ 3 w 20"/>
                    <a:gd name="T1" fmla="*/ 5 h 23"/>
                    <a:gd name="T2" fmla="*/ 18 w 20"/>
                    <a:gd name="T3" fmla="*/ 3 h 23"/>
                    <a:gd name="T4" fmla="*/ 7 w 20"/>
                    <a:gd name="T5" fmla="*/ 8 h 23"/>
                    <a:gd name="T6" fmla="*/ 3 w 20"/>
                    <a:gd name="T7" fmla="*/ 5 h 2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p:spPr>
              <p:txBody>
                <a:bodyPr wrap="none" anchor="ctr"/>
                <a:lstStyle/>
                <a:p>
                  <a:endParaRPr lang="en-US"/>
                </a:p>
              </p:txBody>
            </p:sp>
            <p:sp>
              <p:nvSpPr>
                <p:cNvPr id="40" name="Freeform 12"/>
                <p:cNvSpPr>
                  <a:spLocks/>
                </p:cNvSpPr>
                <p:nvPr userDrawn="1"/>
              </p:nvSpPr>
              <p:spPr bwMode="ltGray">
                <a:xfrm>
                  <a:off x="2909" y="908"/>
                  <a:ext cx="31" cy="34"/>
                </a:xfrm>
                <a:custGeom>
                  <a:avLst/>
                  <a:gdLst>
                    <a:gd name="T0" fmla="*/ 23 w 30"/>
                    <a:gd name="T1" fmla="*/ 8 h 42"/>
                    <a:gd name="T2" fmla="*/ 8 w 30"/>
                    <a:gd name="T3" fmla="*/ 5 h 42"/>
                    <a:gd name="T4" fmla="*/ 0 w 30"/>
                    <a:gd name="T5" fmla="*/ 2 h 42"/>
                    <a:gd name="T6" fmla="*/ 23 w 30"/>
                    <a:gd name="T7" fmla="*/ 2 h 42"/>
                    <a:gd name="T8" fmla="*/ 37 w 30"/>
                    <a:gd name="T9" fmla="*/ 5 h 42"/>
                    <a:gd name="T10" fmla="*/ 35 w 30"/>
                    <a:gd name="T11" fmla="*/ 7 h 42"/>
                    <a:gd name="T12" fmla="*/ 23 w 30"/>
                    <a:gd name="T13" fmla="*/ 8 h 4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p:spPr>
              <p:txBody>
                <a:bodyPr wrap="none" anchor="ctr"/>
                <a:lstStyle/>
                <a:p>
                  <a:endParaRPr lang="en-US"/>
                </a:p>
              </p:txBody>
            </p:sp>
            <p:sp>
              <p:nvSpPr>
                <p:cNvPr id="41" name="Freeform 13"/>
                <p:cNvSpPr>
                  <a:spLocks/>
                </p:cNvSpPr>
                <p:nvPr userDrawn="1"/>
              </p:nvSpPr>
              <p:spPr bwMode="ltGray">
                <a:xfrm>
                  <a:off x="2551" y="940"/>
                  <a:ext cx="25" cy="12"/>
                </a:xfrm>
                <a:custGeom>
                  <a:avLst/>
                  <a:gdLst>
                    <a:gd name="T0" fmla="*/ 15 w 25"/>
                    <a:gd name="T1" fmla="*/ 2 h 16"/>
                    <a:gd name="T2" fmla="*/ 3 w 25"/>
                    <a:gd name="T3" fmla="*/ 2 h 16"/>
                    <a:gd name="T4" fmla="*/ 15 w 25"/>
                    <a:gd name="T5" fmla="*/ 0 h 16"/>
                    <a:gd name="T6" fmla="*/ 15 w 25"/>
                    <a:gd name="T7" fmla="*/ 2 h 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p:spPr>
              <p:txBody>
                <a:bodyPr wrap="none" anchor="ctr"/>
                <a:lstStyle/>
                <a:p>
                  <a:endParaRPr lang="en-US"/>
                </a:p>
              </p:txBody>
            </p:sp>
            <p:sp>
              <p:nvSpPr>
                <p:cNvPr id="42" name="Freeform 14"/>
                <p:cNvSpPr>
                  <a:spLocks/>
                </p:cNvSpPr>
                <p:nvPr userDrawn="1"/>
              </p:nvSpPr>
              <p:spPr bwMode="ltGray">
                <a:xfrm>
                  <a:off x="2443" y="954"/>
                  <a:ext cx="65" cy="39"/>
                </a:xfrm>
                <a:custGeom>
                  <a:avLst/>
                  <a:gdLst>
                    <a:gd name="T0" fmla="*/ 14 w 65"/>
                    <a:gd name="T1" fmla="*/ 7 h 46"/>
                    <a:gd name="T2" fmla="*/ 30 w 65"/>
                    <a:gd name="T3" fmla="*/ 3 h 46"/>
                    <a:gd name="T4" fmla="*/ 42 w 65"/>
                    <a:gd name="T5" fmla="*/ 0 h 46"/>
                    <a:gd name="T6" fmla="*/ 58 w 65"/>
                    <a:gd name="T7" fmla="*/ 3 h 46"/>
                    <a:gd name="T8" fmla="*/ 32 w 65"/>
                    <a:gd name="T9" fmla="*/ 8 h 46"/>
                    <a:gd name="T10" fmla="*/ 12 w 65"/>
                    <a:gd name="T11" fmla="*/ 14 h 46"/>
                    <a:gd name="T12" fmla="*/ 8 w 65"/>
                    <a:gd name="T13" fmla="*/ 6 h 46"/>
                    <a:gd name="T14" fmla="*/ 12 w 65"/>
                    <a:gd name="T15" fmla="*/ 4 h 46"/>
                    <a:gd name="T16" fmla="*/ 14 w 65"/>
                    <a:gd name="T17" fmla="*/ 7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p:spPr>
              <p:txBody>
                <a:bodyPr wrap="none" anchor="ctr"/>
                <a:lstStyle/>
                <a:p>
                  <a:endParaRPr lang="en-US"/>
                </a:p>
              </p:txBody>
            </p:sp>
            <p:sp>
              <p:nvSpPr>
                <p:cNvPr id="43" name="Freeform 15"/>
                <p:cNvSpPr>
                  <a:spLocks/>
                </p:cNvSpPr>
                <p:nvPr userDrawn="1"/>
              </p:nvSpPr>
              <p:spPr bwMode="ltGray">
                <a:xfrm>
                  <a:off x="2375" y="952"/>
                  <a:ext cx="68" cy="39"/>
                </a:xfrm>
                <a:custGeom>
                  <a:avLst/>
                  <a:gdLst>
                    <a:gd name="T0" fmla="*/ 0 w 69"/>
                    <a:gd name="T1" fmla="*/ 8 h 47"/>
                    <a:gd name="T2" fmla="*/ 18 w 69"/>
                    <a:gd name="T3" fmla="*/ 7 h 47"/>
                    <a:gd name="T4" fmla="*/ 45 w 69"/>
                    <a:gd name="T5" fmla="*/ 1 h 47"/>
                    <a:gd name="T6" fmla="*/ 57 w 69"/>
                    <a:gd name="T7" fmla="*/ 2 h 47"/>
                    <a:gd name="T8" fmla="*/ 43 w 69"/>
                    <a:gd name="T9" fmla="*/ 5 h 47"/>
                    <a:gd name="T10" fmla="*/ 28 w 69"/>
                    <a:gd name="T11" fmla="*/ 8 h 47"/>
                    <a:gd name="T12" fmla="*/ 22 w 69"/>
                    <a:gd name="T13" fmla="*/ 12 h 47"/>
                    <a:gd name="T14" fmla="*/ 16 w 69"/>
                    <a:gd name="T15" fmla="*/ 12 h 47"/>
                    <a:gd name="T16" fmla="*/ 12 w 69"/>
                    <a:gd name="T17" fmla="*/ 10 h 47"/>
                    <a:gd name="T18" fmla="*/ 0 w 69"/>
                    <a:gd name="T19" fmla="*/ 10 h 47"/>
                    <a:gd name="T20" fmla="*/ 0 w 69"/>
                    <a:gd name="T21" fmla="*/ 8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p:spPr>
              <p:txBody>
                <a:bodyPr wrap="none" anchor="ctr"/>
                <a:lstStyle/>
                <a:p>
                  <a:endParaRPr lang="en-US"/>
                </a:p>
              </p:txBody>
            </p:sp>
            <p:sp>
              <p:nvSpPr>
                <p:cNvPr id="44" name="Freeform 16"/>
                <p:cNvSpPr>
                  <a:spLocks/>
                </p:cNvSpPr>
                <p:nvPr userDrawn="1"/>
              </p:nvSpPr>
              <p:spPr bwMode="ltGray">
                <a:xfrm>
                  <a:off x="2007" y="739"/>
                  <a:ext cx="354" cy="228"/>
                </a:xfrm>
                <a:custGeom>
                  <a:avLst/>
                  <a:gdLst>
                    <a:gd name="T0" fmla="*/ 10 w 355"/>
                    <a:gd name="T1" fmla="*/ 2 h 277"/>
                    <a:gd name="T2" fmla="*/ 36 w 355"/>
                    <a:gd name="T3" fmla="*/ 5 h 277"/>
                    <a:gd name="T4" fmla="*/ 46 w 355"/>
                    <a:gd name="T5" fmla="*/ 8 h 277"/>
                    <a:gd name="T6" fmla="*/ 76 w 355"/>
                    <a:gd name="T7" fmla="*/ 13 h 277"/>
                    <a:gd name="T8" fmla="*/ 92 w 355"/>
                    <a:gd name="T9" fmla="*/ 17 h 277"/>
                    <a:gd name="T10" fmla="*/ 122 w 355"/>
                    <a:gd name="T11" fmla="*/ 25 h 277"/>
                    <a:gd name="T12" fmla="*/ 136 w 355"/>
                    <a:gd name="T13" fmla="*/ 33 h 277"/>
                    <a:gd name="T14" fmla="*/ 148 w 355"/>
                    <a:gd name="T15" fmla="*/ 34 h 277"/>
                    <a:gd name="T16" fmla="*/ 154 w 355"/>
                    <a:gd name="T17" fmla="*/ 38 h 277"/>
                    <a:gd name="T18" fmla="*/ 176 w 355"/>
                    <a:gd name="T19" fmla="*/ 40 h 277"/>
                    <a:gd name="T20" fmla="*/ 170 w 355"/>
                    <a:gd name="T21" fmla="*/ 50 h 277"/>
                    <a:gd name="T22" fmla="*/ 177 w 355"/>
                    <a:gd name="T23" fmla="*/ 57 h 277"/>
                    <a:gd name="T24" fmla="*/ 191 w 355"/>
                    <a:gd name="T25" fmla="*/ 59 h 277"/>
                    <a:gd name="T26" fmla="*/ 209 w 355"/>
                    <a:gd name="T27" fmla="*/ 60 h 277"/>
                    <a:gd name="T28" fmla="*/ 229 w 355"/>
                    <a:gd name="T29" fmla="*/ 62 h 277"/>
                    <a:gd name="T30" fmla="*/ 247 w 355"/>
                    <a:gd name="T31" fmla="*/ 61 h 277"/>
                    <a:gd name="T32" fmla="*/ 265 w 355"/>
                    <a:gd name="T33" fmla="*/ 63 h 277"/>
                    <a:gd name="T34" fmla="*/ 289 w 355"/>
                    <a:gd name="T35" fmla="*/ 66 h 277"/>
                    <a:gd name="T36" fmla="*/ 307 w 355"/>
                    <a:gd name="T37" fmla="*/ 67 h 277"/>
                    <a:gd name="T38" fmla="*/ 345 w 355"/>
                    <a:gd name="T39" fmla="*/ 67 h 277"/>
                    <a:gd name="T40" fmla="*/ 335 w 355"/>
                    <a:gd name="T41" fmla="*/ 71 h 277"/>
                    <a:gd name="T42" fmla="*/ 315 w 355"/>
                    <a:gd name="T43" fmla="*/ 69 h 277"/>
                    <a:gd name="T44" fmla="*/ 293 w 355"/>
                    <a:gd name="T45" fmla="*/ 69 h 277"/>
                    <a:gd name="T46" fmla="*/ 281 w 355"/>
                    <a:gd name="T47" fmla="*/ 67 h 277"/>
                    <a:gd name="T48" fmla="*/ 245 w 355"/>
                    <a:gd name="T49" fmla="*/ 67 h 277"/>
                    <a:gd name="T50" fmla="*/ 227 w 355"/>
                    <a:gd name="T51" fmla="*/ 67 h 277"/>
                    <a:gd name="T52" fmla="*/ 172 w 355"/>
                    <a:gd name="T53" fmla="*/ 62 h 277"/>
                    <a:gd name="T54" fmla="*/ 160 w 355"/>
                    <a:gd name="T55" fmla="*/ 55 h 277"/>
                    <a:gd name="T56" fmla="*/ 126 w 355"/>
                    <a:gd name="T57" fmla="*/ 52 h 277"/>
                    <a:gd name="T58" fmla="*/ 108 w 355"/>
                    <a:gd name="T59" fmla="*/ 48 h 277"/>
                    <a:gd name="T60" fmla="*/ 94 w 355"/>
                    <a:gd name="T61" fmla="*/ 40 h 277"/>
                    <a:gd name="T62" fmla="*/ 68 w 355"/>
                    <a:gd name="T63" fmla="*/ 27 h 277"/>
                    <a:gd name="T64" fmla="*/ 64 w 355"/>
                    <a:gd name="T65" fmla="*/ 26 h 277"/>
                    <a:gd name="T66" fmla="*/ 58 w 355"/>
                    <a:gd name="T67" fmla="*/ 25 h 277"/>
                    <a:gd name="T68" fmla="*/ 54 w 355"/>
                    <a:gd name="T69" fmla="*/ 22 h 277"/>
                    <a:gd name="T70" fmla="*/ 38 w 355"/>
                    <a:gd name="T71" fmla="*/ 15 h 277"/>
                    <a:gd name="T72" fmla="*/ 20 w 355"/>
                    <a:gd name="T73" fmla="*/ 10 h 277"/>
                    <a:gd name="T74" fmla="*/ 4 w 355"/>
                    <a:gd name="T75" fmla="*/ 6 h 277"/>
                    <a:gd name="T76" fmla="*/ 10 w 355"/>
                    <a:gd name="T77" fmla="*/ 2 h 277"/>
                    <a:gd name="T78" fmla="*/ 10 w 355"/>
                    <a:gd name="T79" fmla="*/ 2 h 2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p:spPr>
              <p:txBody>
                <a:bodyPr wrap="none" anchor="ctr"/>
                <a:lstStyle/>
                <a:p>
                  <a:endParaRPr lang="en-US"/>
                </a:p>
              </p:txBody>
            </p:sp>
            <p:sp>
              <p:nvSpPr>
                <p:cNvPr id="45" name="Freeform 17"/>
                <p:cNvSpPr>
                  <a:spLocks/>
                </p:cNvSpPr>
                <p:nvPr userDrawn="1"/>
              </p:nvSpPr>
              <p:spPr bwMode="ltGray">
                <a:xfrm>
                  <a:off x="2222" y="724"/>
                  <a:ext cx="157" cy="167"/>
                </a:xfrm>
                <a:custGeom>
                  <a:avLst/>
                  <a:gdLst>
                    <a:gd name="T0" fmla="*/ 54 w 156"/>
                    <a:gd name="T1" fmla="*/ 15 h 206"/>
                    <a:gd name="T2" fmla="*/ 66 w 156"/>
                    <a:gd name="T3" fmla="*/ 13 h 206"/>
                    <a:gd name="T4" fmla="*/ 68 w 156"/>
                    <a:gd name="T5" fmla="*/ 12 h 206"/>
                    <a:gd name="T6" fmla="*/ 87 w 156"/>
                    <a:gd name="T7" fmla="*/ 10 h 206"/>
                    <a:gd name="T8" fmla="*/ 113 w 156"/>
                    <a:gd name="T9" fmla="*/ 5 h 206"/>
                    <a:gd name="T10" fmla="*/ 119 w 156"/>
                    <a:gd name="T11" fmla="*/ 2 h 206"/>
                    <a:gd name="T12" fmla="*/ 131 w 156"/>
                    <a:gd name="T13" fmla="*/ 0 h 206"/>
                    <a:gd name="T14" fmla="*/ 157 w 156"/>
                    <a:gd name="T15" fmla="*/ 6 h 206"/>
                    <a:gd name="T16" fmla="*/ 153 w 156"/>
                    <a:gd name="T17" fmla="*/ 10 h 206"/>
                    <a:gd name="T18" fmla="*/ 133 w 156"/>
                    <a:gd name="T19" fmla="*/ 15 h 206"/>
                    <a:gd name="T20" fmla="*/ 139 w 156"/>
                    <a:gd name="T21" fmla="*/ 22 h 206"/>
                    <a:gd name="T22" fmla="*/ 149 w 156"/>
                    <a:gd name="T23" fmla="*/ 25 h 206"/>
                    <a:gd name="T24" fmla="*/ 153 w 156"/>
                    <a:gd name="T25" fmla="*/ 29 h 206"/>
                    <a:gd name="T26" fmla="*/ 135 w 156"/>
                    <a:gd name="T27" fmla="*/ 29 h 206"/>
                    <a:gd name="T28" fmla="*/ 123 w 156"/>
                    <a:gd name="T29" fmla="*/ 33 h 206"/>
                    <a:gd name="T30" fmla="*/ 111 w 156"/>
                    <a:gd name="T31" fmla="*/ 36 h 206"/>
                    <a:gd name="T32" fmla="*/ 107 w 156"/>
                    <a:gd name="T33" fmla="*/ 46 h 206"/>
                    <a:gd name="T34" fmla="*/ 95 w 156"/>
                    <a:gd name="T35" fmla="*/ 47 h 206"/>
                    <a:gd name="T36" fmla="*/ 89 w 156"/>
                    <a:gd name="T37" fmla="*/ 47 h 206"/>
                    <a:gd name="T38" fmla="*/ 76 w 156"/>
                    <a:gd name="T39" fmla="*/ 47 h 206"/>
                    <a:gd name="T40" fmla="*/ 72 w 156"/>
                    <a:gd name="T41" fmla="*/ 44 h 206"/>
                    <a:gd name="T42" fmla="*/ 60 w 156"/>
                    <a:gd name="T43" fmla="*/ 43 h 206"/>
                    <a:gd name="T44" fmla="*/ 42 w 156"/>
                    <a:gd name="T45" fmla="*/ 45 h 206"/>
                    <a:gd name="T46" fmla="*/ 28 w 156"/>
                    <a:gd name="T47" fmla="*/ 43 h 206"/>
                    <a:gd name="T48" fmla="*/ 10 w 156"/>
                    <a:gd name="T49" fmla="*/ 34 h 206"/>
                    <a:gd name="T50" fmla="*/ 4 w 156"/>
                    <a:gd name="T51" fmla="*/ 29 h 206"/>
                    <a:gd name="T52" fmla="*/ 0 w 156"/>
                    <a:gd name="T53" fmla="*/ 27 h 206"/>
                    <a:gd name="T54" fmla="*/ 20 w 156"/>
                    <a:gd name="T55" fmla="*/ 22 h 206"/>
                    <a:gd name="T56" fmla="*/ 32 w 156"/>
                    <a:gd name="T57" fmla="*/ 24 h 206"/>
                    <a:gd name="T58" fmla="*/ 34 w 156"/>
                    <a:gd name="T59" fmla="*/ 19 h 206"/>
                    <a:gd name="T60" fmla="*/ 52 w 156"/>
                    <a:gd name="T61" fmla="*/ 15 h 206"/>
                    <a:gd name="T62" fmla="*/ 54 w 156"/>
                    <a:gd name="T63" fmla="*/ 15 h 2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p:spPr>
              <p:txBody>
                <a:bodyPr wrap="none" anchor="ctr"/>
                <a:lstStyle/>
                <a:p>
                  <a:endParaRPr lang="en-US"/>
                </a:p>
              </p:txBody>
            </p:sp>
            <p:sp>
              <p:nvSpPr>
                <p:cNvPr id="46" name="Freeform 18"/>
                <p:cNvSpPr>
                  <a:spLocks/>
                </p:cNvSpPr>
                <p:nvPr userDrawn="1"/>
              </p:nvSpPr>
              <p:spPr bwMode="ltGray">
                <a:xfrm>
                  <a:off x="2375" y="800"/>
                  <a:ext cx="110" cy="32"/>
                </a:xfrm>
                <a:custGeom>
                  <a:avLst/>
                  <a:gdLst>
                    <a:gd name="T0" fmla="*/ 4 w 109"/>
                    <a:gd name="T1" fmla="*/ 9 h 38"/>
                    <a:gd name="T2" fmla="*/ 18 w 109"/>
                    <a:gd name="T3" fmla="*/ 3 h 38"/>
                    <a:gd name="T4" fmla="*/ 46 w 109"/>
                    <a:gd name="T5" fmla="*/ 6 h 38"/>
                    <a:gd name="T6" fmla="*/ 79 w 109"/>
                    <a:gd name="T7" fmla="*/ 4 h 38"/>
                    <a:gd name="T8" fmla="*/ 97 w 109"/>
                    <a:gd name="T9" fmla="*/ 0 h 38"/>
                    <a:gd name="T10" fmla="*/ 83 w 109"/>
                    <a:gd name="T11" fmla="*/ 8 h 38"/>
                    <a:gd name="T12" fmla="*/ 67 w 109"/>
                    <a:gd name="T13" fmla="*/ 11 h 38"/>
                    <a:gd name="T14" fmla="*/ 42 w 109"/>
                    <a:gd name="T15" fmla="*/ 9 h 38"/>
                    <a:gd name="T16" fmla="*/ 14 w 109"/>
                    <a:gd name="T17" fmla="*/ 9 h 38"/>
                    <a:gd name="T18" fmla="*/ 4 w 109"/>
                    <a:gd name="T19" fmla="*/ 9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p:spPr>
              <p:txBody>
                <a:bodyPr wrap="none" anchor="ctr"/>
                <a:lstStyle/>
                <a:p>
                  <a:endParaRPr lang="en-US"/>
                </a:p>
              </p:txBody>
            </p:sp>
            <p:sp>
              <p:nvSpPr>
                <p:cNvPr id="47" name="Freeform 19"/>
                <p:cNvSpPr>
                  <a:spLocks/>
                </p:cNvSpPr>
                <p:nvPr userDrawn="1"/>
              </p:nvSpPr>
              <p:spPr bwMode="ltGray">
                <a:xfrm>
                  <a:off x="2370" y="839"/>
                  <a:ext cx="75" cy="84"/>
                </a:xfrm>
                <a:custGeom>
                  <a:avLst/>
                  <a:gdLst>
                    <a:gd name="T0" fmla="*/ 8 w 76"/>
                    <a:gd name="T1" fmla="*/ 4 h 104"/>
                    <a:gd name="T2" fmla="*/ 18 w 76"/>
                    <a:gd name="T3" fmla="*/ 0 h 104"/>
                    <a:gd name="T4" fmla="*/ 34 w 76"/>
                    <a:gd name="T5" fmla="*/ 4 h 104"/>
                    <a:gd name="T6" fmla="*/ 55 w 76"/>
                    <a:gd name="T7" fmla="*/ 2 h 104"/>
                    <a:gd name="T8" fmla="*/ 39 w 76"/>
                    <a:gd name="T9" fmla="*/ 8 h 104"/>
                    <a:gd name="T10" fmla="*/ 47 w 76"/>
                    <a:gd name="T11" fmla="*/ 11 h 104"/>
                    <a:gd name="T12" fmla="*/ 51 w 76"/>
                    <a:gd name="T13" fmla="*/ 14 h 104"/>
                    <a:gd name="T14" fmla="*/ 39 w 76"/>
                    <a:gd name="T15" fmla="*/ 17 h 104"/>
                    <a:gd name="T16" fmla="*/ 34 w 76"/>
                    <a:gd name="T17" fmla="*/ 14 h 104"/>
                    <a:gd name="T18" fmla="*/ 22 w 76"/>
                    <a:gd name="T19" fmla="*/ 11 h 104"/>
                    <a:gd name="T20" fmla="*/ 28 w 76"/>
                    <a:gd name="T21" fmla="*/ 15 h 104"/>
                    <a:gd name="T22" fmla="*/ 30 w 76"/>
                    <a:gd name="T23" fmla="*/ 17 h 104"/>
                    <a:gd name="T24" fmla="*/ 20 w 76"/>
                    <a:gd name="T25" fmla="*/ 23 h 104"/>
                    <a:gd name="T26" fmla="*/ 12 w 76"/>
                    <a:gd name="T27" fmla="*/ 23 h 104"/>
                    <a:gd name="T28" fmla="*/ 8 w 76"/>
                    <a:gd name="T29" fmla="*/ 21 h 104"/>
                    <a:gd name="T30" fmla="*/ 0 w 76"/>
                    <a:gd name="T31" fmla="*/ 12 h 104"/>
                    <a:gd name="T32" fmla="*/ 2 w 76"/>
                    <a:gd name="T33" fmla="*/ 6 h 104"/>
                    <a:gd name="T34" fmla="*/ 8 w 76"/>
                    <a:gd name="T35" fmla="*/ 4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p:spPr>
              <p:txBody>
                <a:bodyPr wrap="none" anchor="ctr"/>
                <a:lstStyle/>
                <a:p>
                  <a:endParaRPr lang="en-US"/>
                </a:p>
              </p:txBody>
            </p:sp>
            <p:sp>
              <p:nvSpPr>
                <p:cNvPr id="48" name="Freeform 20"/>
                <p:cNvSpPr>
                  <a:spLocks/>
                </p:cNvSpPr>
                <p:nvPr userDrawn="1"/>
              </p:nvSpPr>
              <p:spPr bwMode="ltGray">
                <a:xfrm>
                  <a:off x="2497" y="793"/>
                  <a:ext cx="37" cy="49"/>
                </a:xfrm>
                <a:custGeom>
                  <a:avLst/>
                  <a:gdLst>
                    <a:gd name="T0" fmla="*/ 3 w 37"/>
                    <a:gd name="T1" fmla="*/ 6 h 61"/>
                    <a:gd name="T2" fmla="*/ 13 w 37"/>
                    <a:gd name="T3" fmla="*/ 0 h 61"/>
                    <a:gd name="T4" fmla="*/ 15 w 37"/>
                    <a:gd name="T5" fmla="*/ 6 h 61"/>
                    <a:gd name="T6" fmla="*/ 37 w 37"/>
                    <a:gd name="T7" fmla="*/ 8 h 61"/>
                    <a:gd name="T8" fmla="*/ 19 w 37"/>
                    <a:gd name="T9" fmla="*/ 9 h 61"/>
                    <a:gd name="T10" fmla="*/ 5 w 37"/>
                    <a:gd name="T11" fmla="*/ 13 h 61"/>
                    <a:gd name="T12" fmla="*/ 1 w 37"/>
                    <a:gd name="T13" fmla="*/ 7 h 61"/>
                    <a:gd name="T14" fmla="*/ 3 w 37"/>
                    <a:gd name="T15" fmla="*/ 6 h 6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p:spPr>
              <p:txBody>
                <a:bodyPr wrap="none" anchor="ctr"/>
                <a:lstStyle/>
                <a:p>
                  <a:endParaRPr lang="en-US"/>
                </a:p>
              </p:txBody>
            </p:sp>
            <p:sp>
              <p:nvSpPr>
                <p:cNvPr id="49" name="Freeform 21"/>
                <p:cNvSpPr>
                  <a:spLocks/>
                </p:cNvSpPr>
                <p:nvPr userDrawn="1"/>
              </p:nvSpPr>
              <p:spPr bwMode="ltGray">
                <a:xfrm>
                  <a:off x="2506" y="869"/>
                  <a:ext cx="47" cy="24"/>
                </a:xfrm>
                <a:custGeom>
                  <a:avLst/>
                  <a:gdLst>
                    <a:gd name="T0" fmla="*/ 7 w 49"/>
                    <a:gd name="T1" fmla="*/ 0 h 29"/>
                    <a:gd name="T2" fmla="*/ 22 w 49"/>
                    <a:gd name="T3" fmla="*/ 0 h 29"/>
                    <a:gd name="T4" fmla="*/ 35 w 49"/>
                    <a:gd name="T5" fmla="*/ 4 h 29"/>
                    <a:gd name="T6" fmla="*/ 28 w 49"/>
                    <a:gd name="T7" fmla="*/ 4 h 29"/>
                    <a:gd name="T8" fmla="*/ 3 w 49"/>
                    <a:gd name="T9" fmla="*/ 4 h 29"/>
                    <a:gd name="T10" fmla="*/ 7 w 49"/>
                    <a:gd name="T11" fmla="*/ 0 h 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p:spPr>
              <p:txBody>
                <a:bodyPr wrap="none" anchor="ctr"/>
                <a:lstStyle/>
                <a:p>
                  <a:endParaRPr lang="en-US"/>
                </a:p>
              </p:txBody>
            </p:sp>
            <p:sp>
              <p:nvSpPr>
                <p:cNvPr id="50" name="Freeform 22"/>
                <p:cNvSpPr>
                  <a:spLocks/>
                </p:cNvSpPr>
                <p:nvPr userDrawn="1"/>
              </p:nvSpPr>
              <p:spPr bwMode="ltGray">
                <a:xfrm>
                  <a:off x="2555" y="832"/>
                  <a:ext cx="61" cy="42"/>
                </a:xfrm>
                <a:custGeom>
                  <a:avLst/>
                  <a:gdLst>
                    <a:gd name="T0" fmla="*/ 21 w 61"/>
                    <a:gd name="T1" fmla="*/ 15 h 48"/>
                    <a:gd name="T2" fmla="*/ 15 w 61"/>
                    <a:gd name="T3" fmla="*/ 11 h 48"/>
                    <a:gd name="T4" fmla="*/ 3 w 61"/>
                    <a:gd name="T5" fmla="*/ 9 h 48"/>
                    <a:gd name="T6" fmla="*/ 13 w 61"/>
                    <a:gd name="T7" fmla="*/ 4 h 48"/>
                    <a:gd name="T8" fmla="*/ 25 w 61"/>
                    <a:gd name="T9" fmla="*/ 0 h 48"/>
                    <a:gd name="T10" fmla="*/ 49 w 61"/>
                    <a:gd name="T11" fmla="*/ 4 h 48"/>
                    <a:gd name="T12" fmla="*/ 53 w 61"/>
                    <a:gd name="T13" fmla="*/ 9 h 48"/>
                    <a:gd name="T14" fmla="*/ 61 w 61"/>
                    <a:gd name="T15" fmla="*/ 13 h 48"/>
                    <a:gd name="T16" fmla="*/ 41 w 61"/>
                    <a:gd name="T17" fmla="*/ 15 h 48"/>
                    <a:gd name="T18" fmla="*/ 23 w 61"/>
                    <a:gd name="T19" fmla="*/ 18 h 48"/>
                    <a:gd name="T20" fmla="*/ 21 w 61"/>
                    <a:gd name="T21" fmla="*/ 15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p:spPr>
              <p:txBody>
                <a:bodyPr wrap="none" anchor="ctr"/>
                <a:lstStyle/>
                <a:p>
                  <a:endParaRPr lang="en-US"/>
                </a:p>
              </p:txBody>
            </p:sp>
            <p:sp>
              <p:nvSpPr>
                <p:cNvPr id="51" name="Freeform 23"/>
                <p:cNvSpPr>
                  <a:spLocks/>
                </p:cNvSpPr>
                <p:nvPr userDrawn="1"/>
              </p:nvSpPr>
              <p:spPr bwMode="ltGray">
                <a:xfrm>
                  <a:off x="2572" y="852"/>
                  <a:ext cx="286" cy="149"/>
                </a:xfrm>
                <a:custGeom>
                  <a:avLst/>
                  <a:gdLst>
                    <a:gd name="T0" fmla="*/ 46 w 286"/>
                    <a:gd name="T1" fmla="*/ 7 h 182"/>
                    <a:gd name="T2" fmla="*/ 36 w 286"/>
                    <a:gd name="T3" fmla="*/ 3 h 182"/>
                    <a:gd name="T4" fmla="*/ 26 w 286"/>
                    <a:gd name="T5" fmla="*/ 7 h 182"/>
                    <a:gd name="T6" fmla="*/ 0 w 286"/>
                    <a:gd name="T7" fmla="*/ 6 h 182"/>
                    <a:gd name="T8" fmla="*/ 10 w 286"/>
                    <a:gd name="T9" fmla="*/ 11 h 182"/>
                    <a:gd name="T10" fmla="*/ 16 w 286"/>
                    <a:gd name="T11" fmla="*/ 16 h 182"/>
                    <a:gd name="T12" fmla="*/ 24 w 286"/>
                    <a:gd name="T13" fmla="*/ 11 h 182"/>
                    <a:gd name="T14" fmla="*/ 30 w 286"/>
                    <a:gd name="T15" fmla="*/ 11 h 182"/>
                    <a:gd name="T16" fmla="*/ 48 w 286"/>
                    <a:gd name="T17" fmla="*/ 13 h 182"/>
                    <a:gd name="T18" fmla="*/ 70 w 286"/>
                    <a:gd name="T19" fmla="*/ 16 h 182"/>
                    <a:gd name="T20" fmla="*/ 88 w 286"/>
                    <a:gd name="T21" fmla="*/ 17 h 182"/>
                    <a:gd name="T22" fmla="*/ 106 w 286"/>
                    <a:gd name="T23" fmla="*/ 25 h 182"/>
                    <a:gd name="T24" fmla="*/ 104 w 286"/>
                    <a:gd name="T25" fmla="*/ 30 h 182"/>
                    <a:gd name="T26" fmla="*/ 98 w 286"/>
                    <a:gd name="T27" fmla="*/ 34 h 182"/>
                    <a:gd name="T28" fmla="*/ 122 w 286"/>
                    <a:gd name="T29" fmla="*/ 31 h 182"/>
                    <a:gd name="T30" fmla="*/ 140 w 286"/>
                    <a:gd name="T31" fmla="*/ 35 h 182"/>
                    <a:gd name="T32" fmla="*/ 168 w 286"/>
                    <a:gd name="T33" fmla="*/ 36 h 182"/>
                    <a:gd name="T34" fmla="*/ 174 w 286"/>
                    <a:gd name="T35" fmla="*/ 35 h 182"/>
                    <a:gd name="T36" fmla="*/ 168 w 286"/>
                    <a:gd name="T37" fmla="*/ 34 h 182"/>
                    <a:gd name="T38" fmla="*/ 178 w 286"/>
                    <a:gd name="T39" fmla="*/ 34 h 182"/>
                    <a:gd name="T40" fmla="*/ 186 w 286"/>
                    <a:gd name="T41" fmla="*/ 29 h 182"/>
                    <a:gd name="T42" fmla="*/ 202 w 286"/>
                    <a:gd name="T43" fmla="*/ 30 h 182"/>
                    <a:gd name="T44" fmla="*/ 214 w 286"/>
                    <a:gd name="T45" fmla="*/ 31 h 182"/>
                    <a:gd name="T46" fmla="*/ 244 w 286"/>
                    <a:gd name="T47" fmla="*/ 42 h 182"/>
                    <a:gd name="T48" fmla="*/ 262 w 286"/>
                    <a:gd name="T49" fmla="*/ 43 h 182"/>
                    <a:gd name="T50" fmla="*/ 284 w 286"/>
                    <a:gd name="T51" fmla="*/ 42 h 182"/>
                    <a:gd name="T52" fmla="*/ 268 w 286"/>
                    <a:gd name="T53" fmla="*/ 39 h 182"/>
                    <a:gd name="T54" fmla="*/ 256 w 286"/>
                    <a:gd name="T55" fmla="*/ 34 h 182"/>
                    <a:gd name="T56" fmla="*/ 250 w 286"/>
                    <a:gd name="T57" fmla="*/ 32 h 182"/>
                    <a:gd name="T58" fmla="*/ 248 w 286"/>
                    <a:gd name="T59" fmla="*/ 30 h 182"/>
                    <a:gd name="T60" fmla="*/ 236 w 286"/>
                    <a:gd name="T61" fmla="*/ 29 h 182"/>
                    <a:gd name="T62" fmla="*/ 240 w 286"/>
                    <a:gd name="T63" fmla="*/ 24 h 182"/>
                    <a:gd name="T64" fmla="*/ 220 w 286"/>
                    <a:gd name="T65" fmla="*/ 20 h 182"/>
                    <a:gd name="T66" fmla="*/ 210 w 286"/>
                    <a:gd name="T67" fmla="*/ 16 h 182"/>
                    <a:gd name="T68" fmla="*/ 190 w 286"/>
                    <a:gd name="T69" fmla="*/ 13 h 182"/>
                    <a:gd name="T70" fmla="*/ 168 w 286"/>
                    <a:gd name="T71" fmla="*/ 9 h 182"/>
                    <a:gd name="T72" fmla="*/ 156 w 286"/>
                    <a:gd name="T73" fmla="*/ 9 h 182"/>
                    <a:gd name="T74" fmla="*/ 120 w 286"/>
                    <a:gd name="T75" fmla="*/ 4 h 182"/>
                    <a:gd name="T76" fmla="*/ 102 w 286"/>
                    <a:gd name="T77" fmla="*/ 2 h 182"/>
                    <a:gd name="T78" fmla="*/ 96 w 286"/>
                    <a:gd name="T79" fmla="*/ 0 h 182"/>
                    <a:gd name="T80" fmla="*/ 70 w 286"/>
                    <a:gd name="T81" fmla="*/ 2 h 182"/>
                    <a:gd name="T82" fmla="*/ 56 w 286"/>
                    <a:gd name="T83" fmla="*/ 7 h 182"/>
                    <a:gd name="T84" fmla="*/ 46 w 286"/>
                    <a:gd name="T85" fmla="*/ 7 h 1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p:spPr>
              <p:txBody>
                <a:bodyPr wrap="none" anchor="ctr"/>
                <a:lstStyle/>
                <a:p>
                  <a:endParaRPr lang="en-US"/>
                </a:p>
              </p:txBody>
            </p:sp>
            <p:sp>
              <p:nvSpPr>
                <p:cNvPr id="52" name="Freeform 24"/>
                <p:cNvSpPr>
                  <a:spLocks/>
                </p:cNvSpPr>
                <p:nvPr userDrawn="1"/>
              </p:nvSpPr>
              <p:spPr bwMode="ltGray">
                <a:xfrm>
                  <a:off x="2820" y="866"/>
                  <a:ext cx="78" cy="64"/>
                </a:xfrm>
                <a:custGeom>
                  <a:avLst/>
                  <a:gdLst>
                    <a:gd name="T0" fmla="*/ 1 w 78"/>
                    <a:gd name="T1" fmla="*/ 14 h 78"/>
                    <a:gd name="T2" fmla="*/ 27 w 78"/>
                    <a:gd name="T3" fmla="*/ 15 h 78"/>
                    <a:gd name="T4" fmla="*/ 45 w 78"/>
                    <a:gd name="T5" fmla="*/ 11 h 78"/>
                    <a:gd name="T6" fmla="*/ 57 w 78"/>
                    <a:gd name="T7" fmla="*/ 7 h 78"/>
                    <a:gd name="T8" fmla="*/ 43 w 78"/>
                    <a:gd name="T9" fmla="*/ 3 h 78"/>
                    <a:gd name="T10" fmla="*/ 43 w 78"/>
                    <a:gd name="T11" fmla="*/ 2 h 78"/>
                    <a:gd name="T12" fmla="*/ 71 w 78"/>
                    <a:gd name="T13" fmla="*/ 6 h 78"/>
                    <a:gd name="T14" fmla="*/ 67 w 78"/>
                    <a:gd name="T15" fmla="*/ 14 h 78"/>
                    <a:gd name="T16" fmla="*/ 33 w 78"/>
                    <a:gd name="T17" fmla="*/ 20 h 78"/>
                    <a:gd name="T18" fmla="*/ 9 w 78"/>
                    <a:gd name="T19" fmla="*/ 17 h 78"/>
                    <a:gd name="T20" fmla="*/ 3 w 78"/>
                    <a:gd name="T21" fmla="*/ 16 h 78"/>
                    <a:gd name="T22" fmla="*/ 1 w 78"/>
                    <a:gd name="T23" fmla="*/ 14 h 7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p:spPr>
              <p:txBody>
                <a:bodyPr wrap="none" anchor="ctr"/>
                <a:lstStyle/>
                <a:p>
                  <a:endParaRPr lang="en-US"/>
                </a:p>
              </p:txBody>
            </p:sp>
            <p:sp>
              <p:nvSpPr>
                <p:cNvPr id="53" name="Freeform 25"/>
                <p:cNvSpPr>
                  <a:spLocks/>
                </p:cNvSpPr>
                <p:nvPr userDrawn="1"/>
              </p:nvSpPr>
              <p:spPr bwMode="ltGray">
                <a:xfrm>
                  <a:off x="2984" y="732"/>
                  <a:ext cx="19" cy="14"/>
                </a:xfrm>
                <a:custGeom>
                  <a:avLst/>
                  <a:gdLst>
                    <a:gd name="T0" fmla="*/ 3 w 17"/>
                    <a:gd name="T1" fmla="*/ 2 h 18"/>
                    <a:gd name="T2" fmla="*/ 3 w 17"/>
                    <a:gd name="T3" fmla="*/ 2 h 18"/>
                    <a:gd name="T4" fmla="*/ 3 w 17"/>
                    <a:gd name="T5" fmla="*/ 2 h 18"/>
                    <a:gd name="T6" fmla="*/ 0 60000 65536"/>
                    <a:gd name="T7" fmla="*/ 0 60000 65536"/>
                    <a:gd name="T8" fmla="*/ 0 60000 65536"/>
                  </a:gdLst>
                  <a:ahLst/>
                  <a:cxnLst>
                    <a:cxn ang="T6">
                      <a:pos x="T0" y="T1"/>
                    </a:cxn>
                    <a:cxn ang="T7">
                      <a:pos x="T2" y="T3"/>
                    </a:cxn>
                    <a:cxn ang="T8">
                      <a:pos x="T4" y="T5"/>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p:spPr>
              <p:txBody>
                <a:bodyPr wrap="none" anchor="ctr"/>
                <a:lstStyle/>
                <a:p>
                  <a:endParaRPr lang="en-US"/>
                </a:p>
              </p:txBody>
            </p:sp>
            <p:sp>
              <p:nvSpPr>
                <p:cNvPr id="54" name="Freeform 26"/>
                <p:cNvSpPr>
                  <a:spLocks/>
                </p:cNvSpPr>
                <p:nvPr userDrawn="1"/>
              </p:nvSpPr>
              <p:spPr bwMode="ltGray">
                <a:xfrm>
                  <a:off x="3083" y="830"/>
                  <a:ext cx="26" cy="19"/>
                </a:xfrm>
                <a:custGeom>
                  <a:avLst/>
                  <a:gdLst>
                    <a:gd name="T0" fmla="*/ 8 w 26"/>
                    <a:gd name="T1" fmla="*/ 5 h 22"/>
                    <a:gd name="T2" fmla="*/ 14 w 26"/>
                    <a:gd name="T3" fmla="*/ 0 h 22"/>
                    <a:gd name="T4" fmla="*/ 14 w 26"/>
                    <a:gd name="T5" fmla="*/ 8 h 22"/>
                    <a:gd name="T6" fmla="*/ 8 w 26"/>
                    <a:gd name="T7" fmla="*/ 5 h 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p:spPr>
              <p:txBody>
                <a:bodyPr wrap="none" anchor="ctr"/>
                <a:lstStyle/>
                <a:p>
                  <a:endParaRPr lang="en-US"/>
                </a:p>
              </p:txBody>
            </p:sp>
            <p:sp>
              <p:nvSpPr>
                <p:cNvPr id="55" name="Freeform 27"/>
                <p:cNvSpPr>
                  <a:spLocks/>
                </p:cNvSpPr>
                <p:nvPr userDrawn="1"/>
              </p:nvSpPr>
              <p:spPr bwMode="ltGray">
                <a:xfrm>
                  <a:off x="2766" y="610"/>
                  <a:ext cx="19" cy="12"/>
                </a:xfrm>
                <a:custGeom>
                  <a:avLst/>
                  <a:gdLst>
                    <a:gd name="T0" fmla="*/ 7 w 20"/>
                    <a:gd name="T1" fmla="*/ 2 h 15"/>
                    <a:gd name="T2" fmla="*/ 10 w 20"/>
                    <a:gd name="T3" fmla="*/ 2 h 15"/>
                    <a:gd name="T4" fmla="*/ 9 w 20"/>
                    <a:gd name="T5" fmla="*/ 2 h 15"/>
                    <a:gd name="T6" fmla="*/ 7 w 20"/>
                    <a:gd name="T7" fmla="*/ 2 h 1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p:spPr>
              <p:txBody>
                <a:bodyPr wrap="none" anchor="ctr"/>
                <a:lstStyle/>
                <a:p>
                  <a:endParaRPr lang="en-US"/>
                </a:p>
              </p:txBody>
            </p:sp>
            <p:sp>
              <p:nvSpPr>
                <p:cNvPr id="56" name="Freeform 28"/>
                <p:cNvSpPr>
                  <a:spLocks/>
                </p:cNvSpPr>
                <p:nvPr userDrawn="1"/>
              </p:nvSpPr>
              <p:spPr bwMode="ltGray">
                <a:xfrm>
                  <a:off x="2600" y="712"/>
                  <a:ext cx="19" cy="12"/>
                </a:xfrm>
                <a:custGeom>
                  <a:avLst/>
                  <a:gdLst>
                    <a:gd name="T0" fmla="*/ 7 w 20"/>
                    <a:gd name="T1" fmla="*/ 2 h 15"/>
                    <a:gd name="T2" fmla="*/ 10 w 20"/>
                    <a:gd name="T3" fmla="*/ 2 h 15"/>
                    <a:gd name="T4" fmla="*/ 10 w 20"/>
                    <a:gd name="T5" fmla="*/ 3 h 15"/>
                    <a:gd name="T6" fmla="*/ 7 w 20"/>
                    <a:gd name="T7" fmla="*/ 2 h 1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p:spPr>
              <p:txBody>
                <a:bodyPr wrap="none" anchor="ctr"/>
                <a:lstStyle/>
                <a:p>
                  <a:endParaRPr lang="en-US"/>
                </a:p>
              </p:txBody>
            </p:sp>
            <p:sp>
              <p:nvSpPr>
                <p:cNvPr id="57" name="Freeform 29"/>
                <p:cNvSpPr>
                  <a:spLocks/>
                </p:cNvSpPr>
                <p:nvPr userDrawn="1"/>
              </p:nvSpPr>
              <p:spPr bwMode="ltGray">
                <a:xfrm>
                  <a:off x="2417" y="680"/>
                  <a:ext cx="80" cy="66"/>
                </a:xfrm>
                <a:custGeom>
                  <a:avLst/>
                  <a:gdLst>
                    <a:gd name="T0" fmla="*/ 0 w 80"/>
                    <a:gd name="T1" fmla="*/ 13 h 80"/>
                    <a:gd name="T2" fmla="*/ 14 w 80"/>
                    <a:gd name="T3" fmla="*/ 7 h 80"/>
                    <a:gd name="T4" fmla="*/ 26 w 80"/>
                    <a:gd name="T5" fmla="*/ 6 h 80"/>
                    <a:gd name="T6" fmla="*/ 48 w 80"/>
                    <a:gd name="T7" fmla="*/ 5 h 80"/>
                    <a:gd name="T8" fmla="*/ 58 w 80"/>
                    <a:gd name="T9" fmla="*/ 0 h 80"/>
                    <a:gd name="T10" fmla="*/ 80 w 80"/>
                    <a:gd name="T11" fmla="*/ 10 h 80"/>
                    <a:gd name="T12" fmla="*/ 70 w 80"/>
                    <a:gd name="T13" fmla="*/ 14 h 80"/>
                    <a:gd name="T14" fmla="*/ 54 w 80"/>
                    <a:gd name="T15" fmla="*/ 17 h 80"/>
                    <a:gd name="T16" fmla="*/ 48 w 80"/>
                    <a:gd name="T17" fmla="*/ 21 h 80"/>
                    <a:gd name="T18" fmla="*/ 32 w 80"/>
                    <a:gd name="T19" fmla="*/ 17 h 80"/>
                    <a:gd name="T20" fmla="*/ 38 w 80"/>
                    <a:gd name="T21" fmla="*/ 14 h 80"/>
                    <a:gd name="T22" fmla="*/ 30 w 80"/>
                    <a:gd name="T23" fmla="*/ 7 h 80"/>
                    <a:gd name="T24" fmla="*/ 20 w 80"/>
                    <a:gd name="T25" fmla="*/ 12 h 80"/>
                    <a:gd name="T26" fmla="*/ 8 w 80"/>
                    <a:gd name="T27" fmla="*/ 14 h 80"/>
                    <a:gd name="T28" fmla="*/ 0 w 80"/>
                    <a:gd name="T29" fmla="*/ 13 h 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p:spPr>
              <p:txBody>
                <a:bodyPr wrap="none" anchor="ctr"/>
                <a:lstStyle/>
                <a:p>
                  <a:endParaRPr lang="en-US"/>
                </a:p>
              </p:txBody>
            </p:sp>
            <p:sp>
              <p:nvSpPr>
                <p:cNvPr id="58" name="Freeform 30"/>
                <p:cNvSpPr>
                  <a:spLocks/>
                </p:cNvSpPr>
                <p:nvPr userDrawn="1"/>
              </p:nvSpPr>
              <p:spPr bwMode="ltGray">
                <a:xfrm>
                  <a:off x="2391" y="541"/>
                  <a:ext cx="94" cy="142"/>
                </a:xfrm>
                <a:custGeom>
                  <a:avLst/>
                  <a:gdLst>
                    <a:gd name="T0" fmla="*/ 14 w 94"/>
                    <a:gd name="T1" fmla="*/ 23 h 174"/>
                    <a:gd name="T2" fmla="*/ 26 w 94"/>
                    <a:gd name="T3" fmla="*/ 31 h 174"/>
                    <a:gd name="T4" fmla="*/ 32 w 94"/>
                    <a:gd name="T5" fmla="*/ 26 h 174"/>
                    <a:gd name="T6" fmla="*/ 52 w 94"/>
                    <a:gd name="T7" fmla="*/ 24 h 174"/>
                    <a:gd name="T8" fmla="*/ 46 w 94"/>
                    <a:gd name="T9" fmla="*/ 30 h 174"/>
                    <a:gd name="T10" fmla="*/ 66 w 94"/>
                    <a:gd name="T11" fmla="*/ 31 h 174"/>
                    <a:gd name="T12" fmla="*/ 76 w 94"/>
                    <a:gd name="T13" fmla="*/ 34 h 174"/>
                    <a:gd name="T14" fmla="*/ 58 w 94"/>
                    <a:gd name="T15" fmla="*/ 36 h 174"/>
                    <a:gd name="T16" fmla="*/ 74 w 94"/>
                    <a:gd name="T17" fmla="*/ 42 h 174"/>
                    <a:gd name="T18" fmla="*/ 84 w 94"/>
                    <a:gd name="T19" fmla="*/ 38 h 174"/>
                    <a:gd name="T20" fmla="*/ 82 w 94"/>
                    <a:gd name="T21" fmla="*/ 27 h 174"/>
                    <a:gd name="T22" fmla="*/ 60 w 94"/>
                    <a:gd name="T23" fmla="*/ 25 h 174"/>
                    <a:gd name="T24" fmla="*/ 50 w 94"/>
                    <a:gd name="T25" fmla="*/ 20 h 174"/>
                    <a:gd name="T26" fmla="*/ 34 w 94"/>
                    <a:gd name="T27" fmla="*/ 20 h 174"/>
                    <a:gd name="T28" fmla="*/ 30 w 94"/>
                    <a:gd name="T29" fmla="*/ 16 h 174"/>
                    <a:gd name="T30" fmla="*/ 42 w 94"/>
                    <a:gd name="T31" fmla="*/ 11 h 174"/>
                    <a:gd name="T32" fmla="*/ 30 w 94"/>
                    <a:gd name="T33" fmla="*/ 0 h 174"/>
                    <a:gd name="T34" fmla="*/ 18 w 94"/>
                    <a:gd name="T35" fmla="*/ 6 h 174"/>
                    <a:gd name="T36" fmla="*/ 4 w 94"/>
                    <a:gd name="T37" fmla="*/ 11 h 174"/>
                    <a:gd name="T38" fmla="*/ 14 w 94"/>
                    <a:gd name="T39" fmla="*/ 19 h 174"/>
                    <a:gd name="T40" fmla="*/ 14 w 94"/>
                    <a:gd name="T41" fmla="*/ 23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p:spPr>
              <p:txBody>
                <a:bodyPr wrap="none" anchor="ctr"/>
                <a:lstStyle/>
                <a:p>
                  <a:endParaRPr lang="en-US"/>
                </a:p>
              </p:txBody>
            </p:sp>
            <p:sp>
              <p:nvSpPr>
                <p:cNvPr id="59" name="Freeform 31"/>
                <p:cNvSpPr>
                  <a:spLocks/>
                </p:cNvSpPr>
                <p:nvPr userDrawn="1"/>
              </p:nvSpPr>
              <p:spPr bwMode="ltGray">
                <a:xfrm>
                  <a:off x="2415" y="644"/>
                  <a:ext cx="32" cy="41"/>
                </a:xfrm>
                <a:custGeom>
                  <a:avLst/>
                  <a:gdLst>
                    <a:gd name="T0" fmla="*/ 6 w 32"/>
                    <a:gd name="T1" fmla="*/ 6 h 50"/>
                    <a:gd name="T2" fmla="*/ 12 w 32"/>
                    <a:gd name="T3" fmla="*/ 0 h 50"/>
                    <a:gd name="T4" fmla="*/ 20 w 32"/>
                    <a:gd name="T5" fmla="*/ 4 h 50"/>
                    <a:gd name="T6" fmla="*/ 22 w 32"/>
                    <a:gd name="T7" fmla="*/ 6 h 50"/>
                    <a:gd name="T8" fmla="*/ 28 w 32"/>
                    <a:gd name="T9" fmla="*/ 6 h 50"/>
                    <a:gd name="T10" fmla="*/ 32 w 32"/>
                    <a:gd name="T11" fmla="*/ 9 h 50"/>
                    <a:gd name="T12" fmla="*/ 18 w 32"/>
                    <a:gd name="T13" fmla="*/ 13 h 50"/>
                    <a:gd name="T14" fmla="*/ 6 w 32"/>
                    <a:gd name="T15" fmla="*/ 6 h 5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p:spPr>
              <p:txBody>
                <a:bodyPr wrap="none" anchor="ctr"/>
                <a:lstStyle/>
                <a:p>
                  <a:endParaRPr lang="en-US"/>
                </a:p>
              </p:txBody>
            </p:sp>
            <p:sp>
              <p:nvSpPr>
                <p:cNvPr id="60" name="Freeform 32"/>
                <p:cNvSpPr>
                  <a:spLocks/>
                </p:cNvSpPr>
                <p:nvPr userDrawn="1"/>
              </p:nvSpPr>
              <p:spPr bwMode="ltGray">
                <a:xfrm>
                  <a:off x="2349" y="654"/>
                  <a:ext cx="45" cy="41"/>
                </a:xfrm>
                <a:custGeom>
                  <a:avLst/>
                  <a:gdLst>
                    <a:gd name="T0" fmla="*/ 0 w 43"/>
                    <a:gd name="T1" fmla="*/ 11 h 50"/>
                    <a:gd name="T2" fmla="*/ 29 w 43"/>
                    <a:gd name="T3" fmla="*/ 5 h 50"/>
                    <a:gd name="T4" fmla="*/ 50 w 43"/>
                    <a:gd name="T5" fmla="*/ 0 h 50"/>
                    <a:gd name="T6" fmla="*/ 31 w 43"/>
                    <a:gd name="T7" fmla="*/ 7 h 50"/>
                    <a:gd name="T8" fmla="*/ 2 w 43"/>
                    <a:gd name="T9" fmla="*/ 13 h 50"/>
                    <a:gd name="T10" fmla="*/ 0 w 43"/>
                    <a:gd name="T11" fmla="*/ 11 h 5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p:spPr>
              <p:txBody>
                <a:bodyPr wrap="none" anchor="ctr"/>
                <a:lstStyle/>
                <a:p>
                  <a:endParaRPr lang="en-US"/>
                </a:p>
              </p:txBody>
            </p:sp>
            <p:sp>
              <p:nvSpPr>
                <p:cNvPr id="61" name="Freeform 33"/>
                <p:cNvSpPr>
                  <a:spLocks/>
                </p:cNvSpPr>
                <p:nvPr userDrawn="1"/>
              </p:nvSpPr>
              <p:spPr bwMode="ltGray">
                <a:xfrm>
                  <a:off x="4808" y="597"/>
                  <a:ext cx="701" cy="438"/>
                </a:xfrm>
                <a:custGeom>
                  <a:avLst/>
                  <a:gdLst>
                    <a:gd name="T0" fmla="*/ 332 w 471"/>
                    <a:gd name="T1" fmla="*/ 6257 h 281"/>
                    <a:gd name="T2" fmla="*/ 391 w 471"/>
                    <a:gd name="T3" fmla="*/ 5597 h 281"/>
                    <a:gd name="T4" fmla="*/ 359 w 471"/>
                    <a:gd name="T5" fmla="*/ 5471 h 281"/>
                    <a:gd name="T6" fmla="*/ 263 w 471"/>
                    <a:gd name="T7" fmla="*/ 4879 h 281"/>
                    <a:gd name="T8" fmla="*/ 63 w 471"/>
                    <a:gd name="T9" fmla="*/ 4806 h 281"/>
                    <a:gd name="T10" fmla="*/ 0 w 471"/>
                    <a:gd name="T11" fmla="*/ 4269 h 281"/>
                    <a:gd name="T12" fmla="*/ 196 w 471"/>
                    <a:gd name="T13" fmla="*/ 4032 h 281"/>
                    <a:gd name="T14" fmla="*/ 94 w 471"/>
                    <a:gd name="T15" fmla="*/ 3688 h 281"/>
                    <a:gd name="T16" fmla="*/ 28 w 471"/>
                    <a:gd name="T17" fmla="*/ 3571 h 281"/>
                    <a:gd name="T18" fmla="*/ 461 w 471"/>
                    <a:gd name="T19" fmla="*/ 2683 h 281"/>
                    <a:gd name="T20" fmla="*/ 707 w 471"/>
                    <a:gd name="T21" fmla="*/ 2156 h 281"/>
                    <a:gd name="T22" fmla="*/ 686 w 471"/>
                    <a:gd name="T23" fmla="*/ 1565 h 281"/>
                    <a:gd name="T24" fmla="*/ 391 w 471"/>
                    <a:gd name="T25" fmla="*/ 957 h 281"/>
                    <a:gd name="T26" fmla="*/ 330 w 471"/>
                    <a:gd name="T27" fmla="*/ 719 h 281"/>
                    <a:gd name="T28" fmla="*/ 423 w 471"/>
                    <a:gd name="T29" fmla="*/ 801 h 281"/>
                    <a:gd name="T30" fmla="*/ 775 w 471"/>
                    <a:gd name="T31" fmla="*/ 792 h 281"/>
                    <a:gd name="T32" fmla="*/ 1033 w 471"/>
                    <a:gd name="T33" fmla="*/ 243 h 281"/>
                    <a:gd name="T34" fmla="*/ 1329 w 471"/>
                    <a:gd name="T35" fmla="*/ 0 h 281"/>
                    <a:gd name="T36" fmla="*/ 1424 w 471"/>
                    <a:gd name="T37" fmla="*/ 47 h 281"/>
                    <a:gd name="T38" fmla="*/ 1491 w 471"/>
                    <a:gd name="T39" fmla="*/ 201 h 281"/>
                    <a:gd name="T40" fmla="*/ 1587 w 471"/>
                    <a:gd name="T41" fmla="*/ 114 h 281"/>
                    <a:gd name="T42" fmla="*/ 1782 w 471"/>
                    <a:gd name="T43" fmla="*/ 178 h 281"/>
                    <a:gd name="T44" fmla="*/ 1877 w 471"/>
                    <a:gd name="T45" fmla="*/ 201 h 281"/>
                    <a:gd name="T46" fmla="*/ 2288 w 471"/>
                    <a:gd name="T47" fmla="*/ 313 h 281"/>
                    <a:gd name="T48" fmla="*/ 2512 w 471"/>
                    <a:gd name="T49" fmla="*/ 530 h 281"/>
                    <a:gd name="T50" fmla="*/ 2709 w 471"/>
                    <a:gd name="T51" fmla="*/ 379 h 281"/>
                    <a:gd name="T52" fmla="*/ 2794 w 471"/>
                    <a:gd name="T53" fmla="*/ 313 h 281"/>
                    <a:gd name="T54" fmla="*/ 3154 w 471"/>
                    <a:gd name="T55" fmla="*/ 313 h 281"/>
                    <a:gd name="T56" fmla="*/ 3410 w 471"/>
                    <a:gd name="T57" fmla="*/ 719 h 281"/>
                    <a:gd name="T58" fmla="*/ 3739 w 471"/>
                    <a:gd name="T59" fmla="*/ 1317 h 281"/>
                    <a:gd name="T60" fmla="*/ 3965 w 471"/>
                    <a:gd name="T61" fmla="*/ 1565 h 281"/>
                    <a:gd name="T62" fmla="*/ 4158 w 471"/>
                    <a:gd name="T63" fmla="*/ 1518 h 281"/>
                    <a:gd name="T64" fmla="*/ 4368 w 471"/>
                    <a:gd name="T65" fmla="*/ 1445 h 281"/>
                    <a:gd name="T66" fmla="*/ 4694 w 471"/>
                    <a:gd name="T67" fmla="*/ 1595 h 281"/>
                    <a:gd name="T68" fmla="*/ 4846 w 471"/>
                    <a:gd name="T69" fmla="*/ 1808 h 281"/>
                    <a:gd name="T70" fmla="*/ 4981 w 471"/>
                    <a:gd name="T71" fmla="*/ 2008 h 281"/>
                    <a:gd name="T72" fmla="*/ 5144 w 471"/>
                    <a:gd name="T73" fmla="*/ 2486 h 281"/>
                    <a:gd name="T74" fmla="*/ 5206 w 471"/>
                    <a:gd name="T75" fmla="*/ 2683 h 281"/>
                    <a:gd name="T76" fmla="*/ 5234 w 471"/>
                    <a:gd name="T77" fmla="*/ 2799 h 281"/>
                    <a:gd name="T78" fmla="*/ 5011 w 471"/>
                    <a:gd name="T79" fmla="*/ 3163 h 281"/>
                    <a:gd name="T80" fmla="*/ 5206 w 471"/>
                    <a:gd name="T81" fmla="*/ 3158 h 281"/>
                    <a:gd name="T82" fmla="*/ 5535 w 471"/>
                    <a:gd name="T83" fmla="*/ 3471 h 281"/>
                    <a:gd name="T84" fmla="*/ 5892 w 471"/>
                    <a:gd name="T85" fmla="*/ 3510 h 281"/>
                    <a:gd name="T86" fmla="*/ 6150 w 471"/>
                    <a:gd name="T87" fmla="*/ 3753 h 281"/>
                    <a:gd name="T88" fmla="*/ 6188 w 471"/>
                    <a:gd name="T89" fmla="*/ 3848 h 281"/>
                    <a:gd name="T90" fmla="*/ 6188 w 471"/>
                    <a:gd name="T91" fmla="*/ 3931 h 281"/>
                    <a:gd name="T92" fmla="*/ 6369 w 471"/>
                    <a:gd name="T93" fmla="*/ 3848 h 281"/>
                    <a:gd name="T94" fmla="*/ 6473 w 471"/>
                    <a:gd name="T95" fmla="*/ 3824 h 281"/>
                    <a:gd name="T96" fmla="*/ 7102 w 471"/>
                    <a:gd name="T97" fmla="*/ 4132 h 281"/>
                    <a:gd name="T98" fmla="*/ 7226 w 471"/>
                    <a:gd name="T99" fmla="*/ 4445 h 281"/>
                    <a:gd name="T100" fmla="*/ 7522 w 471"/>
                    <a:gd name="T101" fmla="*/ 4492 h 281"/>
                    <a:gd name="T102" fmla="*/ 7616 w 471"/>
                    <a:gd name="T103" fmla="*/ 4806 h 281"/>
                    <a:gd name="T104" fmla="*/ 7297 w 471"/>
                    <a:gd name="T105" fmla="*/ 5767 h 281"/>
                    <a:gd name="T106" fmla="*/ 7032 w 471"/>
                    <a:gd name="T107" fmla="*/ 6285 h 28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p:spPr>
              <p:txBody>
                <a:bodyPr wrap="none" anchor="ctr"/>
                <a:lstStyle/>
                <a:p>
                  <a:endParaRPr lang="en-US"/>
                </a:p>
              </p:txBody>
            </p:sp>
            <p:sp>
              <p:nvSpPr>
                <p:cNvPr id="62" name="Freeform 34"/>
                <p:cNvSpPr>
                  <a:spLocks/>
                </p:cNvSpPr>
                <p:nvPr userDrawn="1"/>
              </p:nvSpPr>
              <p:spPr bwMode="ltGray">
                <a:xfrm>
                  <a:off x="3880" y="-7"/>
                  <a:ext cx="984" cy="692"/>
                </a:xfrm>
                <a:custGeom>
                  <a:avLst/>
                  <a:gdLst>
                    <a:gd name="T0" fmla="*/ 406 w 984"/>
                    <a:gd name="T1" fmla="*/ 2 h 844"/>
                    <a:gd name="T2" fmla="*/ 502 w 984"/>
                    <a:gd name="T3" fmla="*/ 9 h 844"/>
                    <a:gd name="T4" fmla="*/ 550 w 984"/>
                    <a:gd name="T5" fmla="*/ 9 h 844"/>
                    <a:gd name="T6" fmla="*/ 578 w 984"/>
                    <a:gd name="T7" fmla="*/ 32 h 844"/>
                    <a:gd name="T8" fmla="*/ 586 w 984"/>
                    <a:gd name="T9" fmla="*/ 23 h 844"/>
                    <a:gd name="T10" fmla="*/ 606 w 984"/>
                    <a:gd name="T11" fmla="*/ 17 h 844"/>
                    <a:gd name="T12" fmla="*/ 642 w 984"/>
                    <a:gd name="T13" fmla="*/ 32 h 844"/>
                    <a:gd name="T14" fmla="*/ 682 w 984"/>
                    <a:gd name="T15" fmla="*/ 25 h 844"/>
                    <a:gd name="T16" fmla="*/ 706 w 984"/>
                    <a:gd name="T17" fmla="*/ 21 h 844"/>
                    <a:gd name="T18" fmla="*/ 762 w 984"/>
                    <a:gd name="T19" fmla="*/ 2 h 844"/>
                    <a:gd name="T20" fmla="*/ 798 w 984"/>
                    <a:gd name="T21" fmla="*/ 17 h 844"/>
                    <a:gd name="T22" fmla="*/ 798 w 984"/>
                    <a:gd name="T23" fmla="*/ 32 h 844"/>
                    <a:gd name="T24" fmla="*/ 790 w 984"/>
                    <a:gd name="T25" fmla="*/ 39 h 844"/>
                    <a:gd name="T26" fmla="*/ 766 w 984"/>
                    <a:gd name="T27" fmla="*/ 40 h 844"/>
                    <a:gd name="T28" fmla="*/ 762 w 984"/>
                    <a:gd name="T29" fmla="*/ 47 h 844"/>
                    <a:gd name="T30" fmla="*/ 802 w 984"/>
                    <a:gd name="T31" fmla="*/ 57 h 844"/>
                    <a:gd name="T32" fmla="*/ 786 w 984"/>
                    <a:gd name="T33" fmla="*/ 80 h 844"/>
                    <a:gd name="T34" fmla="*/ 830 w 984"/>
                    <a:gd name="T35" fmla="*/ 102 h 844"/>
                    <a:gd name="T36" fmla="*/ 854 w 984"/>
                    <a:gd name="T37" fmla="*/ 112 h 844"/>
                    <a:gd name="T38" fmla="*/ 830 w 984"/>
                    <a:gd name="T39" fmla="*/ 112 h 844"/>
                    <a:gd name="T40" fmla="*/ 746 w 984"/>
                    <a:gd name="T41" fmla="*/ 94 h 844"/>
                    <a:gd name="T42" fmla="*/ 678 w 984"/>
                    <a:gd name="T43" fmla="*/ 100 h 844"/>
                    <a:gd name="T44" fmla="*/ 590 w 984"/>
                    <a:gd name="T45" fmla="*/ 110 h 844"/>
                    <a:gd name="T46" fmla="*/ 642 w 984"/>
                    <a:gd name="T47" fmla="*/ 144 h 844"/>
                    <a:gd name="T48" fmla="*/ 710 w 984"/>
                    <a:gd name="T49" fmla="*/ 151 h 844"/>
                    <a:gd name="T50" fmla="*/ 738 w 984"/>
                    <a:gd name="T51" fmla="*/ 136 h 844"/>
                    <a:gd name="T52" fmla="*/ 774 w 984"/>
                    <a:gd name="T53" fmla="*/ 142 h 844"/>
                    <a:gd name="T54" fmla="*/ 766 w 984"/>
                    <a:gd name="T55" fmla="*/ 157 h 844"/>
                    <a:gd name="T56" fmla="*/ 802 w 984"/>
                    <a:gd name="T57" fmla="*/ 166 h 844"/>
                    <a:gd name="T58" fmla="*/ 838 w 984"/>
                    <a:gd name="T59" fmla="*/ 164 h 844"/>
                    <a:gd name="T60" fmla="*/ 922 w 984"/>
                    <a:gd name="T61" fmla="*/ 200 h 844"/>
                    <a:gd name="T62" fmla="*/ 942 w 984"/>
                    <a:gd name="T63" fmla="*/ 206 h 844"/>
                    <a:gd name="T64" fmla="*/ 874 w 984"/>
                    <a:gd name="T65" fmla="*/ 202 h 844"/>
                    <a:gd name="T66" fmla="*/ 830 w 984"/>
                    <a:gd name="T67" fmla="*/ 189 h 844"/>
                    <a:gd name="T68" fmla="*/ 778 w 984"/>
                    <a:gd name="T69" fmla="*/ 177 h 844"/>
                    <a:gd name="T70" fmla="*/ 702 w 984"/>
                    <a:gd name="T71" fmla="*/ 165 h 844"/>
                    <a:gd name="T72" fmla="*/ 614 w 984"/>
                    <a:gd name="T73" fmla="*/ 162 h 844"/>
                    <a:gd name="T74" fmla="*/ 506 w 984"/>
                    <a:gd name="T75" fmla="*/ 148 h 844"/>
                    <a:gd name="T76" fmla="*/ 462 w 984"/>
                    <a:gd name="T77" fmla="*/ 126 h 844"/>
                    <a:gd name="T78" fmla="*/ 430 w 984"/>
                    <a:gd name="T79" fmla="*/ 115 h 844"/>
                    <a:gd name="T80" fmla="*/ 382 w 984"/>
                    <a:gd name="T81" fmla="*/ 107 h 844"/>
                    <a:gd name="T82" fmla="*/ 342 w 984"/>
                    <a:gd name="T83" fmla="*/ 92 h 844"/>
                    <a:gd name="T84" fmla="*/ 354 w 984"/>
                    <a:gd name="T85" fmla="*/ 102 h 844"/>
                    <a:gd name="T86" fmla="*/ 418 w 984"/>
                    <a:gd name="T87" fmla="*/ 123 h 844"/>
                    <a:gd name="T88" fmla="*/ 422 w 984"/>
                    <a:gd name="T89" fmla="*/ 130 h 844"/>
                    <a:gd name="T90" fmla="*/ 394 w 984"/>
                    <a:gd name="T91" fmla="*/ 124 h 844"/>
                    <a:gd name="T92" fmla="*/ 354 w 984"/>
                    <a:gd name="T93" fmla="*/ 116 h 844"/>
                    <a:gd name="T94" fmla="*/ 314 w 984"/>
                    <a:gd name="T95" fmla="*/ 100 h 844"/>
                    <a:gd name="T96" fmla="*/ 266 w 984"/>
                    <a:gd name="T97" fmla="*/ 87 h 844"/>
                    <a:gd name="T98" fmla="*/ 210 w 984"/>
                    <a:gd name="T99" fmla="*/ 78 h 844"/>
                    <a:gd name="T100" fmla="*/ 154 w 984"/>
                    <a:gd name="T101" fmla="*/ 59 h 844"/>
                    <a:gd name="T102" fmla="*/ 66 w 984"/>
                    <a:gd name="T103" fmla="*/ 16 h 844"/>
                    <a:gd name="T104" fmla="*/ 34 w 984"/>
                    <a:gd name="T105" fmla="*/ 9 h 844"/>
                    <a:gd name="T106" fmla="*/ 46 w 984"/>
                    <a:gd name="T107" fmla="*/ 6 h 844"/>
                    <a:gd name="T108" fmla="*/ 102 w 984"/>
                    <a:gd name="T109" fmla="*/ 17 h 84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p:spPr>
              <p:txBody>
                <a:bodyPr wrap="none" anchor="ctr"/>
                <a:lstStyle/>
                <a:p>
                  <a:endParaRPr lang="en-US"/>
                </a:p>
              </p:txBody>
            </p:sp>
            <p:sp>
              <p:nvSpPr>
                <p:cNvPr id="63" name="Freeform 35"/>
                <p:cNvSpPr>
                  <a:spLocks/>
                </p:cNvSpPr>
                <p:nvPr userDrawn="1"/>
              </p:nvSpPr>
              <p:spPr bwMode="ltGray">
                <a:xfrm>
                  <a:off x="3577" y="490"/>
                  <a:ext cx="36" cy="39"/>
                </a:xfrm>
                <a:custGeom>
                  <a:avLst/>
                  <a:gdLst>
                    <a:gd name="T0" fmla="*/ 6 w 36"/>
                    <a:gd name="T1" fmla="*/ 7 h 48"/>
                    <a:gd name="T2" fmla="*/ 10 w 36"/>
                    <a:gd name="T3" fmla="*/ 11 h 48"/>
                    <a:gd name="T4" fmla="*/ 6 w 36"/>
                    <a:gd name="T5" fmla="*/ 7 h 48"/>
                    <a:gd name="T6" fmla="*/ 0 60000 65536"/>
                    <a:gd name="T7" fmla="*/ 0 60000 65536"/>
                    <a:gd name="T8" fmla="*/ 0 60000 65536"/>
                  </a:gdLst>
                  <a:ahLst/>
                  <a:cxnLst>
                    <a:cxn ang="T6">
                      <a:pos x="T0" y="T1"/>
                    </a:cxn>
                    <a:cxn ang="T7">
                      <a:pos x="T2" y="T3"/>
                    </a:cxn>
                    <a:cxn ang="T8">
                      <a:pos x="T4" y="T5"/>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p:spPr>
              <p:txBody>
                <a:bodyPr wrap="none" anchor="ctr"/>
                <a:lstStyle/>
                <a:p>
                  <a:endParaRPr lang="en-US"/>
                </a:p>
              </p:txBody>
            </p:sp>
            <p:sp>
              <p:nvSpPr>
                <p:cNvPr id="64" name="Freeform 36"/>
                <p:cNvSpPr>
                  <a:spLocks/>
                </p:cNvSpPr>
                <p:nvPr userDrawn="1"/>
              </p:nvSpPr>
              <p:spPr bwMode="ltGray">
                <a:xfrm>
                  <a:off x="3549" y="475"/>
                  <a:ext cx="38" cy="29"/>
                </a:xfrm>
                <a:custGeom>
                  <a:avLst/>
                  <a:gdLst>
                    <a:gd name="T0" fmla="*/ 0 w 36"/>
                    <a:gd name="T1" fmla="*/ 2 h 37"/>
                    <a:gd name="T2" fmla="*/ 19 w 36"/>
                    <a:gd name="T3" fmla="*/ 1 h 37"/>
                    <a:gd name="T4" fmla="*/ 52 w 36"/>
                    <a:gd name="T5" fmla="*/ 3 h 37"/>
                    <a:gd name="T6" fmla="*/ 8 w 36"/>
                    <a:gd name="T7" fmla="*/ 3 h 37"/>
                    <a:gd name="T8" fmla="*/ 0 w 36"/>
                    <a:gd name="T9" fmla="*/ 2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p:spPr>
              <p:txBody>
                <a:bodyPr wrap="none" anchor="ctr"/>
                <a:lstStyle/>
                <a:p>
                  <a:endParaRPr lang="en-US"/>
                </a:p>
              </p:txBody>
            </p:sp>
            <p:sp>
              <p:nvSpPr>
                <p:cNvPr id="65" name="Freeform 37"/>
                <p:cNvSpPr>
                  <a:spLocks/>
                </p:cNvSpPr>
                <p:nvPr userDrawn="1"/>
              </p:nvSpPr>
              <p:spPr bwMode="ltGray">
                <a:xfrm>
                  <a:off x="4686" y="394"/>
                  <a:ext cx="171" cy="81"/>
                </a:xfrm>
                <a:custGeom>
                  <a:avLst/>
                  <a:gdLst>
                    <a:gd name="T0" fmla="*/ 0 w 170"/>
                    <a:gd name="T1" fmla="*/ 15 h 96"/>
                    <a:gd name="T2" fmla="*/ 28 w 170"/>
                    <a:gd name="T3" fmla="*/ 8 h 96"/>
                    <a:gd name="T4" fmla="*/ 56 w 170"/>
                    <a:gd name="T5" fmla="*/ 7 h 96"/>
                    <a:gd name="T6" fmla="*/ 80 w 170"/>
                    <a:gd name="T7" fmla="*/ 3 h 96"/>
                    <a:gd name="T8" fmla="*/ 64 w 170"/>
                    <a:gd name="T9" fmla="*/ 8 h 96"/>
                    <a:gd name="T10" fmla="*/ 131 w 170"/>
                    <a:gd name="T11" fmla="*/ 15 h 96"/>
                    <a:gd name="T12" fmla="*/ 167 w 170"/>
                    <a:gd name="T13" fmla="*/ 20 h 96"/>
                    <a:gd name="T14" fmla="*/ 123 w 170"/>
                    <a:gd name="T15" fmla="*/ 24 h 96"/>
                    <a:gd name="T16" fmla="*/ 95 w 170"/>
                    <a:gd name="T17" fmla="*/ 18 h 96"/>
                    <a:gd name="T18" fmla="*/ 76 w 170"/>
                    <a:gd name="T19" fmla="*/ 16 h 96"/>
                    <a:gd name="T20" fmla="*/ 24 w 170"/>
                    <a:gd name="T21" fmla="*/ 13 h 96"/>
                    <a:gd name="T22" fmla="*/ 0 w 170"/>
                    <a:gd name="T23" fmla="*/ 15 h 9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p:spPr>
              <p:txBody>
                <a:bodyPr wrap="none" anchor="ctr"/>
                <a:lstStyle/>
                <a:p>
                  <a:endParaRPr lang="en-US"/>
                </a:p>
              </p:txBody>
            </p:sp>
            <p:sp>
              <p:nvSpPr>
                <p:cNvPr id="66" name="Freeform 38"/>
                <p:cNvSpPr>
                  <a:spLocks/>
                </p:cNvSpPr>
                <p:nvPr userDrawn="1"/>
              </p:nvSpPr>
              <p:spPr bwMode="ltGray">
                <a:xfrm>
                  <a:off x="4867" y="460"/>
                  <a:ext cx="138" cy="37"/>
                </a:xfrm>
                <a:custGeom>
                  <a:avLst/>
                  <a:gdLst>
                    <a:gd name="T0" fmla="*/ 0 w 138"/>
                    <a:gd name="T1" fmla="*/ 0 h 44"/>
                    <a:gd name="T2" fmla="*/ 52 w 138"/>
                    <a:gd name="T3" fmla="*/ 3 h 44"/>
                    <a:gd name="T4" fmla="*/ 88 w 138"/>
                    <a:gd name="T5" fmla="*/ 7 h 44"/>
                    <a:gd name="T6" fmla="*/ 112 w 138"/>
                    <a:gd name="T7" fmla="*/ 6 h 44"/>
                    <a:gd name="T8" fmla="*/ 108 w 138"/>
                    <a:gd name="T9" fmla="*/ 13 h 44"/>
                    <a:gd name="T10" fmla="*/ 64 w 138"/>
                    <a:gd name="T11" fmla="*/ 12 h 44"/>
                    <a:gd name="T12" fmla="*/ 0 w 138"/>
                    <a:gd name="T13" fmla="*/ 11 h 44"/>
                    <a:gd name="T14" fmla="*/ 28 w 138"/>
                    <a:gd name="T15" fmla="*/ 6 h 44"/>
                    <a:gd name="T16" fmla="*/ 0 w 13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p:spPr>
              <p:txBody>
                <a:bodyPr wrap="none" anchor="ctr"/>
                <a:lstStyle/>
                <a:p>
                  <a:endParaRPr lang="en-US"/>
                </a:p>
              </p:txBody>
            </p:sp>
            <p:sp>
              <p:nvSpPr>
                <p:cNvPr id="67" name="Freeform 39"/>
                <p:cNvSpPr>
                  <a:spLocks/>
                </p:cNvSpPr>
                <p:nvPr userDrawn="1"/>
              </p:nvSpPr>
              <p:spPr bwMode="ltGray">
                <a:xfrm>
                  <a:off x="4794" y="480"/>
                  <a:ext cx="56" cy="34"/>
                </a:xfrm>
                <a:custGeom>
                  <a:avLst/>
                  <a:gdLst>
                    <a:gd name="T0" fmla="*/ 17 w 57"/>
                    <a:gd name="T1" fmla="*/ 6 h 42"/>
                    <a:gd name="T2" fmla="*/ 30 w 57"/>
                    <a:gd name="T3" fmla="*/ 3 h 42"/>
                    <a:gd name="T4" fmla="*/ 17 w 57"/>
                    <a:gd name="T5" fmla="*/ 6 h 42"/>
                    <a:gd name="T6" fmla="*/ 0 60000 65536"/>
                    <a:gd name="T7" fmla="*/ 0 60000 65536"/>
                    <a:gd name="T8" fmla="*/ 0 60000 65536"/>
                  </a:gdLst>
                  <a:ahLst/>
                  <a:cxnLst>
                    <a:cxn ang="T6">
                      <a:pos x="T0" y="T1"/>
                    </a:cxn>
                    <a:cxn ang="T7">
                      <a:pos x="T2" y="T3"/>
                    </a:cxn>
                    <a:cxn ang="T8">
                      <a:pos x="T4" y="T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p:spPr>
              <p:txBody>
                <a:bodyPr wrap="none" anchor="ctr"/>
                <a:lstStyle/>
                <a:p>
                  <a:endParaRPr lang="en-US"/>
                </a:p>
              </p:txBody>
            </p:sp>
            <p:sp>
              <p:nvSpPr>
                <p:cNvPr id="68" name="Freeform 40"/>
                <p:cNvSpPr>
                  <a:spLocks/>
                </p:cNvSpPr>
                <p:nvPr userDrawn="1"/>
              </p:nvSpPr>
              <p:spPr bwMode="ltGray">
                <a:xfrm>
                  <a:off x="4757" y="375"/>
                  <a:ext cx="37" cy="44"/>
                </a:xfrm>
                <a:custGeom>
                  <a:avLst/>
                  <a:gdLst>
                    <a:gd name="T0" fmla="*/ 12 w 39"/>
                    <a:gd name="T1" fmla="*/ 10 h 52"/>
                    <a:gd name="T2" fmla="*/ 12 w 39"/>
                    <a:gd name="T3" fmla="*/ 0 h 52"/>
                    <a:gd name="T4" fmla="*/ 12 w 39"/>
                    <a:gd name="T5" fmla="*/ 10 h 52"/>
                    <a:gd name="T6" fmla="*/ 0 60000 65536"/>
                    <a:gd name="T7" fmla="*/ 0 60000 65536"/>
                    <a:gd name="T8" fmla="*/ 0 60000 65536"/>
                  </a:gdLst>
                  <a:ahLst/>
                  <a:cxnLst>
                    <a:cxn ang="T6">
                      <a:pos x="T0" y="T1"/>
                    </a:cxn>
                    <a:cxn ang="T7">
                      <a:pos x="T2" y="T3"/>
                    </a:cxn>
                    <a:cxn ang="T8">
                      <a:pos x="T4" y="T5"/>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p:spPr>
              <p:txBody>
                <a:bodyPr wrap="none" anchor="ctr"/>
                <a:lstStyle/>
                <a:p>
                  <a:endParaRPr lang="en-US"/>
                </a:p>
              </p:txBody>
            </p:sp>
            <p:sp>
              <p:nvSpPr>
                <p:cNvPr id="69" name="Freeform 41"/>
                <p:cNvSpPr>
                  <a:spLocks/>
                </p:cNvSpPr>
                <p:nvPr userDrawn="1"/>
              </p:nvSpPr>
              <p:spPr bwMode="ltGray">
                <a:xfrm>
                  <a:off x="5054" y="507"/>
                  <a:ext cx="45" cy="66"/>
                </a:xfrm>
                <a:custGeom>
                  <a:avLst/>
                  <a:gdLst>
                    <a:gd name="T0" fmla="*/ 4 w 44"/>
                    <a:gd name="T1" fmla="*/ 2 h 80"/>
                    <a:gd name="T2" fmla="*/ 20 w 44"/>
                    <a:gd name="T3" fmla="*/ 8 h 80"/>
                    <a:gd name="T4" fmla="*/ 31 w 44"/>
                    <a:gd name="T5" fmla="*/ 12 h 80"/>
                    <a:gd name="T6" fmla="*/ 43 w 44"/>
                    <a:gd name="T7" fmla="*/ 14 h 80"/>
                    <a:gd name="T8" fmla="*/ 31 w 44"/>
                    <a:gd name="T9" fmla="*/ 19 h 80"/>
                    <a:gd name="T10" fmla="*/ 0 w 44"/>
                    <a:gd name="T11" fmla="*/ 6 h 80"/>
                    <a:gd name="T12" fmla="*/ 4 w 44"/>
                    <a:gd name="T13" fmla="*/ 2 h 8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p:spPr>
              <p:txBody>
                <a:bodyPr wrap="none" anchor="ctr"/>
                <a:lstStyle/>
                <a:p>
                  <a:endParaRPr lang="en-US"/>
                </a:p>
              </p:txBody>
            </p:sp>
            <p:sp>
              <p:nvSpPr>
                <p:cNvPr id="70" name="Freeform 42"/>
                <p:cNvSpPr>
                  <a:spLocks/>
                </p:cNvSpPr>
                <p:nvPr userDrawn="1"/>
              </p:nvSpPr>
              <p:spPr bwMode="ltGray">
                <a:xfrm>
                  <a:off x="4260" y="6"/>
                  <a:ext cx="480" cy="100"/>
                </a:xfrm>
                <a:custGeom>
                  <a:avLst/>
                  <a:gdLst>
                    <a:gd name="T0" fmla="*/ 3522 w 323"/>
                    <a:gd name="T1" fmla="*/ 31 h 64"/>
                    <a:gd name="T2" fmla="*/ 3694 w 323"/>
                    <a:gd name="T3" fmla="*/ 183 h 64"/>
                    <a:gd name="T4" fmla="*/ 3761 w 323"/>
                    <a:gd name="T5" fmla="*/ 0 h 64"/>
                    <a:gd name="T6" fmla="*/ 4247 w 323"/>
                    <a:gd name="T7" fmla="*/ 0 h 64"/>
                    <a:gd name="T8" fmla="*/ 4604 w 323"/>
                    <a:gd name="T9" fmla="*/ 394 h 64"/>
                    <a:gd name="T10" fmla="*/ 5099 w 323"/>
                    <a:gd name="T11" fmla="*/ 231 h 64"/>
                    <a:gd name="T12" fmla="*/ 5029 w 323"/>
                    <a:gd name="T13" fmla="*/ 650 h 64"/>
                    <a:gd name="T14" fmla="*/ 4767 w 323"/>
                    <a:gd name="T15" fmla="*/ 1058 h 64"/>
                    <a:gd name="T16" fmla="*/ 4715 w 323"/>
                    <a:gd name="T17" fmla="*/ 650 h 64"/>
                    <a:gd name="T18" fmla="*/ 4604 w 323"/>
                    <a:gd name="T19" fmla="*/ 698 h 64"/>
                    <a:gd name="T20" fmla="*/ 4475 w 323"/>
                    <a:gd name="T21" fmla="*/ 650 h 64"/>
                    <a:gd name="T22" fmla="*/ 4207 w 323"/>
                    <a:gd name="T23" fmla="*/ 483 h 64"/>
                    <a:gd name="T24" fmla="*/ 3653 w 323"/>
                    <a:gd name="T25" fmla="*/ 859 h 64"/>
                    <a:gd name="T26" fmla="*/ 3220 w 323"/>
                    <a:gd name="T27" fmla="*/ 1008 h 64"/>
                    <a:gd name="T28" fmla="*/ 3390 w 323"/>
                    <a:gd name="T29" fmla="*/ 1294 h 64"/>
                    <a:gd name="T30" fmla="*/ 3011 w 323"/>
                    <a:gd name="T31" fmla="*/ 1423 h 64"/>
                    <a:gd name="T32" fmla="*/ 2700 w 323"/>
                    <a:gd name="T33" fmla="*/ 1377 h 64"/>
                    <a:gd name="T34" fmla="*/ 2831 w 323"/>
                    <a:gd name="T35" fmla="*/ 1294 h 64"/>
                    <a:gd name="T36" fmla="*/ 2730 w 323"/>
                    <a:gd name="T37" fmla="*/ 911 h 64"/>
                    <a:gd name="T38" fmla="*/ 2700 w 323"/>
                    <a:gd name="T39" fmla="*/ 698 h 64"/>
                    <a:gd name="T40" fmla="*/ 2531 w 323"/>
                    <a:gd name="T41" fmla="*/ 528 h 64"/>
                    <a:gd name="T42" fmla="*/ 2277 w 323"/>
                    <a:gd name="T43" fmla="*/ 616 h 64"/>
                    <a:gd name="T44" fmla="*/ 2146 w 323"/>
                    <a:gd name="T45" fmla="*/ 616 h 64"/>
                    <a:gd name="T46" fmla="*/ 1971 w 323"/>
                    <a:gd name="T47" fmla="*/ 564 h 64"/>
                    <a:gd name="T48" fmla="*/ 1326 w 323"/>
                    <a:gd name="T49" fmla="*/ 48 h 64"/>
                    <a:gd name="T50" fmla="*/ 951 w 323"/>
                    <a:gd name="T51" fmla="*/ 317 h 64"/>
                    <a:gd name="T52" fmla="*/ 1 w 323"/>
                    <a:gd name="T53" fmla="*/ 0 h 64"/>
                    <a:gd name="T54" fmla="*/ 3522 w 323"/>
                    <a:gd name="T55" fmla="*/ 31 h 6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p:spPr>
              <p:txBody>
                <a:bodyPr wrap="none" anchor="ctr"/>
                <a:lstStyle/>
                <a:p>
                  <a:endParaRPr lang="en-US"/>
                </a:p>
              </p:txBody>
            </p:sp>
            <p:sp>
              <p:nvSpPr>
                <p:cNvPr id="71" name="Freeform 43"/>
                <p:cNvSpPr>
                  <a:spLocks/>
                </p:cNvSpPr>
                <p:nvPr userDrawn="1"/>
              </p:nvSpPr>
              <p:spPr bwMode="ltGray">
                <a:xfrm>
                  <a:off x="3835" y="3"/>
                  <a:ext cx="446" cy="49"/>
                </a:xfrm>
                <a:custGeom>
                  <a:avLst/>
                  <a:gdLst>
                    <a:gd name="T0" fmla="*/ 1686 w 300"/>
                    <a:gd name="T1" fmla="*/ 762 h 31"/>
                    <a:gd name="T2" fmla="*/ 491 w 300"/>
                    <a:gd name="T3" fmla="*/ 33 h 31"/>
                    <a:gd name="T4" fmla="*/ 4577 w 300"/>
                    <a:gd name="T5" fmla="*/ 0 h 31"/>
                    <a:gd name="T6" fmla="*/ 4747 w 300"/>
                    <a:gd name="T7" fmla="*/ 345 h 31"/>
                    <a:gd name="T8" fmla="*/ 4234 w 300"/>
                    <a:gd name="T9" fmla="*/ 395 h 31"/>
                    <a:gd name="T10" fmla="*/ 1686 w 300"/>
                    <a:gd name="T11" fmla="*/ 762 h 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p:spPr>
              <p:txBody>
                <a:bodyPr wrap="none" anchor="ctr"/>
                <a:lstStyle/>
                <a:p>
                  <a:endParaRPr lang="en-US"/>
                </a:p>
              </p:txBody>
            </p:sp>
            <p:sp>
              <p:nvSpPr>
                <p:cNvPr id="72" name="Freeform 44"/>
                <p:cNvSpPr>
                  <a:spLocks/>
                </p:cNvSpPr>
                <p:nvPr userDrawn="1"/>
              </p:nvSpPr>
              <p:spPr bwMode="ltGray">
                <a:xfrm>
                  <a:off x="2853" y="74"/>
                  <a:ext cx="42" cy="25"/>
                </a:xfrm>
                <a:custGeom>
                  <a:avLst/>
                  <a:gdLst>
                    <a:gd name="T0" fmla="*/ 0 w 41"/>
                    <a:gd name="T1" fmla="*/ 9 h 29"/>
                    <a:gd name="T2" fmla="*/ 12 w 41"/>
                    <a:gd name="T3" fmla="*/ 10 h 29"/>
                    <a:gd name="T4" fmla="*/ 0 w 41"/>
                    <a:gd name="T5" fmla="*/ 9 h 29"/>
                    <a:gd name="T6" fmla="*/ 0 60000 65536"/>
                    <a:gd name="T7" fmla="*/ 0 60000 65536"/>
                    <a:gd name="T8" fmla="*/ 0 60000 65536"/>
                  </a:gdLst>
                  <a:ahLst/>
                  <a:cxnLst>
                    <a:cxn ang="T6">
                      <a:pos x="T0" y="T1"/>
                    </a:cxn>
                    <a:cxn ang="T7">
                      <a:pos x="T2" y="T3"/>
                    </a:cxn>
                    <a:cxn ang="T8">
                      <a:pos x="T4" y="T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p:spPr>
              <p:txBody>
                <a:bodyPr wrap="none" anchor="ctr"/>
                <a:lstStyle/>
                <a:p>
                  <a:endParaRPr lang="en-US"/>
                </a:p>
              </p:txBody>
            </p:sp>
            <p:sp>
              <p:nvSpPr>
                <p:cNvPr id="73" name="Freeform 45"/>
                <p:cNvSpPr>
                  <a:spLocks/>
                </p:cNvSpPr>
                <p:nvPr userDrawn="1"/>
              </p:nvSpPr>
              <p:spPr bwMode="ltGray">
                <a:xfrm>
                  <a:off x="1704" y="3"/>
                  <a:ext cx="1022" cy="372"/>
                </a:xfrm>
                <a:custGeom>
                  <a:avLst/>
                  <a:gdLst>
                    <a:gd name="T0" fmla="*/ 28375 w 436"/>
                    <a:gd name="T1" fmla="*/ 426 h 152"/>
                    <a:gd name="T2" fmla="*/ 169544 w 436"/>
                    <a:gd name="T3" fmla="*/ 0 h 152"/>
                    <a:gd name="T4" fmla="*/ 161699 w 436"/>
                    <a:gd name="T5" fmla="*/ 28380 h 152"/>
                    <a:gd name="T6" fmla="*/ 154423 w 436"/>
                    <a:gd name="T7" fmla="*/ 35663 h 152"/>
                    <a:gd name="T8" fmla="*/ 152428 w 436"/>
                    <a:gd name="T9" fmla="*/ 36777 h 152"/>
                    <a:gd name="T10" fmla="*/ 145780 w 436"/>
                    <a:gd name="T11" fmla="*/ 38465 h 152"/>
                    <a:gd name="T12" fmla="*/ 140319 w 436"/>
                    <a:gd name="T13" fmla="*/ 46175 h 152"/>
                    <a:gd name="T14" fmla="*/ 140834 w 436"/>
                    <a:gd name="T15" fmla="*/ 51977 h 152"/>
                    <a:gd name="T16" fmla="*/ 141467 w 436"/>
                    <a:gd name="T17" fmla="*/ 56289 h 152"/>
                    <a:gd name="T18" fmla="*/ 142318 w 436"/>
                    <a:gd name="T19" fmla="*/ 59513 h 152"/>
                    <a:gd name="T20" fmla="*/ 140834 w 436"/>
                    <a:gd name="T21" fmla="*/ 64251 h 152"/>
                    <a:gd name="T22" fmla="*/ 136521 w 436"/>
                    <a:gd name="T23" fmla="*/ 63208 h 152"/>
                    <a:gd name="T24" fmla="*/ 133045 w 436"/>
                    <a:gd name="T25" fmla="*/ 67868 h 152"/>
                    <a:gd name="T26" fmla="*/ 134885 w 436"/>
                    <a:gd name="T27" fmla="*/ 55205 h 152"/>
                    <a:gd name="T28" fmla="*/ 131357 w 436"/>
                    <a:gd name="T29" fmla="*/ 52667 h 152"/>
                    <a:gd name="T30" fmla="*/ 133676 w 436"/>
                    <a:gd name="T31" fmla="*/ 49006 h 152"/>
                    <a:gd name="T32" fmla="*/ 133045 w 436"/>
                    <a:gd name="T33" fmla="*/ 46892 h 152"/>
                    <a:gd name="T34" fmla="*/ 124412 w 436"/>
                    <a:gd name="T35" fmla="*/ 49432 h 152"/>
                    <a:gd name="T36" fmla="*/ 123268 w 436"/>
                    <a:gd name="T37" fmla="*/ 44694 h 152"/>
                    <a:gd name="T38" fmla="*/ 115411 w 436"/>
                    <a:gd name="T39" fmla="*/ 49432 h 152"/>
                    <a:gd name="T40" fmla="*/ 124412 w 436"/>
                    <a:gd name="T41" fmla="*/ 54175 h 152"/>
                    <a:gd name="T42" fmla="*/ 118620 w 436"/>
                    <a:gd name="T43" fmla="*/ 61449 h 152"/>
                    <a:gd name="T44" fmla="*/ 120941 w 436"/>
                    <a:gd name="T45" fmla="*/ 66184 h 152"/>
                    <a:gd name="T46" fmla="*/ 122417 w 436"/>
                    <a:gd name="T47" fmla="*/ 72606 h 152"/>
                    <a:gd name="T48" fmla="*/ 120099 w 436"/>
                    <a:gd name="T49" fmla="*/ 73044 h 152"/>
                    <a:gd name="T50" fmla="*/ 122054 w 436"/>
                    <a:gd name="T51" fmla="*/ 75594 h 152"/>
                    <a:gd name="T52" fmla="*/ 119457 w 436"/>
                    <a:gd name="T53" fmla="*/ 79889 h 152"/>
                    <a:gd name="T54" fmla="*/ 0 w 436"/>
                    <a:gd name="T55" fmla="*/ 78421 h 152"/>
                    <a:gd name="T56" fmla="*/ 28375 w 436"/>
                    <a:gd name="T57" fmla="*/ 426 h 1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p:spPr>
              <p:txBody>
                <a:bodyPr wrap="none" anchor="ctr"/>
                <a:lstStyle/>
                <a:p>
                  <a:endParaRPr lang="en-US"/>
                </a:p>
              </p:txBody>
            </p:sp>
            <p:sp>
              <p:nvSpPr>
                <p:cNvPr id="74" name="Freeform 46"/>
                <p:cNvSpPr>
                  <a:spLocks/>
                </p:cNvSpPr>
                <p:nvPr userDrawn="1"/>
              </p:nvSpPr>
              <p:spPr bwMode="ltGray">
                <a:xfrm>
                  <a:off x="2729" y="-9"/>
                  <a:ext cx="47" cy="134"/>
                </a:xfrm>
                <a:custGeom>
                  <a:avLst/>
                  <a:gdLst>
                    <a:gd name="T0" fmla="*/ 5 w 47"/>
                    <a:gd name="T1" fmla="*/ 37 h 165"/>
                    <a:gd name="T2" fmla="*/ 15 w 47"/>
                    <a:gd name="T3" fmla="*/ 25 h 165"/>
                    <a:gd name="T4" fmla="*/ 17 w 47"/>
                    <a:gd name="T5" fmla="*/ 15 h 165"/>
                    <a:gd name="T6" fmla="*/ 11 w 47"/>
                    <a:gd name="T7" fmla="*/ 9 h 165"/>
                    <a:gd name="T8" fmla="*/ 17 w 47"/>
                    <a:gd name="T9" fmla="*/ 2 h 165"/>
                    <a:gd name="T10" fmla="*/ 21 w 47"/>
                    <a:gd name="T11" fmla="*/ 0 h 165"/>
                    <a:gd name="T12" fmla="*/ 31 w 47"/>
                    <a:gd name="T13" fmla="*/ 6 h 165"/>
                    <a:gd name="T14" fmla="*/ 47 w 47"/>
                    <a:gd name="T15" fmla="*/ 23 h 165"/>
                    <a:gd name="T16" fmla="*/ 31 w 47"/>
                    <a:gd name="T17" fmla="*/ 25 h 165"/>
                    <a:gd name="T18" fmla="*/ 23 w 47"/>
                    <a:gd name="T19" fmla="*/ 29 h 165"/>
                    <a:gd name="T20" fmla="*/ 21 w 47"/>
                    <a:gd name="T21" fmla="*/ 31 h 165"/>
                    <a:gd name="T22" fmla="*/ 27 w 47"/>
                    <a:gd name="T23" fmla="*/ 31 h 165"/>
                    <a:gd name="T24" fmla="*/ 31 w 47"/>
                    <a:gd name="T25" fmla="*/ 34 h 165"/>
                    <a:gd name="T26" fmla="*/ 13 w 47"/>
                    <a:gd name="T27" fmla="*/ 34 h 165"/>
                    <a:gd name="T28" fmla="*/ 7 w 47"/>
                    <a:gd name="T29" fmla="*/ 37 h 165"/>
                    <a:gd name="T30" fmla="*/ 3 w 47"/>
                    <a:gd name="T31" fmla="*/ 36 h 165"/>
                    <a:gd name="T32" fmla="*/ 5 w 47"/>
                    <a:gd name="T33" fmla="*/ 37 h 1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p:spPr>
              <p:txBody>
                <a:bodyPr wrap="none" anchor="ctr"/>
                <a:lstStyle/>
                <a:p>
                  <a:endParaRPr lang="en-US"/>
                </a:p>
              </p:txBody>
            </p:sp>
            <p:sp>
              <p:nvSpPr>
                <p:cNvPr id="75" name="Freeform 47"/>
                <p:cNvSpPr>
                  <a:spLocks/>
                </p:cNvSpPr>
                <p:nvPr userDrawn="1"/>
              </p:nvSpPr>
              <p:spPr bwMode="ltGray">
                <a:xfrm>
                  <a:off x="2701" y="103"/>
                  <a:ext cx="138" cy="84"/>
                </a:xfrm>
                <a:custGeom>
                  <a:avLst/>
                  <a:gdLst>
                    <a:gd name="T0" fmla="*/ 26 w 138"/>
                    <a:gd name="T1" fmla="*/ 15 h 103"/>
                    <a:gd name="T2" fmla="*/ 30 w 138"/>
                    <a:gd name="T3" fmla="*/ 11 h 103"/>
                    <a:gd name="T4" fmla="*/ 50 w 138"/>
                    <a:gd name="T5" fmla="*/ 8 h 103"/>
                    <a:gd name="T6" fmla="*/ 54 w 138"/>
                    <a:gd name="T7" fmla="*/ 11 h 103"/>
                    <a:gd name="T8" fmla="*/ 66 w 138"/>
                    <a:gd name="T9" fmla="*/ 12 h 103"/>
                    <a:gd name="T10" fmla="*/ 80 w 138"/>
                    <a:gd name="T11" fmla="*/ 13 h 103"/>
                    <a:gd name="T12" fmla="*/ 116 w 138"/>
                    <a:gd name="T13" fmla="*/ 8 h 103"/>
                    <a:gd name="T14" fmla="*/ 130 w 138"/>
                    <a:gd name="T15" fmla="*/ 4 h 103"/>
                    <a:gd name="T16" fmla="*/ 138 w 138"/>
                    <a:gd name="T17" fmla="*/ 2 h 103"/>
                    <a:gd name="T18" fmla="*/ 106 w 138"/>
                    <a:gd name="T19" fmla="*/ 12 h 103"/>
                    <a:gd name="T20" fmla="*/ 84 w 138"/>
                    <a:gd name="T21" fmla="*/ 16 h 103"/>
                    <a:gd name="T22" fmla="*/ 66 w 138"/>
                    <a:gd name="T23" fmla="*/ 20 h 103"/>
                    <a:gd name="T24" fmla="*/ 48 w 138"/>
                    <a:gd name="T25" fmla="*/ 25 h 103"/>
                    <a:gd name="T26" fmla="*/ 26 w 138"/>
                    <a:gd name="T27" fmla="*/ 22 h 103"/>
                    <a:gd name="T28" fmla="*/ 20 w 138"/>
                    <a:gd name="T29" fmla="*/ 20 h 103"/>
                    <a:gd name="T30" fmla="*/ 22 w 138"/>
                    <a:gd name="T31" fmla="*/ 23 h 103"/>
                    <a:gd name="T32" fmla="*/ 0 w 138"/>
                    <a:gd name="T33" fmla="*/ 23 h 103"/>
                    <a:gd name="T34" fmla="*/ 10 w 138"/>
                    <a:gd name="T35" fmla="*/ 19 h 103"/>
                    <a:gd name="T36" fmla="*/ 26 w 138"/>
                    <a:gd name="T37" fmla="*/ 15 h 10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p:spPr>
              <p:txBody>
                <a:bodyPr wrap="none" anchor="ctr"/>
                <a:lstStyle/>
                <a:p>
                  <a:endParaRPr lang="en-US"/>
                </a:p>
              </p:txBody>
            </p:sp>
            <p:sp>
              <p:nvSpPr>
                <p:cNvPr id="76" name="Freeform 48"/>
                <p:cNvSpPr>
                  <a:spLocks/>
                </p:cNvSpPr>
                <p:nvPr userDrawn="1"/>
              </p:nvSpPr>
              <p:spPr bwMode="ltGray">
                <a:xfrm>
                  <a:off x="2553" y="182"/>
                  <a:ext cx="187" cy="176"/>
                </a:xfrm>
                <a:custGeom>
                  <a:avLst/>
                  <a:gdLst>
                    <a:gd name="T0" fmla="*/ 151 w 188"/>
                    <a:gd name="T1" fmla="*/ 6 h 214"/>
                    <a:gd name="T2" fmla="*/ 153 w 188"/>
                    <a:gd name="T3" fmla="*/ 2 h 214"/>
                    <a:gd name="T4" fmla="*/ 163 w 188"/>
                    <a:gd name="T5" fmla="*/ 0 h 214"/>
                    <a:gd name="T6" fmla="*/ 175 w 188"/>
                    <a:gd name="T7" fmla="*/ 6 h 214"/>
                    <a:gd name="T8" fmla="*/ 181 w 188"/>
                    <a:gd name="T9" fmla="*/ 11 h 214"/>
                    <a:gd name="T10" fmla="*/ 171 w 188"/>
                    <a:gd name="T11" fmla="*/ 14 h 214"/>
                    <a:gd name="T12" fmla="*/ 163 w 188"/>
                    <a:gd name="T13" fmla="*/ 20 h 214"/>
                    <a:gd name="T14" fmla="*/ 155 w 188"/>
                    <a:gd name="T15" fmla="*/ 32 h 214"/>
                    <a:gd name="T16" fmla="*/ 137 w 188"/>
                    <a:gd name="T17" fmla="*/ 35 h 214"/>
                    <a:gd name="T18" fmla="*/ 113 w 188"/>
                    <a:gd name="T19" fmla="*/ 35 h 214"/>
                    <a:gd name="T20" fmla="*/ 105 w 188"/>
                    <a:gd name="T21" fmla="*/ 32 h 214"/>
                    <a:gd name="T22" fmla="*/ 95 w 188"/>
                    <a:gd name="T23" fmla="*/ 37 h 214"/>
                    <a:gd name="T24" fmla="*/ 90 w 188"/>
                    <a:gd name="T25" fmla="*/ 38 h 214"/>
                    <a:gd name="T26" fmla="*/ 80 w 188"/>
                    <a:gd name="T27" fmla="*/ 34 h 214"/>
                    <a:gd name="T28" fmla="*/ 58 w 188"/>
                    <a:gd name="T29" fmla="*/ 36 h 214"/>
                    <a:gd name="T30" fmla="*/ 76 w 188"/>
                    <a:gd name="T31" fmla="*/ 36 h 214"/>
                    <a:gd name="T32" fmla="*/ 78 w 188"/>
                    <a:gd name="T33" fmla="*/ 41 h 214"/>
                    <a:gd name="T34" fmla="*/ 58 w 188"/>
                    <a:gd name="T35" fmla="*/ 43 h 214"/>
                    <a:gd name="T36" fmla="*/ 34 w 188"/>
                    <a:gd name="T37" fmla="*/ 43 h 214"/>
                    <a:gd name="T38" fmla="*/ 36 w 188"/>
                    <a:gd name="T39" fmla="*/ 39 h 214"/>
                    <a:gd name="T40" fmla="*/ 46 w 188"/>
                    <a:gd name="T41" fmla="*/ 36 h 214"/>
                    <a:gd name="T42" fmla="*/ 34 w 188"/>
                    <a:gd name="T43" fmla="*/ 37 h 214"/>
                    <a:gd name="T44" fmla="*/ 26 w 188"/>
                    <a:gd name="T45" fmla="*/ 43 h 214"/>
                    <a:gd name="T46" fmla="*/ 30 w 188"/>
                    <a:gd name="T47" fmla="*/ 48 h 214"/>
                    <a:gd name="T48" fmla="*/ 14 w 188"/>
                    <a:gd name="T49" fmla="*/ 51 h 214"/>
                    <a:gd name="T50" fmla="*/ 0 w 188"/>
                    <a:gd name="T51" fmla="*/ 55 h 214"/>
                    <a:gd name="T52" fmla="*/ 8 w 188"/>
                    <a:gd name="T53" fmla="*/ 48 h 214"/>
                    <a:gd name="T54" fmla="*/ 0 w 188"/>
                    <a:gd name="T55" fmla="*/ 42 h 214"/>
                    <a:gd name="T56" fmla="*/ 14 w 188"/>
                    <a:gd name="T57" fmla="*/ 39 h 214"/>
                    <a:gd name="T58" fmla="*/ 32 w 188"/>
                    <a:gd name="T59" fmla="*/ 34 h 214"/>
                    <a:gd name="T60" fmla="*/ 44 w 188"/>
                    <a:gd name="T61" fmla="*/ 30 h 214"/>
                    <a:gd name="T62" fmla="*/ 72 w 188"/>
                    <a:gd name="T63" fmla="*/ 30 h 214"/>
                    <a:gd name="T64" fmla="*/ 84 w 188"/>
                    <a:gd name="T65" fmla="*/ 29 h 214"/>
                    <a:gd name="T66" fmla="*/ 107 w 188"/>
                    <a:gd name="T67" fmla="*/ 21 h 214"/>
                    <a:gd name="T68" fmla="*/ 113 w 188"/>
                    <a:gd name="T69" fmla="*/ 24 h 214"/>
                    <a:gd name="T70" fmla="*/ 125 w 188"/>
                    <a:gd name="T71" fmla="*/ 20 h 214"/>
                    <a:gd name="T72" fmla="*/ 143 w 188"/>
                    <a:gd name="T73" fmla="*/ 14 h 214"/>
                    <a:gd name="T74" fmla="*/ 147 w 188"/>
                    <a:gd name="T75" fmla="*/ 11 h 214"/>
                    <a:gd name="T76" fmla="*/ 141 w 188"/>
                    <a:gd name="T77" fmla="*/ 10 h 214"/>
                    <a:gd name="T78" fmla="*/ 145 w 188"/>
                    <a:gd name="T79" fmla="*/ 8 h 214"/>
                    <a:gd name="T80" fmla="*/ 151 w 188"/>
                    <a:gd name="T81" fmla="*/ 6 h 21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p:spPr>
              <p:txBody>
                <a:bodyPr wrap="none" anchor="ctr"/>
                <a:lstStyle/>
                <a:p>
                  <a:endParaRPr lang="en-US"/>
                </a:p>
              </p:txBody>
            </p:sp>
            <p:sp>
              <p:nvSpPr>
                <p:cNvPr id="77" name="Freeform 49"/>
                <p:cNvSpPr>
                  <a:spLocks/>
                </p:cNvSpPr>
                <p:nvPr userDrawn="1"/>
              </p:nvSpPr>
              <p:spPr bwMode="ltGray">
                <a:xfrm>
                  <a:off x="2677" y="233"/>
                  <a:ext cx="14" cy="10"/>
                </a:xfrm>
                <a:custGeom>
                  <a:avLst/>
                  <a:gdLst>
                    <a:gd name="T0" fmla="*/ 0 w 13"/>
                    <a:gd name="T1" fmla="*/ 2 h 13"/>
                    <a:gd name="T2" fmla="*/ 4 w 13"/>
                    <a:gd name="T3" fmla="*/ 2 h 13"/>
                    <a:gd name="T4" fmla="*/ 0 w 13"/>
                    <a:gd name="T5" fmla="*/ 2 h 13"/>
                    <a:gd name="T6" fmla="*/ 0 60000 65536"/>
                    <a:gd name="T7" fmla="*/ 0 60000 65536"/>
                    <a:gd name="T8" fmla="*/ 0 60000 65536"/>
                  </a:gdLst>
                  <a:ahLst/>
                  <a:cxnLst>
                    <a:cxn ang="T6">
                      <a:pos x="T0" y="T1"/>
                    </a:cxn>
                    <a:cxn ang="T7">
                      <a:pos x="T2" y="T3"/>
                    </a:cxn>
                    <a:cxn ang="T8">
                      <a:pos x="T4" y="T5"/>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p:spPr>
              <p:txBody>
                <a:bodyPr wrap="none" anchor="ctr"/>
                <a:lstStyle/>
                <a:p>
                  <a:endParaRPr lang="en-US"/>
                </a:p>
              </p:txBody>
            </p:sp>
            <p:sp>
              <p:nvSpPr>
                <p:cNvPr id="78" name="Freeform 50"/>
                <p:cNvSpPr>
                  <a:spLocks/>
                </p:cNvSpPr>
                <p:nvPr userDrawn="1"/>
              </p:nvSpPr>
              <p:spPr bwMode="ltGray">
                <a:xfrm>
                  <a:off x="1627" y="353"/>
                  <a:ext cx="813" cy="462"/>
                </a:xfrm>
                <a:custGeom>
                  <a:avLst/>
                  <a:gdLst>
                    <a:gd name="T0" fmla="*/ 819 w 812"/>
                    <a:gd name="T1" fmla="*/ 6 h 564"/>
                    <a:gd name="T2" fmla="*/ 785 w 812"/>
                    <a:gd name="T3" fmla="*/ 20 h 564"/>
                    <a:gd name="T4" fmla="*/ 755 w 812"/>
                    <a:gd name="T5" fmla="*/ 30 h 564"/>
                    <a:gd name="T6" fmla="*/ 729 w 812"/>
                    <a:gd name="T7" fmla="*/ 35 h 564"/>
                    <a:gd name="T8" fmla="*/ 641 w 812"/>
                    <a:gd name="T9" fmla="*/ 44 h 564"/>
                    <a:gd name="T10" fmla="*/ 639 w 812"/>
                    <a:gd name="T11" fmla="*/ 52 h 564"/>
                    <a:gd name="T12" fmla="*/ 611 w 812"/>
                    <a:gd name="T13" fmla="*/ 57 h 564"/>
                    <a:gd name="T14" fmla="*/ 627 w 812"/>
                    <a:gd name="T15" fmla="*/ 44 h 564"/>
                    <a:gd name="T16" fmla="*/ 583 w 812"/>
                    <a:gd name="T17" fmla="*/ 47 h 564"/>
                    <a:gd name="T18" fmla="*/ 563 w 812"/>
                    <a:gd name="T19" fmla="*/ 54 h 564"/>
                    <a:gd name="T20" fmla="*/ 603 w 812"/>
                    <a:gd name="T21" fmla="*/ 69 h 564"/>
                    <a:gd name="T22" fmla="*/ 601 w 812"/>
                    <a:gd name="T23" fmla="*/ 91 h 564"/>
                    <a:gd name="T24" fmla="*/ 549 w 812"/>
                    <a:gd name="T25" fmla="*/ 101 h 564"/>
                    <a:gd name="T26" fmla="*/ 529 w 812"/>
                    <a:gd name="T27" fmla="*/ 96 h 564"/>
                    <a:gd name="T28" fmla="*/ 489 w 812"/>
                    <a:gd name="T29" fmla="*/ 86 h 564"/>
                    <a:gd name="T30" fmla="*/ 469 w 812"/>
                    <a:gd name="T31" fmla="*/ 86 h 564"/>
                    <a:gd name="T32" fmla="*/ 457 w 812"/>
                    <a:gd name="T33" fmla="*/ 98 h 564"/>
                    <a:gd name="T34" fmla="*/ 507 w 812"/>
                    <a:gd name="T35" fmla="*/ 115 h 564"/>
                    <a:gd name="T36" fmla="*/ 517 w 812"/>
                    <a:gd name="T37" fmla="*/ 129 h 564"/>
                    <a:gd name="T38" fmla="*/ 533 w 812"/>
                    <a:gd name="T39" fmla="*/ 138 h 564"/>
                    <a:gd name="T40" fmla="*/ 499 w 812"/>
                    <a:gd name="T41" fmla="*/ 135 h 564"/>
                    <a:gd name="T42" fmla="*/ 477 w 812"/>
                    <a:gd name="T43" fmla="*/ 128 h 564"/>
                    <a:gd name="T44" fmla="*/ 429 w 812"/>
                    <a:gd name="T45" fmla="*/ 105 h 564"/>
                    <a:gd name="T46" fmla="*/ 433 w 812"/>
                    <a:gd name="T47" fmla="*/ 76 h 564"/>
                    <a:gd name="T48" fmla="*/ 429 w 812"/>
                    <a:gd name="T49" fmla="*/ 66 h 564"/>
                    <a:gd name="T50" fmla="*/ 419 w 812"/>
                    <a:gd name="T51" fmla="*/ 69 h 564"/>
                    <a:gd name="T52" fmla="*/ 386 w 812"/>
                    <a:gd name="T53" fmla="*/ 66 h 564"/>
                    <a:gd name="T54" fmla="*/ 360 w 812"/>
                    <a:gd name="T55" fmla="*/ 42 h 564"/>
                    <a:gd name="T56" fmla="*/ 330 w 812"/>
                    <a:gd name="T57" fmla="*/ 41 h 564"/>
                    <a:gd name="T58" fmla="*/ 288 w 812"/>
                    <a:gd name="T59" fmla="*/ 43 h 564"/>
                    <a:gd name="T60" fmla="*/ 242 w 812"/>
                    <a:gd name="T61" fmla="*/ 57 h 564"/>
                    <a:gd name="T62" fmla="*/ 196 w 812"/>
                    <a:gd name="T63" fmla="*/ 66 h 564"/>
                    <a:gd name="T64" fmla="*/ 184 w 812"/>
                    <a:gd name="T65" fmla="*/ 68 h 564"/>
                    <a:gd name="T66" fmla="*/ 160 w 812"/>
                    <a:gd name="T67" fmla="*/ 80 h 564"/>
                    <a:gd name="T68" fmla="*/ 152 w 812"/>
                    <a:gd name="T69" fmla="*/ 88 h 564"/>
                    <a:gd name="T70" fmla="*/ 128 w 812"/>
                    <a:gd name="T71" fmla="*/ 100 h 564"/>
                    <a:gd name="T72" fmla="*/ 94 w 812"/>
                    <a:gd name="T73" fmla="*/ 97 h 564"/>
                    <a:gd name="T74" fmla="*/ 66 w 812"/>
                    <a:gd name="T75" fmla="*/ 64 h 564"/>
                    <a:gd name="T76" fmla="*/ 72 w 812"/>
                    <a:gd name="T77" fmla="*/ 39 h 564"/>
                    <a:gd name="T78" fmla="*/ 44 w 812"/>
                    <a:gd name="T79" fmla="*/ 44 h 564"/>
                    <a:gd name="T80" fmla="*/ 20 w 812"/>
                    <a:gd name="T81" fmla="*/ 38 h 564"/>
                    <a:gd name="T82" fmla="*/ 24 w 812"/>
                    <a:gd name="T83" fmla="*/ 34 h 564"/>
                    <a:gd name="T84" fmla="*/ 0 w 812"/>
                    <a:gd name="T85" fmla="*/ 23 h 564"/>
                    <a:gd name="T86" fmla="*/ 805 w 812"/>
                    <a:gd name="T87" fmla="*/ 2 h 56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p:spPr>
              <p:txBody>
                <a:bodyPr wrap="none" anchor="ctr"/>
                <a:lstStyle/>
                <a:p>
                  <a:endParaRPr lang="en-US"/>
                </a:p>
              </p:txBody>
            </p:sp>
            <p:sp>
              <p:nvSpPr>
                <p:cNvPr id="79" name="Freeform 51"/>
                <p:cNvSpPr>
                  <a:spLocks/>
                </p:cNvSpPr>
                <p:nvPr userDrawn="1"/>
              </p:nvSpPr>
              <p:spPr bwMode="ltGray">
                <a:xfrm>
                  <a:off x="1770" y="671"/>
                  <a:ext cx="45" cy="71"/>
                </a:xfrm>
                <a:custGeom>
                  <a:avLst/>
                  <a:gdLst>
                    <a:gd name="T0" fmla="*/ 7 w 43"/>
                    <a:gd name="T1" fmla="*/ 3 h 85"/>
                    <a:gd name="T2" fmla="*/ 24 w 43"/>
                    <a:gd name="T3" fmla="*/ 3 h 85"/>
                    <a:gd name="T4" fmla="*/ 51 w 43"/>
                    <a:gd name="T5" fmla="*/ 9 h 85"/>
                    <a:gd name="T6" fmla="*/ 26 w 43"/>
                    <a:gd name="T7" fmla="*/ 23 h 85"/>
                    <a:gd name="T8" fmla="*/ 1 w 43"/>
                    <a:gd name="T9" fmla="*/ 19 h 85"/>
                    <a:gd name="T10" fmla="*/ 7 w 43"/>
                    <a:gd name="T11" fmla="*/ 3 h 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p:spPr>
              <p:txBody>
                <a:bodyPr wrap="none" anchor="ctr"/>
                <a:lstStyle/>
                <a:p>
                  <a:endParaRPr lang="en-US"/>
                </a:p>
              </p:txBody>
            </p:sp>
            <p:sp>
              <p:nvSpPr>
                <p:cNvPr id="80" name="Freeform 52"/>
                <p:cNvSpPr>
                  <a:spLocks/>
                </p:cNvSpPr>
                <p:nvPr userDrawn="1"/>
              </p:nvSpPr>
              <p:spPr bwMode="ltGray">
                <a:xfrm>
                  <a:off x="2394" y="431"/>
                  <a:ext cx="42" cy="59"/>
                </a:xfrm>
                <a:custGeom>
                  <a:avLst/>
                  <a:gdLst>
                    <a:gd name="T0" fmla="*/ 11 w 44"/>
                    <a:gd name="T1" fmla="*/ 6 h 74"/>
                    <a:gd name="T2" fmla="*/ 22 w 44"/>
                    <a:gd name="T3" fmla="*/ 2 h 74"/>
                    <a:gd name="T4" fmla="*/ 31 w 44"/>
                    <a:gd name="T5" fmla="*/ 2 h 74"/>
                    <a:gd name="T6" fmla="*/ 29 w 44"/>
                    <a:gd name="T7" fmla="*/ 6 h 74"/>
                    <a:gd name="T8" fmla="*/ 11 w 44"/>
                    <a:gd name="T9" fmla="*/ 15 h 74"/>
                    <a:gd name="T10" fmla="*/ 7 w 44"/>
                    <a:gd name="T11" fmla="*/ 12 h 74"/>
                    <a:gd name="T12" fmla="*/ 3 w 44"/>
                    <a:gd name="T13" fmla="*/ 7 h 74"/>
                    <a:gd name="T14" fmla="*/ 11 w 44"/>
                    <a:gd name="T15" fmla="*/ 6 h 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p:spPr>
              <p:txBody>
                <a:bodyPr wrap="none" anchor="ctr"/>
                <a:lstStyle/>
                <a:p>
                  <a:endParaRPr lang="en-US"/>
                </a:p>
              </p:txBody>
            </p:sp>
            <p:sp>
              <p:nvSpPr>
                <p:cNvPr id="81" name="Freeform 53"/>
                <p:cNvSpPr>
                  <a:spLocks/>
                </p:cNvSpPr>
                <p:nvPr userDrawn="1"/>
              </p:nvSpPr>
              <p:spPr bwMode="ltGray">
                <a:xfrm>
                  <a:off x="2513" y="402"/>
                  <a:ext cx="21" cy="24"/>
                </a:xfrm>
                <a:custGeom>
                  <a:avLst/>
                  <a:gdLst>
                    <a:gd name="T0" fmla="*/ 7 w 20"/>
                    <a:gd name="T1" fmla="*/ 3 h 30"/>
                    <a:gd name="T2" fmla="*/ 5 w 20"/>
                    <a:gd name="T3" fmla="*/ 6 h 30"/>
                    <a:gd name="T4" fmla="*/ 7 w 20"/>
                    <a:gd name="T5" fmla="*/ 3 h 30"/>
                    <a:gd name="T6" fmla="*/ 0 60000 65536"/>
                    <a:gd name="T7" fmla="*/ 0 60000 65536"/>
                    <a:gd name="T8" fmla="*/ 0 60000 65536"/>
                  </a:gdLst>
                  <a:ahLst/>
                  <a:cxnLst>
                    <a:cxn ang="T6">
                      <a:pos x="T0" y="T1"/>
                    </a:cxn>
                    <a:cxn ang="T7">
                      <a:pos x="T2" y="T3"/>
                    </a:cxn>
                    <a:cxn ang="T8">
                      <a:pos x="T4" y="T5"/>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p:spPr>
              <p:txBody>
                <a:bodyPr wrap="none" anchor="ctr"/>
                <a:lstStyle/>
                <a:p>
                  <a:endParaRPr lang="en-US"/>
                </a:p>
              </p:txBody>
            </p:sp>
            <p:sp>
              <p:nvSpPr>
                <p:cNvPr id="82" name="Freeform 54"/>
                <p:cNvSpPr>
                  <a:spLocks/>
                </p:cNvSpPr>
                <p:nvPr userDrawn="1"/>
              </p:nvSpPr>
              <p:spPr bwMode="ltGray">
                <a:xfrm>
                  <a:off x="333" y="169"/>
                  <a:ext cx="1015" cy="866"/>
                </a:xfrm>
                <a:custGeom>
                  <a:avLst/>
                  <a:gdLst>
                    <a:gd name="T0" fmla="*/ 7779 w 682"/>
                    <a:gd name="T1" fmla="*/ 10184 h 557"/>
                    <a:gd name="T2" fmla="*/ 7857 w 682"/>
                    <a:gd name="T3" fmla="*/ 9904 h 557"/>
                    <a:gd name="T4" fmla="*/ 8087 w 682"/>
                    <a:gd name="T5" fmla="*/ 9069 h 557"/>
                    <a:gd name="T6" fmla="*/ 5002 w 682"/>
                    <a:gd name="T7" fmla="*/ 6292 h 557"/>
                    <a:gd name="T8" fmla="*/ 4563 w 682"/>
                    <a:gd name="T9" fmla="*/ 7595 h 557"/>
                    <a:gd name="T10" fmla="*/ 4902 w 682"/>
                    <a:gd name="T11" fmla="*/ 12200 h 557"/>
                    <a:gd name="T12" fmla="*/ 4563 w 682"/>
                    <a:gd name="T13" fmla="*/ 10846 h 557"/>
                    <a:gd name="T14" fmla="*/ 3916 w 682"/>
                    <a:gd name="T15" fmla="*/ 9647 h 557"/>
                    <a:gd name="T16" fmla="*/ 3965 w 682"/>
                    <a:gd name="T17" fmla="*/ 9069 h 557"/>
                    <a:gd name="T18" fmla="*/ 4002 w 682"/>
                    <a:gd name="T19" fmla="*/ 8658 h 557"/>
                    <a:gd name="T20" fmla="*/ 3557 w 682"/>
                    <a:gd name="T21" fmla="*/ 8234 h 557"/>
                    <a:gd name="T22" fmla="*/ 3139 w 682"/>
                    <a:gd name="T23" fmla="*/ 7595 h 557"/>
                    <a:gd name="T24" fmla="*/ 2390 w 682"/>
                    <a:gd name="T25" fmla="*/ 7764 h 557"/>
                    <a:gd name="T26" fmla="*/ 2046 w 682"/>
                    <a:gd name="T27" fmla="*/ 8013 h 557"/>
                    <a:gd name="T28" fmla="*/ 1261 w 682"/>
                    <a:gd name="T29" fmla="*/ 8013 h 557"/>
                    <a:gd name="T30" fmla="*/ 359 w 682"/>
                    <a:gd name="T31" fmla="*/ 6849 h 557"/>
                    <a:gd name="T32" fmla="*/ 177 w 682"/>
                    <a:gd name="T33" fmla="*/ 6488 h 557"/>
                    <a:gd name="T34" fmla="*/ 0 w 682"/>
                    <a:gd name="T35" fmla="*/ 5785 h 557"/>
                    <a:gd name="T36" fmla="*/ 391 w 682"/>
                    <a:gd name="T37" fmla="*/ 4680 h 557"/>
                    <a:gd name="T38" fmla="*/ 521 w 682"/>
                    <a:gd name="T39" fmla="*/ 3969 h 557"/>
                    <a:gd name="T40" fmla="*/ 825 w 682"/>
                    <a:gd name="T41" fmla="*/ 3130 h 557"/>
                    <a:gd name="T42" fmla="*/ 1316 w 682"/>
                    <a:gd name="T43" fmla="*/ 2540 h 557"/>
                    <a:gd name="T44" fmla="*/ 2709 w 682"/>
                    <a:gd name="T45" fmla="*/ 1472 h 557"/>
                    <a:gd name="T46" fmla="*/ 3557 w 682"/>
                    <a:gd name="T47" fmla="*/ 662 h 557"/>
                    <a:gd name="T48" fmla="*/ 4170 w 682"/>
                    <a:gd name="T49" fmla="*/ 127 h 557"/>
                    <a:gd name="T50" fmla="*/ 5871 w 682"/>
                    <a:gd name="T51" fmla="*/ 47 h 557"/>
                    <a:gd name="T52" fmla="*/ 6432 w 682"/>
                    <a:gd name="T53" fmla="*/ 0 h 557"/>
                    <a:gd name="T54" fmla="*/ 6206 w 682"/>
                    <a:gd name="T55" fmla="*/ 740 h 557"/>
                    <a:gd name="T56" fmla="*/ 7163 w 682"/>
                    <a:gd name="T57" fmla="*/ 1852 h 557"/>
                    <a:gd name="T58" fmla="*/ 8040 w 682"/>
                    <a:gd name="T59" fmla="*/ 1625 h 557"/>
                    <a:gd name="T60" fmla="*/ 8552 w 682"/>
                    <a:gd name="T61" fmla="*/ 1790 h 557"/>
                    <a:gd name="T62" fmla="*/ 9035 w 682"/>
                    <a:gd name="T63" fmla="*/ 2132 h 557"/>
                    <a:gd name="T64" fmla="*/ 9254 w 682"/>
                    <a:gd name="T65" fmla="*/ 4126 h 557"/>
                    <a:gd name="T66" fmla="*/ 9254 w 682"/>
                    <a:gd name="T67" fmla="*/ 5269 h 557"/>
                    <a:gd name="T68" fmla="*/ 9680 w 682"/>
                    <a:gd name="T69" fmla="*/ 6213 h 557"/>
                    <a:gd name="T70" fmla="*/ 10437 w 682"/>
                    <a:gd name="T71" fmla="*/ 6584 h 557"/>
                    <a:gd name="T72" fmla="*/ 10992 w 682"/>
                    <a:gd name="T73" fmla="*/ 6488 h 557"/>
                    <a:gd name="T74" fmla="*/ 10733 w 682"/>
                    <a:gd name="T75" fmla="*/ 7468 h 557"/>
                    <a:gd name="T76" fmla="*/ 9680 w 682"/>
                    <a:gd name="T77" fmla="*/ 8941 h 557"/>
                    <a:gd name="T78" fmla="*/ 8864 w 682"/>
                    <a:gd name="T79" fmla="*/ 10649 h 557"/>
                    <a:gd name="T80" fmla="*/ 8991 w 682"/>
                    <a:gd name="T81" fmla="*/ 11155 h 557"/>
                    <a:gd name="T82" fmla="*/ 7031 w 682"/>
                    <a:gd name="T83" fmla="*/ 12200 h 5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p:spPr>
              <p:txBody>
                <a:bodyPr wrap="none" anchor="ctr"/>
                <a:lstStyle/>
                <a:p>
                  <a:endParaRPr lang="en-US"/>
                </a:p>
              </p:txBody>
            </p:sp>
            <p:sp>
              <p:nvSpPr>
                <p:cNvPr id="83" name="Freeform 55"/>
                <p:cNvSpPr>
                  <a:spLocks/>
                </p:cNvSpPr>
                <p:nvPr userDrawn="1"/>
              </p:nvSpPr>
              <p:spPr bwMode="ltGray">
                <a:xfrm>
                  <a:off x="727" y="495"/>
                  <a:ext cx="382" cy="540"/>
                </a:xfrm>
                <a:custGeom>
                  <a:avLst/>
                  <a:gdLst>
                    <a:gd name="T0" fmla="*/ 3894 w 257"/>
                    <a:gd name="T1" fmla="*/ 7664 h 347"/>
                    <a:gd name="T2" fmla="*/ 3731 w 257"/>
                    <a:gd name="T3" fmla="*/ 6645 h 347"/>
                    <a:gd name="T4" fmla="*/ 3483 w 257"/>
                    <a:gd name="T5" fmla="*/ 6362 h 347"/>
                    <a:gd name="T6" fmla="*/ 3456 w 257"/>
                    <a:gd name="T7" fmla="*/ 5956 h 347"/>
                    <a:gd name="T8" fmla="*/ 3353 w 257"/>
                    <a:gd name="T9" fmla="*/ 5612 h 347"/>
                    <a:gd name="T10" fmla="*/ 3353 w 257"/>
                    <a:gd name="T11" fmla="*/ 5055 h 347"/>
                    <a:gd name="T12" fmla="*/ 3324 w 257"/>
                    <a:gd name="T13" fmla="*/ 4725 h 347"/>
                    <a:gd name="T14" fmla="*/ 3654 w 257"/>
                    <a:gd name="T15" fmla="*/ 4463 h 347"/>
                    <a:gd name="T16" fmla="*/ 4120 w 257"/>
                    <a:gd name="T17" fmla="*/ 4364 h 347"/>
                    <a:gd name="T18" fmla="*/ 4120 w 257"/>
                    <a:gd name="T19" fmla="*/ 3014 h 347"/>
                    <a:gd name="T20" fmla="*/ 864 w 257"/>
                    <a:gd name="T21" fmla="*/ 2120 h 347"/>
                    <a:gd name="T22" fmla="*/ 519 w 257"/>
                    <a:gd name="T23" fmla="*/ 2169 h 347"/>
                    <a:gd name="T24" fmla="*/ 263 w 257"/>
                    <a:gd name="T25" fmla="*/ 2255 h 347"/>
                    <a:gd name="T26" fmla="*/ 0 w 257"/>
                    <a:gd name="T27" fmla="*/ 3299 h 347"/>
                    <a:gd name="T28" fmla="*/ 1486 w 257"/>
                    <a:gd name="T29" fmla="*/ 7642 h 347"/>
                    <a:gd name="T30" fmla="*/ 3894 w 257"/>
                    <a:gd name="T31" fmla="*/ 7664 h 34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p:spPr>
              <p:txBody>
                <a:bodyPr wrap="none" anchor="ctr"/>
                <a:lstStyle/>
                <a:p>
                  <a:endParaRPr lang="en-US"/>
                </a:p>
              </p:txBody>
            </p:sp>
            <p:sp>
              <p:nvSpPr>
                <p:cNvPr id="84" name="Freeform 56"/>
                <p:cNvSpPr>
                  <a:spLocks/>
                </p:cNvSpPr>
                <p:nvPr userDrawn="1"/>
              </p:nvSpPr>
              <p:spPr bwMode="ltGray">
                <a:xfrm>
                  <a:off x="1400" y="896"/>
                  <a:ext cx="16" cy="29"/>
                </a:xfrm>
                <a:custGeom>
                  <a:avLst/>
                  <a:gdLst>
                    <a:gd name="T0" fmla="*/ 3 w 19"/>
                    <a:gd name="T1" fmla="*/ 5 h 37"/>
                    <a:gd name="T2" fmla="*/ 6 w 19"/>
                    <a:gd name="T3" fmla="*/ 4 h 37"/>
                    <a:gd name="T4" fmla="*/ 3 w 19"/>
                    <a:gd name="T5" fmla="*/ 5 h 37"/>
                    <a:gd name="T6" fmla="*/ 0 60000 65536"/>
                    <a:gd name="T7" fmla="*/ 0 60000 65536"/>
                    <a:gd name="T8" fmla="*/ 0 60000 65536"/>
                  </a:gdLst>
                  <a:ahLst/>
                  <a:cxnLst>
                    <a:cxn ang="T6">
                      <a:pos x="T0" y="T1"/>
                    </a:cxn>
                    <a:cxn ang="T7">
                      <a:pos x="T2" y="T3"/>
                    </a:cxn>
                    <a:cxn ang="T8">
                      <a:pos x="T4" y="T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p:spPr>
              <p:txBody>
                <a:bodyPr wrap="none" anchor="ctr"/>
                <a:lstStyle/>
                <a:p>
                  <a:endParaRPr lang="en-US"/>
                </a:p>
              </p:txBody>
            </p:sp>
            <p:sp>
              <p:nvSpPr>
                <p:cNvPr id="85" name="Freeform 57"/>
                <p:cNvSpPr>
                  <a:spLocks/>
                </p:cNvSpPr>
                <p:nvPr userDrawn="1"/>
              </p:nvSpPr>
              <p:spPr bwMode="ltGray">
                <a:xfrm>
                  <a:off x="1379" y="617"/>
                  <a:ext cx="21" cy="17"/>
                </a:xfrm>
                <a:custGeom>
                  <a:avLst/>
                  <a:gdLst>
                    <a:gd name="T0" fmla="*/ 11 w 22"/>
                    <a:gd name="T1" fmla="*/ 4 h 20"/>
                    <a:gd name="T2" fmla="*/ 11 w 22"/>
                    <a:gd name="T3" fmla="*/ 0 h 20"/>
                    <a:gd name="T4" fmla="*/ 13 w 22"/>
                    <a:gd name="T5" fmla="*/ 4 h 20"/>
                    <a:gd name="T6" fmla="*/ 8 w 22"/>
                    <a:gd name="T7" fmla="*/ 7 h 20"/>
                    <a:gd name="T8" fmla="*/ 11 w 22"/>
                    <a:gd name="T9" fmla="*/ 4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p:spPr>
              <p:txBody>
                <a:bodyPr wrap="none" anchor="ctr"/>
                <a:lstStyle/>
                <a:p>
                  <a:endParaRPr lang="en-US"/>
                </a:p>
              </p:txBody>
            </p:sp>
            <p:sp>
              <p:nvSpPr>
                <p:cNvPr id="86" name="Freeform 58"/>
                <p:cNvSpPr>
                  <a:spLocks/>
                </p:cNvSpPr>
                <p:nvPr userDrawn="1"/>
              </p:nvSpPr>
              <p:spPr bwMode="ltGray">
                <a:xfrm>
                  <a:off x="453" y="275"/>
                  <a:ext cx="58" cy="24"/>
                </a:xfrm>
                <a:custGeom>
                  <a:avLst/>
                  <a:gdLst>
                    <a:gd name="T0" fmla="*/ 24 w 57"/>
                    <a:gd name="T1" fmla="*/ 4 h 30"/>
                    <a:gd name="T2" fmla="*/ 39 w 57"/>
                    <a:gd name="T3" fmla="*/ 2 h 30"/>
                    <a:gd name="T4" fmla="*/ 43 w 57"/>
                    <a:gd name="T5" fmla="*/ 6 h 30"/>
                    <a:gd name="T6" fmla="*/ 24 w 57"/>
                    <a:gd name="T7" fmla="*/ 4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p:spPr>
              <p:txBody>
                <a:bodyPr wrap="none" anchor="ctr"/>
                <a:lstStyle/>
                <a:p>
                  <a:endParaRPr lang="en-US"/>
                </a:p>
              </p:txBody>
            </p:sp>
            <p:sp>
              <p:nvSpPr>
                <p:cNvPr id="87" name="Freeform 59"/>
                <p:cNvSpPr>
                  <a:spLocks/>
                </p:cNvSpPr>
                <p:nvPr userDrawn="1"/>
              </p:nvSpPr>
              <p:spPr bwMode="ltGray">
                <a:xfrm>
                  <a:off x="1161" y="50"/>
                  <a:ext cx="691" cy="569"/>
                </a:xfrm>
                <a:custGeom>
                  <a:avLst/>
                  <a:gdLst>
                    <a:gd name="T0" fmla="*/ 466 w 693"/>
                    <a:gd name="T1" fmla="*/ 113 h 696"/>
                    <a:gd name="T2" fmla="*/ 386 w 693"/>
                    <a:gd name="T3" fmla="*/ 110 h 696"/>
                    <a:gd name="T4" fmla="*/ 318 w 693"/>
                    <a:gd name="T5" fmla="*/ 101 h 696"/>
                    <a:gd name="T6" fmla="*/ 258 w 693"/>
                    <a:gd name="T7" fmla="*/ 97 h 696"/>
                    <a:gd name="T8" fmla="*/ 230 w 693"/>
                    <a:gd name="T9" fmla="*/ 101 h 696"/>
                    <a:gd name="T10" fmla="*/ 254 w 693"/>
                    <a:gd name="T11" fmla="*/ 105 h 696"/>
                    <a:gd name="T12" fmla="*/ 286 w 693"/>
                    <a:gd name="T13" fmla="*/ 114 h 696"/>
                    <a:gd name="T14" fmla="*/ 314 w 693"/>
                    <a:gd name="T15" fmla="*/ 116 h 696"/>
                    <a:gd name="T16" fmla="*/ 326 w 693"/>
                    <a:gd name="T17" fmla="*/ 131 h 696"/>
                    <a:gd name="T18" fmla="*/ 306 w 693"/>
                    <a:gd name="T19" fmla="*/ 135 h 696"/>
                    <a:gd name="T20" fmla="*/ 254 w 693"/>
                    <a:gd name="T21" fmla="*/ 151 h 696"/>
                    <a:gd name="T22" fmla="*/ 218 w 693"/>
                    <a:gd name="T23" fmla="*/ 153 h 696"/>
                    <a:gd name="T24" fmla="*/ 97 w 693"/>
                    <a:gd name="T25" fmla="*/ 170 h 696"/>
                    <a:gd name="T26" fmla="*/ 77 w 693"/>
                    <a:gd name="T27" fmla="*/ 151 h 696"/>
                    <a:gd name="T28" fmla="*/ 45 w 693"/>
                    <a:gd name="T29" fmla="*/ 128 h 696"/>
                    <a:gd name="T30" fmla="*/ 33 w 693"/>
                    <a:gd name="T31" fmla="*/ 109 h 696"/>
                    <a:gd name="T32" fmla="*/ 53 w 693"/>
                    <a:gd name="T33" fmla="*/ 84 h 696"/>
                    <a:gd name="T34" fmla="*/ 17 w 693"/>
                    <a:gd name="T35" fmla="*/ 96 h 696"/>
                    <a:gd name="T36" fmla="*/ 81 w 693"/>
                    <a:gd name="T37" fmla="*/ 68 h 696"/>
                    <a:gd name="T38" fmla="*/ 113 w 693"/>
                    <a:gd name="T39" fmla="*/ 50 h 696"/>
                    <a:gd name="T40" fmla="*/ 37 w 693"/>
                    <a:gd name="T41" fmla="*/ 50 h 696"/>
                    <a:gd name="T42" fmla="*/ 1 w 693"/>
                    <a:gd name="T43" fmla="*/ 47 h 696"/>
                    <a:gd name="T44" fmla="*/ 25 w 693"/>
                    <a:gd name="T45" fmla="*/ 34 h 696"/>
                    <a:gd name="T46" fmla="*/ 97 w 693"/>
                    <a:gd name="T47" fmla="*/ 28 h 696"/>
                    <a:gd name="T48" fmla="*/ 214 w 693"/>
                    <a:gd name="T49" fmla="*/ 31 h 696"/>
                    <a:gd name="T50" fmla="*/ 222 w 693"/>
                    <a:gd name="T51" fmla="*/ 16 h 696"/>
                    <a:gd name="T52" fmla="*/ 254 w 693"/>
                    <a:gd name="T53" fmla="*/ 0 h 696"/>
                    <a:gd name="T54" fmla="*/ 350 w 693"/>
                    <a:gd name="T55" fmla="*/ 11 h 696"/>
                    <a:gd name="T56" fmla="*/ 322 w 693"/>
                    <a:gd name="T57" fmla="*/ 21 h 696"/>
                    <a:gd name="T58" fmla="*/ 294 w 693"/>
                    <a:gd name="T59" fmla="*/ 43 h 696"/>
                    <a:gd name="T60" fmla="*/ 354 w 693"/>
                    <a:gd name="T61" fmla="*/ 47 h 696"/>
                    <a:gd name="T62" fmla="*/ 366 w 693"/>
                    <a:gd name="T63" fmla="*/ 33 h 696"/>
                    <a:gd name="T64" fmla="*/ 410 w 693"/>
                    <a:gd name="T65" fmla="*/ 23 h 696"/>
                    <a:gd name="T66" fmla="*/ 490 w 693"/>
                    <a:gd name="T67" fmla="*/ 21 h 696"/>
                    <a:gd name="T68" fmla="*/ 517 w 693"/>
                    <a:gd name="T69" fmla="*/ 13 h 696"/>
                    <a:gd name="T70" fmla="*/ 527 w 693"/>
                    <a:gd name="T71" fmla="*/ 112 h 6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p:spPr>
              <p:txBody>
                <a:bodyPr wrap="none" anchor="ctr"/>
                <a:lstStyle/>
                <a:p>
                  <a:endParaRPr lang="en-US"/>
                </a:p>
              </p:txBody>
            </p:sp>
            <p:sp>
              <p:nvSpPr>
                <p:cNvPr id="88" name="Freeform 60"/>
                <p:cNvSpPr>
                  <a:spLocks/>
                </p:cNvSpPr>
                <p:nvPr userDrawn="1"/>
              </p:nvSpPr>
              <p:spPr bwMode="ltGray">
                <a:xfrm>
                  <a:off x="689" y="6"/>
                  <a:ext cx="1386" cy="232"/>
                </a:xfrm>
                <a:custGeom>
                  <a:avLst/>
                  <a:gdLst>
                    <a:gd name="T0" fmla="*/ 13366 w 931"/>
                    <a:gd name="T1" fmla="*/ 0 h 149"/>
                    <a:gd name="T2" fmla="*/ 2321 w 931"/>
                    <a:gd name="T3" fmla="*/ 643 h 149"/>
                    <a:gd name="T4" fmla="*/ 1468 w 931"/>
                    <a:gd name="T5" fmla="*/ 922 h 149"/>
                    <a:gd name="T6" fmla="*/ 1003 w 931"/>
                    <a:gd name="T7" fmla="*/ 922 h 149"/>
                    <a:gd name="T8" fmla="*/ 359 w 931"/>
                    <a:gd name="T9" fmla="*/ 1710 h 149"/>
                    <a:gd name="T10" fmla="*/ 0 w 931"/>
                    <a:gd name="T11" fmla="*/ 2323 h 149"/>
                    <a:gd name="T12" fmla="*/ 957 w 931"/>
                    <a:gd name="T13" fmla="*/ 2554 h 149"/>
                    <a:gd name="T14" fmla="*/ 1568 w 931"/>
                    <a:gd name="T15" fmla="*/ 2121 h 149"/>
                    <a:gd name="T16" fmla="*/ 1754 w 931"/>
                    <a:gd name="T17" fmla="*/ 1868 h 149"/>
                    <a:gd name="T18" fmla="*/ 2712 w 931"/>
                    <a:gd name="T19" fmla="*/ 1152 h 149"/>
                    <a:gd name="T20" fmla="*/ 3484 w 931"/>
                    <a:gd name="T21" fmla="*/ 1023 h 149"/>
                    <a:gd name="T22" fmla="*/ 3847 w 931"/>
                    <a:gd name="T23" fmla="*/ 2076 h 149"/>
                    <a:gd name="T24" fmla="*/ 3049 w 931"/>
                    <a:gd name="T25" fmla="*/ 2427 h 149"/>
                    <a:gd name="T26" fmla="*/ 3741 w 931"/>
                    <a:gd name="T27" fmla="*/ 2510 h 149"/>
                    <a:gd name="T28" fmla="*/ 4051 w 931"/>
                    <a:gd name="T29" fmla="*/ 1993 h 149"/>
                    <a:gd name="T30" fmla="*/ 4313 w 931"/>
                    <a:gd name="T31" fmla="*/ 2038 h 149"/>
                    <a:gd name="T32" fmla="*/ 4100 w 931"/>
                    <a:gd name="T33" fmla="*/ 1200 h 149"/>
                    <a:gd name="T34" fmla="*/ 4313 w 931"/>
                    <a:gd name="T35" fmla="*/ 982 h 149"/>
                    <a:gd name="T36" fmla="*/ 4484 w 931"/>
                    <a:gd name="T37" fmla="*/ 1951 h 149"/>
                    <a:gd name="T38" fmla="*/ 4313 w 931"/>
                    <a:gd name="T39" fmla="*/ 2510 h 149"/>
                    <a:gd name="T40" fmla="*/ 4806 w 931"/>
                    <a:gd name="T41" fmla="*/ 2881 h 149"/>
                    <a:gd name="T42" fmla="*/ 4843 w 931"/>
                    <a:gd name="T43" fmla="*/ 2038 h 149"/>
                    <a:gd name="T44" fmla="*/ 5368 w 931"/>
                    <a:gd name="T45" fmla="*/ 2280 h 149"/>
                    <a:gd name="T46" fmla="*/ 6192 w 931"/>
                    <a:gd name="T47" fmla="*/ 1627 h 149"/>
                    <a:gd name="T48" fmla="*/ 6631 w 931"/>
                    <a:gd name="T49" fmla="*/ 1106 h 149"/>
                    <a:gd name="T50" fmla="*/ 7124 w 931"/>
                    <a:gd name="T51" fmla="*/ 1235 h 149"/>
                    <a:gd name="T52" fmla="*/ 7374 w 931"/>
                    <a:gd name="T53" fmla="*/ 1106 h 149"/>
                    <a:gd name="T54" fmla="*/ 6988 w 931"/>
                    <a:gd name="T55" fmla="*/ 982 h 149"/>
                    <a:gd name="T56" fmla="*/ 7688 w 931"/>
                    <a:gd name="T57" fmla="*/ 771 h 149"/>
                    <a:gd name="T58" fmla="*/ 8816 w 931"/>
                    <a:gd name="T59" fmla="*/ 1200 h 149"/>
                    <a:gd name="T60" fmla="*/ 9418 w 931"/>
                    <a:gd name="T61" fmla="*/ 922 h 149"/>
                    <a:gd name="T62" fmla="*/ 9459 w 931"/>
                    <a:gd name="T63" fmla="*/ 1401 h 149"/>
                    <a:gd name="T64" fmla="*/ 9206 w 931"/>
                    <a:gd name="T65" fmla="*/ 2236 h 149"/>
                    <a:gd name="T66" fmla="*/ 9909 w 931"/>
                    <a:gd name="T67" fmla="*/ 1951 h 149"/>
                    <a:gd name="T68" fmla="*/ 10113 w 931"/>
                    <a:gd name="T69" fmla="*/ 1784 h 149"/>
                    <a:gd name="T70" fmla="*/ 10506 w 931"/>
                    <a:gd name="T71" fmla="*/ 1350 h 149"/>
                    <a:gd name="T72" fmla="*/ 12869 w 931"/>
                    <a:gd name="T73" fmla="*/ 1868 h 1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p:spPr>
              <p:txBody>
                <a:bodyPr wrap="none" anchor="ctr"/>
                <a:lstStyle/>
                <a:p>
                  <a:endParaRPr lang="en-US"/>
                </a:p>
              </p:txBody>
            </p:sp>
            <p:sp>
              <p:nvSpPr>
                <p:cNvPr id="89" name="Freeform 61"/>
                <p:cNvSpPr>
                  <a:spLocks/>
                </p:cNvSpPr>
                <p:nvPr userDrawn="1"/>
              </p:nvSpPr>
              <p:spPr bwMode="ltGray">
                <a:xfrm>
                  <a:off x="971" y="91"/>
                  <a:ext cx="30" cy="25"/>
                </a:xfrm>
                <a:custGeom>
                  <a:avLst/>
                  <a:gdLst>
                    <a:gd name="T0" fmla="*/ 3 w 31"/>
                    <a:gd name="T1" fmla="*/ 8 h 30"/>
                    <a:gd name="T2" fmla="*/ 24 w 31"/>
                    <a:gd name="T3" fmla="*/ 0 h 30"/>
                    <a:gd name="T4" fmla="*/ 15 w 31"/>
                    <a:gd name="T5" fmla="*/ 7 h 30"/>
                    <a:gd name="T6" fmla="*/ 3 w 31"/>
                    <a:gd name="T7" fmla="*/ 8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p:spPr>
              <p:txBody>
                <a:bodyPr wrap="none" anchor="ctr"/>
                <a:lstStyle/>
                <a:p>
                  <a:endParaRPr lang="en-US"/>
                </a:p>
              </p:txBody>
            </p:sp>
            <p:sp>
              <p:nvSpPr>
                <p:cNvPr id="90" name="Freeform 62"/>
                <p:cNvSpPr>
                  <a:spLocks/>
                </p:cNvSpPr>
                <p:nvPr userDrawn="1"/>
              </p:nvSpPr>
              <p:spPr bwMode="ltGray">
                <a:xfrm>
                  <a:off x="935" y="125"/>
                  <a:ext cx="45" cy="27"/>
                </a:xfrm>
                <a:custGeom>
                  <a:avLst/>
                  <a:gdLst>
                    <a:gd name="T0" fmla="*/ 6 w 44"/>
                    <a:gd name="T1" fmla="*/ 10 h 32"/>
                    <a:gd name="T2" fmla="*/ 29 w 44"/>
                    <a:gd name="T3" fmla="*/ 0 h 32"/>
                    <a:gd name="T4" fmla="*/ 45 w 44"/>
                    <a:gd name="T5" fmla="*/ 3 h 32"/>
                    <a:gd name="T6" fmla="*/ 6 w 44"/>
                    <a:gd name="T7" fmla="*/ 10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p:spPr>
              <p:txBody>
                <a:bodyPr wrap="none" anchor="ctr"/>
                <a:lstStyle/>
                <a:p>
                  <a:endParaRPr lang="en-US"/>
                </a:p>
              </p:txBody>
            </p:sp>
            <p:sp>
              <p:nvSpPr>
                <p:cNvPr id="91" name="Freeform 63"/>
                <p:cNvSpPr>
                  <a:spLocks/>
                </p:cNvSpPr>
                <p:nvPr userDrawn="1"/>
              </p:nvSpPr>
              <p:spPr bwMode="ltGray">
                <a:xfrm>
                  <a:off x="1081" y="226"/>
                  <a:ext cx="75" cy="14"/>
                </a:xfrm>
                <a:custGeom>
                  <a:avLst/>
                  <a:gdLst>
                    <a:gd name="T0" fmla="*/ 37 w 76"/>
                    <a:gd name="T1" fmla="*/ 3 h 18"/>
                    <a:gd name="T2" fmla="*/ 25 w 76"/>
                    <a:gd name="T3" fmla="*/ 2 h 18"/>
                    <a:gd name="T4" fmla="*/ 37 w 76"/>
                    <a:gd name="T5" fmla="*/ 3 h 18"/>
                    <a:gd name="T6" fmla="*/ 0 60000 65536"/>
                    <a:gd name="T7" fmla="*/ 0 60000 65536"/>
                    <a:gd name="T8" fmla="*/ 0 60000 65536"/>
                  </a:gdLst>
                  <a:ahLst/>
                  <a:cxnLst>
                    <a:cxn ang="T6">
                      <a:pos x="T0" y="T1"/>
                    </a:cxn>
                    <a:cxn ang="T7">
                      <a:pos x="T2" y="T3"/>
                    </a:cxn>
                    <a:cxn ang="T8">
                      <a:pos x="T4" y="T5"/>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p:spPr>
              <p:txBody>
                <a:bodyPr wrap="none" anchor="ctr"/>
                <a:lstStyle/>
                <a:p>
                  <a:endParaRPr lang="en-US"/>
                </a:p>
              </p:txBody>
            </p:sp>
            <p:sp>
              <p:nvSpPr>
                <p:cNvPr id="92" name="Freeform 64"/>
                <p:cNvSpPr>
                  <a:spLocks/>
                </p:cNvSpPr>
                <p:nvPr userDrawn="1"/>
              </p:nvSpPr>
              <p:spPr bwMode="ltGray">
                <a:xfrm>
                  <a:off x="1210" y="223"/>
                  <a:ext cx="42" cy="37"/>
                </a:xfrm>
                <a:custGeom>
                  <a:avLst/>
                  <a:gdLst>
                    <a:gd name="T0" fmla="*/ 0 w 42"/>
                    <a:gd name="T1" fmla="*/ 7 h 44"/>
                    <a:gd name="T2" fmla="*/ 12 w 42"/>
                    <a:gd name="T3" fmla="*/ 3 h 44"/>
                    <a:gd name="T4" fmla="*/ 0 w 42"/>
                    <a:gd name="T5" fmla="*/ 7 h 44"/>
                    <a:gd name="T6" fmla="*/ 0 60000 65536"/>
                    <a:gd name="T7" fmla="*/ 0 60000 65536"/>
                    <a:gd name="T8" fmla="*/ 0 60000 65536"/>
                  </a:gdLst>
                  <a:ahLst/>
                  <a:cxnLst>
                    <a:cxn ang="T6">
                      <a:pos x="T0" y="T1"/>
                    </a:cxn>
                    <a:cxn ang="T7">
                      <a:pos x="T2" y="T3"/>
                    </a:cxn>
                    <a:cxn ang="T8">
                      <a:pos x="T4" y="T5"/>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p:spPr>
              <p:txBody>
                <a:bodyPr wrap="none" anchor="ctr"/>
                <a:lstStyle/>
                <a:p>
                  <a:endParaRPr lang="en-US"/>
                </a:p>
              </p:txBody>
            </p:sp>
            <p:sp>
              <p:nvSpPr>
                <p:cNvPr id="93" name="Freeform 65"/>
                <p:cNvSpPr>
                  <a:spLocks/>
                </p:cNvSpPr>
                <p:nvPr userDrawn="1"/>
              </p:nvSpPr>
              <p:spPr bwMode="ltGray">
                <a:xfrm>
                  <a:off x="865" y="123"/>
                  <a:ext cx="33" cy="24"/>
                </a:xfrm>
                <a:custGeom>
                  <a:avLst/>
                  <a:gdLst>
                    <a:gd name="T0" fmla="*/ 7 w 31"/>
                    <a:gd name="T1" fmla="*/ 5 h 30"/>
                    <a:gd name="T2" fmla="*/ 48 w 31"/>
                    <a:gd name="T3" fmla="*/ 2 h 30"/>
                    <a:gd name="T4" fmla="*/ 7 w 31"/>
                    <a:gd name="T5" fmla="*/ 5 h 30"/>
                    <a:gd name="T6" fmla="*/ 0 60000 65536"/>
                    <a:gd name="T7" fmla="*/ 0 60000 65536"/>
                    <a:gd name="T8" fmla="*/ 0 60000 65536"/>
                  </a:gdLst>
                  <a:ahLst/>
                  <a:cxnLst>
                    <a:cxn ang="T6">
                      <a:pos x="T0" y="T1"/>
                    </a:cxn>
                    <a:cxn ang="T7">
                      <a:pos x="T2" y="T3"/>
                    </a:cxn>
                    <a:cxn ang="T8">
                      <a:pos x="T4" y="T5"/>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p:spPr>
              <p:txBody>
                <a:bodyPr wrap="none" anchor="ctr"/>
                <a:lstStyle/>
                <a:p>
                  <a:endParaRPr lang="en-US"/>
                </a:p>
              </p:txBody>
            </p:sp>
          </p:grpSp>
          <p:grpSp>
            <p:nvGrpSpPr>
              <p:cNvPr id="10" name="Group 159"/>
              <p:cNvGrpSpPr>
                <a:grpSpLocks/>
              </p:cNvGrpSpPr>
              <p:nvPr userDrawn="1"/>
            </p:nvGrpSpPr>
            <p:grpSpPr bwMode="auto">
              <a:xfrm>
                <a:off x="7" y="-154"/>
                <a:ext cx="5739" cy="418"/>
                <a:chOff x="1056" y="111"/>
                <a:chExt cx="2448" cy="418"/>
              </a:xfrm>
            </p:grpSpPr>
            <p:sp>
              <p:nvSpPr>
                <p:cNvPr id="27" name="Line 110"/>
                <p:cNvSpPr>
                  <a:spLocks noChangeShapeType="1"/>
                </p:cNvSpPr>
                <p:nvPr/>
              </p:nvSpPr>
              <p:spPr bwMode="white">
                <a:xfrm>
                  <a:off x="1056" y="332"/>
                  <a:ext cx="2448" cy="0"/>
                </a:xfrm>
                <a:prstGeom prst="line">
                  <a:avLst/>
                </a:prstGeom>
                <a:noFill/>
                <a:ln w="9525">
                  <a:solidFill>
                    <a:schemeClr val="folHlink"/>
                  </a:solidFill>
                  <a:round/>
                  <a:headEnd/>
                  <a:tailEnd/>
                </a:ln>
              </p:spPr>
              <p:txBody>
                <a:bodyPr wrap="none" anchor="ctr"/>
                <a:lstStyle/>
                <a:p>
                  <a:endParaRPr lang="en-US"/>
                </a:p>
              </p:txBody>
            </p:sp>
            <p:sp>
              <p:nvSpPr>
                <p:cNvPr id="28" name="Line 112"/>
                <p:cNvSpPr>
                  <a:spLocks noChangeShapeType="1"/>
                </p:cNvSpPr>
                <p:nvPr/>
              </p:nvSpPr>
              <p:spPr bwMode="white">
                <a:xfrm>
                  <a:off x="1254" y="111"/>
                  <a:ext cx="0" cy="418"/>
                </a:xfrm>
                <a:prstGeom prst="line">
                  <a:avLst/>
                </a:prstGeom>
                <a:noFill/>
                <a:ln w="9525">
                  <a:solidFill>
                    <a:schemeClr val="folHlink"/>
                  </a:solidFill>
                  <a:round/>
                  <a:headEnd/>
                  <a:tailEnd/>
                </a:ln>
              </p:spPr>
              <p:txBody>
                <a:bodyPr wrap="none" anchor="ctr"/>
                <a:lstStyle/>
                <a:p>
                  <a:endParaRPr lang="en-US"/>
                </a:p>
              </p:txBody>
            </p:sp>
            <p:sp>
              <p:nvSpPr>
                <p:cNvPr id="29" name="Line 113"/>
                <p:cNvSpPr>
                  <a:spLocks noChangeShapeType="1"/>
                </p:cNvSpPr>
                <p:nvPr/>
              </p:nvSpPr>
              <p:spPr bwMode="white">
                <a:xfrm>
                  <a:off x="1482" y="111"/>
                  <a:ext cx="0" cy="418"/>
                </a:xfrm>
                <a:prstGeom prst="line">
                  <a:avLst/>
                </a:prstGeom>
                <a:noFill/>
                <a:ln w="9525">
                  <a:solidFill>
                    <a:schemeClr val="folHlink"/>
                  </a:solidFill>
                  <a:round/>
                  <a:headEnd/>
                  <a:tailEnd/>
                </a:ln>
              </p:spPr>
              <p:txBody>
                <a:bodyPr wrap="none" anchor="ctr"/>
                <a:lstStyle/>
                <a:p>
                  <a:endParaRPr lang="en-US"/>
                </a:p>
              </p:txBody>
            </p:sp>
            <p:sp>
              <p:nvSpPr>
                <p:cNvPr id="30" name="Line 114"/>
                <p:cNvSpPr>
                  <a:spLocks noChangeShapeType="1"/>
                </p:cNvSpPr>
                <p:nvPr/>
              </p:nvSpPr>
              <p:spPr bwMode="white">
                <a:xfrm>
                  <a:off x="1710" y="111"/>
                  <a:ext cx="0" cy="418"/>
                </a:xfrm>
                <a:prstGeom prst="line">
                  <a:avLst/>
                </a:prstGeom>
                <a:noFill/>
                <a:ln w="9525">
                  <a:solidFill>
                    <a:schemeClr val="folHlink"/>
                  </a:solidFill>
                  <a:round/>
                  <a:headEnd/>
                  <a:tailEnd/>
                </a:ln>
              </p:spPr>
              <p:txBody>
                <a:bodyPr wrap="none" anchor="ctr"/>
                <a:lstStyle/>
                <a:p>
                  <a:endParaRPr lang="en-US"/>
                </a:p>
              </p:txBody>
            </p:sp>
            <p:sp>
              <p:nvSpPr>
                <p:cNvPr id="31" name="Line 115"/>
                <p:cNvSpPr>
                  <a:spLocks noChangeShapeType="1"/>
                </p:cNvSpPr>
                <p:nvPr/>
              </p:nvSpPr>
              <p:spPr bwMode="white">
                <a:xfrm>
                  <a:off x="1938" y="111"/>
                  <a:ext cx="0" cy="418"/>
                </a:xfrm>
                <a:prstGeom prst="line">
                  <a:avLst/>
                </a:prstGeom>
                <a:noFill/>
                <a:ln w="9525">
                  <a:solidFill>
                    <a:schemeClr val="folHlink"/>
                  </a:solidFill>
                  <a:round/>
                  <a:headEnd/>
                  <a:tailEnd/>
                </a:ln>
              </p:spPr>
              <p:txBody>
                <a:bodyPr wrap="none" anchor="ctr"/>
                <a:lstStyle/>
                <a:p>
                  <a:endParaRPr lang="en-US"/>
                </a:p>
              </p:txBody>
            </p:sp>
            <p:sp>
              <p:nvSpPr>
                <p:cNvPr id="32" name="Line 116"/>
                <p:cNvSpPr>
                  <a:spLocks noChangeShapeType="1"/>
                </p:cNvSpPr>
                <p:nvPr/>
              </p:nvSpPr>
              <p:spPr bwMode="white">
                <a:xfrm>
                  <a:off x="2166" y="111"/>
                  <a:ext cx="0" cy="418"/>
                </a:xfrm>
                <a:prstGeom prst="line">
                  <a:avLst/>
                </a:prstGeom>
                <a:noFill/>
                <a:ln w="9525">
                  <a:solidFill>
                    <a:schemeClr val="folHlink"/>
                  </a:solidFill>
                  <a:round/>
                  <a:headEnd/>
                  <a:tailEnd/>
                </a:ln>
              </p:spPr>
              <p:txBody>
                <a:bodyPr wrap="none" anchor="ctr"/>
                <a:lstStyle/>
                <a:p>
                  <a:endParaRPr lang="en-US"/>
                </a:p>
              </p:txBody>
            </p:sp>
            <p:sp>
              <p:nvSpPr>
                <p:cNvPr id="33" name="Line 117"/>
                <p:cNvSpPr>
                  <a:spLocks noChangeShapeType="1"/>
                </p:cNvSpPr>
                <p:nvPr/>
              </p:nvSpPr>
              <p:spPr bwMode="white">
                <a:xfrm>
                  <a:off x="2394" y="111"/>
                  <a:ext cx="0" cy="418"/>
                </a:xfrm>
                <a:prstGeom prst="line">
                  <a:avLst/>
                </a:prstGeom>
                <a:noFill/>
                <a:ln w="9525">
                  <a:solidFill>
                    <a:schemeClr val="folHlink"/>
                  </a:solidFill>
                  <a:round/>
                  <a:headEnd/>
                  <a:tailEnd/>
                </a:ln>
              </p:spPr>
              <p:txBody>
                <a:bodyPr wrap="none" anchor="ctr"/>
                <a:lstStyle/>
                <a:p>
                  <a:endParaRPr lang="en-US"/>
                </a:p>
              </p:txBody>
            </p:sp>
            <p:sp>
              <p:nvSpPr>
                <p:cNvPr id="34" name="Line 118"/>
                <p:cNvSpPr>
                  <a:spLocks noChangeShapeType="1"/>
                </p:cNvSpPr>
                <p:nvPr/>
              </p:nvSpPr>
              <p:spPr bwMode="white">
                <a:xfrm>
                  <a:off x="2622" y="111"/>
                  <a:ext cx="0" cy="418"/>
                </a:xfrm>
                <a:prstGeom prst="line">
                  <a:avLst/>
                </a:prstGeom>
                <a:noFill/>
                <a:ln w="9525">
                  <a:solidFill>
                    <a:schemeClr val="folHlink"/>
                  </a:solidFill>
                  <a:round/>
                  <a:headEnd/>
                  <a:tailEnd/>
                </a:ln>
              </p:spPr>
              <p:txBody>
                <a:bodyPr wrap="none" anchor="ctr"/>
                <a:lstStyle/>
                <a:p>
                  <a:endParaRPr lang="en-US"/>
                </a:p>
              </p:txBody>
            </p:sp>
            <p:sp>
              <p:nvSpPr>
                <p:cNvPr id="35" name="Line 119"/>
                <p:cNvSpPr>
                  <a:spLocks noChangeShapeType="1"/>
                </p:cNvSpPr>
                <p:nvPr/>
              </p:nvSpPr>
              <p:spPr bwMode="white">
                <a:xfrm>
                  <a:off x="2850" y="111"/>
                  <a:ext cx="0" cy="418"/>
                </a:xfrm>
                <a:prstGeom prst="line">
                  <a:avLst/>
                </a:prstGeom>
                <a:noFill/>
                <a:ln w="9525">
                  <a:solidFill>
                    <a:schemeClr val="folHlink"/>
                  </a:solidFill>
                  <a:round/>
                  <a:headEnd/>
                  <a:tailEnd/>
                </a:ln>
              </p:spPr>
              <p:txBody>
                <a:bodyPr wrap="none" anchor="ctr"/>
                <a:lstStyle/>
                <a:p>
                  <a:endParaRPr lang="en-US"/>
                </a:p>
              </p:txBody>
            </p:sp>
            <p:sp>
              <p:nvSpPr>
                <p:cNvPr id="36" name="Line 120"/>
                <p:cNvSpPr>
                  <a:spLocks noChangeShapeType="1"/>
                </p:cNvSpPr>
                <p:nvPr/>
              </p:nvSpPr>
              <p:spPr bwMode="white">
                <a:xfrm>
                  <a:off x="3078" y="111"/>
                  <a:ext cx="0" cy="418"/>
                </a:xfrm>
                <a:prstGeom prst="line">
                  <a:avLst/>
                </a:prstGeom>
                <a:noFill/>
                <a:ln w="9525">
                  <a:solidFill>
                    <a:schemeClr val="folHlink"/>
                  </a:solidFill>
                  <a:round/>
                  <a:headEnd/>
                  <a:tailEnd/>
                </a:ln>
              </p:spPr>
              <p:txBody>
                <a:bodyPr wrap="none" anchor="ctr"/>
                <a:lstStyle/>
                <a:p>
                  <a:endParaRPr lang="en-US"/>
                </a:p>
              </p:txBody>
            </p:sp>
            <p:sp>
              <p:nvSpPr>
                <p:cNvPr id="37" name="Line 121"/>
                <p:cNvSpPr>
                  <a:spLocks noChangeShapeType="1"/>
                </p:cNvSpPr>
                <p:nvPr/>
              </p:nvSpPr>
              <p:spPr bwMode="white">
                <a:xfrm>
                  <a:off x="3306" y="111"/>
                  <a:ext cx="0" cy="418"/>
                </a:xfrm>
                <a:prstGeom prst="line">
                  <a:avLst/>
                </a:prstGeom>
                <a:noFill/>
                <a:ln w="9525">
                  <a:solidFill>
                    <a:schemeClr val="folHlink"/>
                  </a:solidFill>
                  <a:round/>
                  <a:headEnd/>
                  <a:tailEnd/>
                </a:ln>
              </p:spPr>
              <p:txBody>
                <a:bodyPr wrap="none" anchor="ctr"/>
                <a:lstStyle/>
                <a:p>
                  <a:endParaRPr lang="en-US"/>
                </a:p>
              </p:txBody>
            </p:sp>
          </p:grpSp>
          <p:grpSp>
            <p:nvGrpSpPr>
              <p:cNvPr id="11" name="Group 160"/>
              <p:cNvGrpSpPr>
                <a:grpSpLocks/>
              </p:cNvGrpSpPr>
              <p:nvPr userDrawn="1"/>
            </p:nvGrpSpPr>
            <p:grpSpPr bwMode="auto">
              <a:xfrm>
                <a:off x="-1261" y="-1"/>
                <a:ext cx="2098" cy="1030"/>
                <a:chOff x="1208" y="109"/>
                <a:chExt cx="2098" cy="423"/>
              </a:xfrm>
            </p:grpSpPr>
            <p:sp>
              <p:nvSpPr>
                <p:cNvPr id="12" name="Line 132"/>
                <p:cNvSpPr>
                  <a:spLocks noChangeShapeType="1"/>
                </p:cNvSpPr>
                <p:nvPr/>
              </p:nvSpPr>
              <p:spPr bwMode="ltGray">
                <a:xfrm>
                  <a:off x="2850" y="110"/>
                  <a:ext cx="0" cy="142"/>
                </a:xfrm>
                <a:prstGeom prst="line">
                  <a:avLst/>
                </a:prstGeom>
                <a:noFill/>
                <a:ln w="9525">
                  <a:solidFill>
                    <a:schemeClr val="hlink"/>
                  </a:solidFill>
                  <a:round/>
                  <a:headEnd/>
                  <a:tailEnd/>
                </a:ln>
              </p:spPr>
              <p:txBody>
                <a:bodyPr wrap="none" anchor="ctr"/>
                <a:lstStyle/>
                <a:p>
                  <a:endParaRPr lang="en-US"/>
                </a:p>
              </p:txBody>
            </p:sp>
            <p:sp>
              <p:nvSpPr>
                <p:cNvPr id="13" name="Line 133"/>
                <p:cNvSpPr>
                  <a:spLocks noChangeShapeType="1"/>
                </p:cNvSpPr>
                <p:nvPr/>
              </p:nvSpPr>
              <p:spPr bwMode="ltGray">
                <a:xfrm>
                  <a:off x="2972" y="332"/>
                  <a:ext cx="70" cy="0"/>
                </a:xfrm>
                <a:prstGeom prst="line">
                  <a:avLst/>
                </a:prstGeom>
                <a:noFill/>
                <a:ln w="9525">
                  <a:solidFill>
                    <a:schemeClr val="hlink"/>
                  </a:solidFill>
                  <a:round/>
                  <a:headEnd/>
                  <a:tailEnd/>
                </a:ln>
              </p:spPr>
              <p:txBody>
                <a:bodyPr wrap="none" anchor="ctr"/>
                <a:lstStyle/>
                <a:p>
                  <a:endParaRPr lang="en-US"/>
                </a:p>
              </p:txBody>
            </p:sp>
            <p:sp>
              <p:nvSpPr>
                <p:cNvPr id="14" name="Line 134"/>
                <p:cNvSpPr>
                  <a:spLocks noChangeShapeType="1"/>
                </p:cNvSpPr>
                <p:nvPr/>
              </p:nvSpPr>
              <p:spPr bwMode="ltGray">
                <a:xfrm>
                  <a:off x="3078" y="350"/>
                  <a:ext cx="0" cy="28"/>
                </a:xfrm>
                <a:prstGeom prst="line">
                  <a:avLst/>
                </a:prstGeom>
                <a:noFill/>
                <a:ln w="9525">
                  <a:solidFill>
                    <a:schemeClr val="hlink"/>
                  </a:solidFill>
                  <a:round/>
                  <a:headEnd/>
                  <a:tailEnd/>
                </a:ln>
              </p:spPr>
              <p:txBody>
                <a:bodyPr wrap="none" anchor="ctr"/>
                <a:lstStyle/>
                <a:p>
                  <a:endParaRPr lang="en-US"/>
                </a:p>
              </p:txBody>
            </p:sp>
            <p:sp>
              <p:nvSpPr>
                <p:cNvPr id="15" name="Line 135"/>
                <p:cNvSpPr>
                  <a:spLocks noChangeShapeType="1"/>
                </p:cNvSpPr>
                <p:nvPr/>
              </p:nvSpPr>
              <p:spPr bwMode="ltGray">
                <a:xfrm>
                  <a:off x="3306" y="450"/>
                  <a:ext cx="0" cy="79"/>
                </a:xfrm>
                <a:prstGeom prst="line">
                  <a:avLst/>
                </a:prstGeom>
                <a:noFill/>
                <a:ln w="9525">
                  <a:solidFill>
                    <a:schemeClr val="hlink"/>
                  </a:solidFill>
                  <a:round/>
                  <a:headEnd/>
                  <a:tailEnd/>
                </a:ln>
              </p:spPr>
              <p:txBody>
                <a:bodyPr wrap="none" anchor="ctr"/>
                <a:lstStyle/>
                <a:p>
                  <a:endParaRPr lang="en-US"/>
                </a:p>
              </p:txBody>
            </p:sp>
            <p:sp>
              <p:nvSpPr>
                <p:cNvPr id="16" name="Line 145"/>
                <p:cNvSpPr>
                  <a:spLocks noChangeShapeType="1"/>
                </p:cNvSpPr>
                <p:nvPr/>
              </p:nvSpPr>
              <p:spPr bwMode="ltGray">
                <a:xfrm>
                  <a:off x="2166" y="114"/>
                  <a:ext cx="0" cy="62"/>
                </a:xfrm>
                <a:prstGeom prst="line">
                  <a:avLst/>
                </a:prstGeom>
                <a:noFill/>
                <a:ln w="9525">
                  <a:solidFill>
                    <a:schemeClr val="hlink"/>
                  </a:solidFill>
                  <a:round/>
                  <a:headEnd/>
                  <a:tailEnd/>
                </a:ln>
              </p:spPr>
              <p:txBody>
                <a:bodyPr wrap="none" anchor="ctr"/>
                <a:lstStyle/>
                <a:p>
                  <a:endParaRPr lang="en-US"/>
                </a:p>
              </p:txBody>
            </p:sp>
            <p:sp>
              <p:nvSpPr>
                <p:cNvPr id="17" name="Line 146"/>
                <p:cNvSpPr>
                  <a:spLocks noChangeShapeType="1"/>
                </p:cNvSpPr>
                <p:nvPr/>
              </p:nvSpPr>
              <p:spPr bwMode="ltGray">
                <a:xfrm>
                  <a:off x="1938" y="111"/>
                  <a:ext cx="0" cy="337"/>
                </a:xfrm>
                <a:prstGeom prst="line">
                  <a:avLst/>
                </a:prstGeom>
                <a:noFill/>
                <a:ln w="9525">
                  <a:solidFill>
                    <a:schemeClr val="hlink"/>
                  </a:solidFill>
                  <a:round/>
                  <a:headEnd/>
                  <a:tailEnd/>
                </a:ln>
              </p:spPr>
              <p:txBody>
                <a:bodyPr wrap="none" anchor="ctr"/>
                <a:lstStyle/>
                <a:p>
                  <a:endParaRPr lang="en-US"/>
                </a:p>
              </p:txBody>
            </p:sp>
            <p:sp>
              <p:nvSpPr>
                <p:cNvPr id="18" name="Line 147"/>
                <p:cNvSpPr>
                  <a:spLocks noChangeShapeType="1"/>
                </p:cNvSpPr>
                <p:nvPr/>
              </p:nvSpPr>
              <p:spPr bwMode="ltGray">
                <a:xfrm flipH="1">
                  <a:off x="1912" y="332"/>
                  <a:ext cx="68" cy="0"/>
                </a:xfrm>
                <a:prstGeom prst="line">
                  <a:avLst/>
                </a:prstGeom>
                <a:noFill/>
                <a:ln w="9525">
                  <a:solidFill>
                    <a:schemeClr val="hlink"/>
                  </a:solidFill>
                  <a:round/>
                  <a:headEnd/>
                  <a:tailEnd/>
                </a:ln>
              </p:spPr>
              <p:txBody>
                <a:bodyPr wrap="none" anchor="ctr"/>
                <a:lstStyle/>
                <a:p>
                  <a:endParaRPr lang="en-US"/>
                </a:p>
              </p:txBody>
            </p:sp>
            <p:sp>
              <p:nvSpPr>
                <p:cNvPr id="19" name="Line 148"/>
                <p:cNvSpPr>
                  <a:spLocks noChangeShapeType="1"/>
                </p:cNvSpPr>
                <p:nvPr/>
              </p:nvSpPr>
              <p:spPr bwMode="ltGray">
                <a:xfrm>
                  <a:off x="1778" y="332"/>
                  <a:ext cx="60" cy="0"/>
                </a:xfrm>
                <a:prstGeom prst="line">
                  <a:avLst/>
                </a:prstGeom>
                <a:noFill/>
                <a:ln w="9525">
                  <a:solidFill>
                    <a:schemeClr val="hlink"/>
                  </a:solidFill>
                  <a:round/>
                  <a:headEnd/>
                  <a:tailEnd/>
                </a:ln>
              </p:spPr>
              <p:txBody>
                <a:bodyPr wrap="none" anchor="ctr"/>
                <a:lstStyle/>
                <a:p>
                  <a:endParaRPr lang="en-US"/>
                </a:p>
              </p:txBody>
            </p:sp>
            <p:sp>
              <p:nvSpPr>
                <p:cNvPr id="20" name="Line 149"/>
                <p:cNvSpPr>
                  <a:spLocks noChangeShapeType="1"/>
                </p:cNvSpPr>
                <p:nvPr/>
              </p:nvSpPr>
              <p:spPr bwMode="ltGray">
                <a:xfrm flipH="1">
                  <a:off x="1578" y="332"/>
                  <a:ext cx="82" cy="0"/>
                </a:xfrm>
                <a:prstGeom prst="line">
                  <a:avLst/>
                </a:prstGeom>
                <a:noFill/>
                <a:ln w="9525">
                  <a:solidFill>
                    <a:schemeClr val="hlink"/>
                  </a:solidFill>
                  <a:round/>
                  <a:headEnd/>
                  <a:tailEnd/>
                </a:ln>
              </p:spPr>
              <p:txBody>
                <a:bodyPr wrap="none" anchor="ctr"/>
                <a:lstStyle/>
                <a:p>
                  <a:endParaRPr lang="en-US"/>
                </a:p>
              </p:txBody>
            </p:sp>
            <p:sp>
              <p:nvSpPr>
                <p:cNvPr id="21" name="Line 150"/>
                <p:cNvSpPr>
                  <a:spLocks noChangeShapeType="1"/>
                </p:cNvSpPr>
                <p:nvPr/>
              </p:nvSpPr>
              <p:spPr bwMode="ltGray">
                <a:xfrm>
                  <a:off x="1208" y="332"/>
                  <a:ext cx="348" cy="0"/>
                </a:xfrm>
                <a:prstGeom prst="line">
                  <a:avLst/>
                </a:prstGeom>
                <a:noFill/>
                <a:ln w="9525">
                  <a:solidFill>
                    <a:schemeClr val="hlink"/>
                  </a:solidFill>
                  <a:round/>
                  <a:headEnd/>
                  <a:tailEnd/>
                </a:ln>
              </p:spPr>
              <p:txBody>
                <a:bodyPr wrap="none" anchor="ctr"/>
                <a:lstStyle/>
                <a:p>
                  <a:endParaRPr lang="en-US"/>
                </a:p>
              </p:txBody>
            </p:sp>
            <p:sp>
              <p:nvSpPr>
                <p:cNvPr id="22" name="Line 151"/>
                <p:cNvSpPr>
                  <a:spLocks noChangeShapeType="1"/>
                </p:cNvSpPr>
                <p:nvPr/>
              </p:nvSpPr>
              <p:spPr bwMode="ltGray">
                <a:xfrm>
                  <a:off x="1480" y="234"/>
                  <a:ext cx="0" cy="298"/>
                </a:xfrm>
                <a:prstGeom prst="line">
                  <a:avLst/>
                </a:prstGeom>
                <a:noFill/>
                <a:ln w="9525">
                  <a:solidFill>
                    <a:schemeClr val="hlink"/>
                  </a:solidFill>
                  <a:round/>
                  <a:headEnd/>
                  <a:tailEnd/>
                </a:ln>
              </p:spPr>
              <p:txBody>
                <a:bodyPr wrap="none" anchor="ctr"/>
                <a:lstStyle/>
                <a:p>
                  <a:endParaRPr lang="en-US"/>
                </a:p>
              </p:txBody>
            </p:sp>
            <p:sp>
              <p:nvSpPr>
                <p:cNvPr id="23" name="Line 152"/>
                <p:cNvSpPr>
                  <a:spLocks noChangeShapeType="1"/>
                </p:cNvSpPr>
                <p:nvPr/>
              </p:nvSpPr>
              <p:spPr bwMode="ltGray">
                <a:xfrm>
                  <a:off x="1254" y="252"/>
                  <a:ext cx="0" cy="156"/>
                </a:xfrm>
                <a:prstGeom prst="line">
                  <a:avLst/>
                </a:prstGeom>
                <a:noFill/>
                <a:ln w="9525">
                  <a:solidFill>
                    <a:schemeClr val="hlink"/>
                  </a:solidFill>
                  <a:round/>
                  <a:headEnd/>
                  <a:tailEnd/>
                </a:ln>
              </p:spPr>
              <p:txBody>
                <a:bodyPr wrap="none" anchor="ctr"/>
                <a:lstStyle/>
                <a:p>
                  <a:endParaRPr lang="en-US"/>
                </a:p>
              </p:txBody>
            </p:sp>
            <p:sp>
              <p:nvSpPr>
                <p:cNvPr id="24" name="Line 153"/>
                <p:cNvSpPr>
                  <a:spLocks noChangeShapeType="1"/>
                </p:cNvSpPr>
                <p:nvPr/>
              </p:nvSpPr>
              <p:spPr bwMode="ltGray">
                <a:xfrm flipH="1" flipV="1">
                  <a:off x="1482" y="109"/>
                  <a:ext cx="0" cy="27"/>
                </a:xfrm>
                <a:prstGeom prst="line">
                  <a:avLst/>
                </a:prstGeom>
                <a:noFill/>
                <a:ln w="9525">
                  <a:solidFill>
                    <a:schemeClr val="hlink"/>
                  </a:solidFill>
                  <a:round/>
                  <a:headEnd/>
                  <a:tailEnd/>
                </a:ln>
              </p:spPr>
              <p:txBody>
                <a:bodyPr wrap="none" anchor="ctr"/>
                <a:lstStyle/>
                <a:p>
                  <a:endParaRPr lang="en-US"/>
                </a:p>
              </p:txBody>
            </p:sp>
            <p:sp>
              <p:nvSpPr>
                <p:cNvPr id="25" name="Line 154"/>
                <p:cNvSpPr>
                  <a:spLocks noChangeShapeType="1"/>
                </p:cNvSpPr>
                <p:nvPr/>
              </p:nvSpPr>
              <p:spPr bwMode="ltGray">
                <a:xfrm>
                  <a:off x="1710" y="180"/>
                  <a:ext cx="0" cy="96"/>
                </a:xfrm>
                <a:prstGeom prst="line">
                  <a:avLst/>
                </a:prstGeom>
                <a:noFill/>
                <a:ln w="9525">
                  <a:solidFill>
                    <a:schemeClr val="hlink"/>
                  </a:solidFill>
                  <a:round/>
                  <a:headEnd/>
                  <a:tailEnd/>
                </a:ln>
              </p:spPr>
              <p:txBody>
                <a:bodyPr wrap="none" anchor="ctr"/>
                <a:lstStyle/>
                <a:p>
                  <a:endParaRPr lang="en-US"/>
                </a:p>
              </p:txBody>
            </p:sp>
            <p:sp>
              <p:nvSpPr>
                <p:cNvPr id="26" name="Line 155"/>
                <p:cNvSpPr>
                  <a:spLocks noChangeShapeType="1"/>
                </p:cNvSpPr>
                <p:nvPr/>
              </p:nvSpPr>
              <p:spPr bwMode="ltGray">
                <a:xfrm flipV="1">
                  <a:off x="1710" y="111"/>
                  <a:ext cx="0" cy="22"/>
                </a:xfrm>
                <a:prstGeom prst="line">
                  <a:avLst/>
                </a:prstGeom>
                <a:noFill/>
                <a:ln w="9525">
                  <a:solidFill>
                    <a:schemeClr val="hlink"/>
                  </a:solidFill>
                  <a:round/>
                  <a:headEnd/>
                  <a:tailEnd/>
                </a:ln>
              </p:spPr>
              <p:txBody>
                <a:bodyPr wrap="none" anchor="ctr"/>
                <a:lstStyle/>
                <a:p>
                  <a:endParaRPr lang="en-US"/>
                </a:p>
              </p:txBody>
            </p:sp>
          </p:grpSp>
        </p:grpSp>
        <p:pic>
          <p:nvPicPr>
            <p:cNvPr id="7" name="Picture 158" descr="earth"/>
            <p:cNvPicPr>
              <a:picLocks noChangeAspect="1" noChangeArrowheads="1"/>
            </p:cNvPicPr>
            <p:nvPr userDrawn="1"/>
          </p:nvPicPr>
          <p:blipFill>
            <a:blip r:embed="rId2" cstate="print">
              <a:clrChange>
                <a:clrFrom>
                  <a:srgbClr val="000000"/>
                </a:clrFrom>
                <a:clrTo>
                  <a:srgbClr val="000000">
                    <a:alpha val="0"/>
                  </a:srgbClr>
                </a:clrTo>
              </a:clrChange>
            </a:blip>
            <a:srcRect/>
            <a:stretch>
              <a:fillRect/>
            </a:stretch>
          </p:blipFill>
          <p:spPr bwMode="gray">
            <a:xfrm>
              <a:off x="336" y="1566"/>
              <a:ext cx="690" cy="642"/>
            </a:xfrm>
            <a:prstGeom prst="rect">
              <a:avLst/>
            </a:prstGeom>
            <a:noFill/>
            <a:ln w="9525">
              <a:noFill/>
              <a:miter lim="800000"/>
              <a:headEnd/>
              <a:tailEnd/>
            </a:ln>
          </p:spPr>
        </p:pic>
      </p:grpSp>
      <p:sp>
        <p:nvSpPr>
          <p:cNvPr id="46082" name="Rectangle 2"/>
          <p:cNvSpPr>
            <a:spLocks noGrp="1" noChangeArrowheads="1"/>
          </p:cNvSpPr>
          <p:nvPr>
            <p:ph type="ctrTitle"/>
          </p:nvPr>
        </p:nvSpPr>
        <p:spPr>
          <a:xfrm>
            <a:off x="1828800" y="1828800"/>
            <a:ext cx="6934200" cy="2362200"/>
          </a:xfrm>
        </p:spPr>
        <p:txBody>
          <a:bodyPr/>
          <a:lstStyle>
            <a:lvl1pPr>
              <a:defRPr/>
            </a:lvl1pPr>
          </a:lstStyle>
          <a:p>
            <a:pPr lvl="0"/>
            <a:r>
              <a:rPr lang="en-US" noProof="0" smtClean="0"/>
              <a:t>Click to edit Master title style</a:t>
            </a:r>
          </a:p>
        </p:txBody>
      </p:sp>
      <p:sp>
        <p:nvSpPr>
          <p:cNvPr id="46083" name="Rectangle 3"/>
          <p:cNvSpPr>
            <a:spLocks noGrp="1" noChangeArrowheads="1"/>
          </p:cNvSpPr>
          <p:nvPr>
            <p:ph type="subTitle" idx="1"/>
          </p:nvPr>
        </p:nvSpPr>
        <p:spPr>
          <a:xfrm>
            <a:off x="1828800" y="4572000"/>
            <a:ext cx="6934200" cy="1295400"/>
          </a:xfrm>
        </p:spPr>
        <p:txBody>
          <a:bodyPr/>
          <a:lstStyle>
            <a:lvl1pPr marL="0" indent="0">
              <a:buFontTx/>
              <a:buNone/>
              <a:defRPr/>
            </a:lvl1pPr>
          </a:lstStyle>
          <a:p>
            <a:pPr lvl="0"/>
            <a:r>
              <a:rPr lang="en-US" noProof="0" smtClean="0"/>
              <a:t>Click to edit Master subtitle style</a:t>
            </a:r>
          </a:p>
        </p:txBody>
      </p:sp>
      <p:sp>
        <p:nvSpPr>
          <p:cNvPr id="94" name="Rectangle 4"/>
          <p:cNvSpPr>
            <a:spLocks noGrp="1" noChangeArrowheads="1"/>
          </p:cNvSpPr>
          <p:nvPr>
            <p:ph type="dt" sz="half" idx="10"/>
          </p:nvPr>
        </p:nvSpPr>
        <p:spPr>
          <a:xfrm>
            <a:off x="533400" y="6248400"/>
            <a:ext cx="1905000" cy="457200"/>
          </a:xfrm>
        </p:spPr>
        <p:txBody>
          <a:bodyPr/>
          <a:lstStyle>
            <a:lvl1pPr>
              <a:defRPr/>
            </a:lvl1pPr>
          </a:lstStyle>
          <a:p>
            <a:pPr>
              <a:defRPr/>
            </a:pPr>
            <a:fld id="{7B99FD4F-D0D6-4A65-B66B-8E548377EFB7}" type="datetimeFigureOut">
              <a:rPr lang="en-US"/>
              <a:pPr>
                <a:defRPr/>
              </a:pPr>
              <a:t>1/14/2014</a:t>
            </a:fld>
            <a:endParaRPr lang="en-US"/>
          </a:p>
        </p:txBody>
      </p:sp>
      <p:sp>
        <p:nvSpPr>
          <p:cNvPr id="95" name="Rectangle 5"/>
          <p:cNvSpPr>
            <a:spLocks noGrp="1" noChangeArrowheads="1"/>
          </p:cNvSpPr>
          <p:nvPr>
            <p:ph type="ftr" sz="quarter" idx="11"/>
          </p:nvPr>
        </p:nvSpPr>
        <p:spPr>
          <a:xfrm>
            <a:off x="3200400" y="6248400"/>
            <a:ext cx="2895600" cy="457200"/>
          </a:xfrm>
        </p:spPr>
        <p:txBody>
          <a:bodyPr/>
          <a:lstStyle>
            <a:lvl1pPr>
              <a:defRPr/>
            </a:lvl1pPr>
          </a:lstStyle>
          <a:p>
            <a:pPr>
              <a:defRPr/>
            </a:pPr>
            <a:endParaRPr lang="en-US"/>
          </a:p>
        </p:txBody>
      </p:sp>
      <p:sp>
        <p:nvSpPr>
          <p:cNvPr id="96" name="Rectangle 6"/>
          <p:cNvSpPr>
            <a:spLocks noGrp="1" noChangeArrowheads="1"/>
          </p:cNvSpPr>
          <p:nvPr>
            <p:ph type="sldNum" sz="quarter" idx="12"/>
          </p:nvPr>
        </p:nvSpPr>
        <p:spPr>
          <a:xfrm>
            <a:off x="6858000" y="6248400"/>
            <a:ext cx="1905000" cy="457200"/>
          </a:xfrm>
        </p:spPr>
        <p:txBody>
          <a:bodyPr/>
          <a:lstStyle>
            <a:lvl1pPr>
              <a:defRPr/>
            </a:lvl1pPr>
          </a:lstStyle>
          <a:p>
            <a:pPr>
              <a:defRPr/>
            </a:pPr>
            <a:fld id="{1AC7228C-7FE5-4239-8090-DA1BF3B9E83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0B9243D-4D9D-462A-91C8-4BDC87792F45}" type="datetimeFigureOut">
              <a:rPr lang="en-US"/>
              <a:pPr>
                <a:defRPr/>
              </a:pPr>
              <a:t>1/14/2014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C3E864-E381-4720-B5DC-93AFED93119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5563" y="930275"/>
            <a:ext cx="2052637" cy="53324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063" y="930275"/>
            <a:ext cx="6007100" cy="5332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14A961A-FF44-4576-BC51-0291B95563B0}" type="datetimeFigureOut">
              <a:rPr lang="en-US"/>
              <a:pPr>
                <a:defRPr/>
              </a:pPr>
              <a:t>1/14/2014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4299EA-FE94-45CE-86C4-8C029C44F95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AE6484BB-71A3-4E8B-B20E-E5BE6CF996FE}" type="datetimeFigureOut">
              <a:rPr lang="en-US"/>
              <a:pPr>
                <a:defRPr/>
              </a:pPr>
              <a:t>1/14/2014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2B58810-587D-4464-AAA6-4087D9996D8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F160EBA7-E758-47B3-8A66-3153DF8B7F0D}" type="datetimeFigureOut">
              <a:rPr lang="en-US"/>
              <a:pPr>
                <a:defRPr/>
              </a:pPr>
              <a:t>1/14/2014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2584A4-D84B-4CB0-B323-FDFAF3AC97A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C3B56CA1-B734-4F49-ABAB-0507DE38348A}" type="datetimeFigureOut">
              <a:rPr lang="en-US"/>
              <a:pPr>
                <a:defRPr/>
              </a:pPr>
              <a:t>1/14/2014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C095001-6816-4F63-BC59-F8EFE44DB46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92E5606-14C5-4675-9E2A-4BF216D38F60}" type="datetimeFigureOut">
              <a:rPr lang="en-US"/>
              <a:pPr>
                <a:defRPr/>
              </a:pPr>
              <a:t>1/14/2014</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BC4CEBF-4A5A-4400-98BC-312B414B791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DA72D14C-C005-4006-8EDE-2AE9AF66603A}" type="datetimeFigureOut">
              <a:rPr lang="en-US"/>
              <a:pPr>
                <a:defRPr/>
              </a:pPr>
              <a:t>1/14/2014</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0B8585A-FB15-445C-881F-C8727236A98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A87A598-AF3D-464A-A3B2-27AB225C07A6}" type="datetimeFigureOut">
              <a:rPr lang="en-US"/>
              <a:pPr>
                <a:defRPr/>
              </a:pPr>
              <a:t>1/14/2014</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2867C5B-B5C5-47FA-918E-267C48AAB54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49CF613-08E3-4449-9F1A-E514F870C5B3}" type="datetimeFigureOut">
              <a:rPr lang="en-US"/>
              <a:pPr>
                <a:defRPr/>
              </a:pPr>
              <a:t>1/14/2014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FF3C9B1-B97C-4B3E-9AFC-95A8C7AA1BF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BE3DE0A7-0B5C-4D3D-9814-6DB872187492}" type="datetimeFigureOut">
              <a:rPr lang="en-US"/>
              <a:pPr>
                <a:defRPr/>
              </a:pPr>
              <a:t>1/14/2014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1A8F248-B514-4C44-9F73-B925246E103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063" y="9302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2147888"/>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2532" name="Rectangle 4"/>
          <p:cNvSpPr>
            <a:spLocks noGrp="1" noChangeArrowheads="1"/>
          </p:cNvSpPr>
          <p:nvPr>
            <p:ph type="dt" sz="half" idx="2"/>
          </p:nvPr>
        </p:nvSpPr>
        <p:spPr bwMode="auto">
          <a:xfrm>
            <a:off x="685800" y="629285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j-lt"/>
                <a:cs typeface="+mn-cs"/>
              </a:defRPr>
            </a:lvl1pPr>
          </a:lstStyle>
          <a:p>
            <a:pPr>
              <a:defRPr/>
            </a:pPr>
            <a:fld id="{7133F6D6-F54A-4889-99EB-1343852DFABF}" type="datetimeFigureOut">
              <a:rPr lang="en-US"/>
              <a:pPr>
                <a:defRPr/>
              </a:pPr>
              <a:t>1/14/2014</a:t>
            </a:fld>
            <a:endParaRPr lang="en-US"/>
          </a:p>
        </p:txBody>
      </p:sp>
      <p:sp>
        <p:nvSpPr>
          <p:cNvPr id="22533" name="Rectangle 5"/>
          <p:cNvSpPr>
            <a:spLocks noGrp="1" noChangeArrowheads="1"/>
          </p:cNvSpPr>
          <p:nvPr>
            <p:ph type="ftr" sz="quarter" idx="3"/>
          </p:nvPr>
        </p:nvSpPr>
        <p:spPr bwMode="auto">
          <a:xfrm>
            <a:off x="3124200" y="629285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j-lt"/>
                <a:cs typeface="+mn-cs"/>
              </a:defRPr>
            </a:lvl1pPr>
          </a:lstStyle>
          <a:p>
            <a:pPr>
              <a:defRPr/>
            </a:pPr>
            <a:endParaRPr lang="en-US"/>
          </a:p>
        </p:txBody>
      </p:sp>
      <p:sp>
        <p:nvSpPr>
          <p:cNvPr id="22534" name="Rectangle 6"/>
          <p:cNvSpPr>
            <a:spLocks noGrp="1" noChangeArrowheads="1"/>
          </p:cNvSpPr>
          <p:nvPr>
            <p:ph type="sldNum" sz="quarter" idx="4"/>
          </p:nvPr>
        </p:nvSpPr>
        <p:spPr bwMode="auto">
          <a:xfrm>
            <a:off x="6553200" y="629285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j-lt"/>
                <a:cs typeface="+mn-cs"/>
              </a:defRPr>
            </a:lvl1pPr>
          </a:lstStyle>
          <a:p>
            <a:pPr>
              <a:defRPr/>
            </a:pPr>
            <a:fld id="{3A6DB387-4DF5-4E06-BC53-31187D6F3EB8}" type="slidenum">
              <a:rPr lang="en-US"/>
              <a:pPr>
                <a:defRPr/>
              </a:pPr>
              <a:t>‹#›</a:t>
            </a:fld>
            <a:endParaRPr lang="en-US"/>
          </a:p>
        </p:txBody>
      </p:sp>
      <p:grpSp>
        <p:nvGrpSpPr>
          <p:cNvPr id="1031" name="Group 163"/>
          <p:cNvGrpSpPr>
            <a:grpSpLocks/>
          </p:cNvGrpSpPr>
          <p:nvPr/>
        </p:nvGrpSpPr>
        <p:grpSpPr bwMode="auto">
          <a:xfrm>
            <a:off x="261938" y="87313"/>
            <a:ext cx="8488362" cy="831850"/>
            <a:chOff x="165" y="55"/>
            <a:chExt cx="5347" cy="524"/>
          </a:xfrm>
        </p:grpSpPr>
        <p:grpSp>
          <p:nvGrpSpPr>
            <p:cNvPr id="1032" name="Group 162"/>
            <p:cNvGrpSpPr>
              <a:grpSpLocks/>
            </p:cNvGrpSpPr>
            <p:nvPr userDrawn="1"/>
          </p:nvGrpSpPr>
          <p:grpSpPr bwMode="auto">
            <a:xfrm>
              <a:off x="664" y="104"/>
              <a:ext cx="4848" cy="432"/>
              <a:chOff x="664" y="104"/>
              <a:chExt cx="4848" cy="432"/>
            </a:xfrm>
          </p:grpSpPr>
          <p:sp>
            <p:nvSpPr>
              <p:cNvPr id="1034" name="Freeform 8"/>
              <p:cNvSpPr>
                <a:spLocks/>
              </p:cNvSpPr>
              <p:nvPr/>
            </p:nvSpPr>
            <p:spPr bwMode="ltGray">
              <a:xfrm>
                <a:off x="664" y="104"/>
                <a:ext cx="4848" cy="432"/>
              </a:xfrm>
              <a:custGeom>
                <a:avLst/>
                <a:gdLst>
                  <a:gd name="T0" fmla="*/ 4848 w 4848"/>
                  <a:gd name="T1" fmla="*/ 48 h 432"/>
                  <a:gd name="T2" fmla="*/ 4848 w 4848"/>
                  <a:gd name="T3" fmla="*/ 432 h 432"/>
                  <a:gd name="T4" fmla="*/ 0 w 4848"/>
                  <a:gd name="T5" fmla="*/ 432 h 432"/>
                  <a:gd name="T6" fmla="*/ 0 w 4848"/>
                  <a:gd name="T7" fmla="*/ 0 h 432"/>
                  <a:gd name="T8" fmla="*/ 4848 w 4848"/>
                  <a:gd name="T9" fmla="*/ 0 h 432"/>
                  <a:gd name="T10" fmla="*/ 4848 w 4848"/>
                  <a:gd name="T11" fmla="*/ 48 h 4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848" h="432">
                    <a:moveTo>
                      <a:pt x="4848" y="48"/>
                    </a:moveTo>
                    <a:lnTo>
                      <a:pt x="4848" y="432"/>
                    </a:lnTo>
                    <a:cubicBezTo>
                      <a:pt x="4848" y="432"/>
                      <a:pt x="2424" y="432"/>
                      <a:pt x="0" y="432"/>
                    </a:cubicBezTo>
                    <a:cubicBezTo>
                      <a:pt x="161" y="345"/>
                      <a:pt x="169" y="61"/>
                      <a:pt x="0" y="0"/>
                    </a:cubicBezTo>
                    <a:cubicBezTo>
                      <a:pt x="2424" y="0"/>
                      <a:pt x="4848" y="0"/>
                      <a:pt x="4848" y="0"/>
                    </a:cubicBezTo>
                    <a:lnTo>
                      <a:pt x="4848" y="48"/>
                    </a:lnTo>
                    <a:close/>
                  </a:path>
                </a:pathLst>
              </a:custGeom>
              <a:solidFill>
                <a:schemeClr val="hlink"/>
              </a:solidFill>
              <a:ln w="9525">
                <a:solidFill>
                  <a:schemeClr val="bg2"/>
                </a:solidFill>
                <a:round/>
                <a:headEnd/>
                <a:tailEnd/>
              </a:ln>
            </p:spPr>
            <p:txBody>
              <a:bodyPr wrap="none" anchor="ctr"/>
              <a:lstStyle/>
              <a:p>
                <a:endParaRPr lang="en-US"/>
              </a:p>
            </p:txBody>
          </p:sp>
          <p:grpSp>
            <p:nvGrpSpPr>
              <p:cNvPr id="1035" name="Group 9"/>
              <p:cNvGrpSpPr>
                <a:grpSpLocks/>
              </p:cNvGrpSpPr>
              <p:nvPr/>
            </p:nvGrpSpPr>
            <p:grpSpPr bwMode="auto">
              <a:xfrm>
                <a:off x="1195" y="104"/>
                <a:ext cx="3827" cy="429"/>
                <a:chOff x="1021" y="240"/>
                <a:chExt cx="3827" cy="429"/>
              </a:xfrm>
            </p:grpSpPr>
            <p:grpSp>
              <p:nvGrpSpPr>
                <p:cNvPr id="1084" name="Group 10"/>
                <p:cNvGrpSpPr>
                  <a:grpSpLocks/>
                </p:cNvGrpSpPr>
                <p:nvPr/>
              </p:nvGrpSpPr>
              <p:grpSpPr bwMode="auto">
                <a:xfrm>
                  <a:off x="1021" y="241"/>
                  <a:ext cx="2208" cy="427"/>
                  <a:chOff x="1021" y="241"/>
                  <a:chExt cx="2208" cy="427"/>
                </a:xfrm>
              </p:grpSpPr>
              <p:sp>
                <p:nvSpPr>
                  <p:cNvPr id="1128" name="Freeform 11"/>
                  <p:cNvSpPr>
                    <a:spLocks/>
                  </p:cNvSpPr>
                  <p:nvPr/>
                </p:nvSpPr>
                <p:spPr bwMode="ltGray">
                  <a:xfrm>
                    <a:off x="2257" y="633"/>
                    <a:ext cx="7" cy="8"/>
                  </a:xfrm>
                  <a:custGeom>
                    <a:avLst/>
                    <a:gdLst>
                      <a:gd name="T0" fmla="*/ 0 w 15"/>
                      <a:gd name="T1" fmla="*/ 0 h 23"/>
                      <a:gd name="T2" fmla="*/ 0 w 15"/>
                      <a:gd name="T3" fmla="*/ 0 h 23"/>
                      <a:gd name="T4" fmla="*/ 0 w 15"/>
                      <a:gd name="T5" fmla="*/ 0 h 23"/>
                      <a:gd name="T6" fmla="*/ 0 w 15"/>
                      <a:gd name="T7" fmla="*/ 0 h 2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p:spPr>
                <p:txBody>
                  <a:bodyPr wrap="none" anchor="ctr"/>
                  <a:lstStyle/>
                  <a:p>
                    <a:endParaRPr lang="en-US"/>
                  </a:p>
                </p:txBody>
              </p:sp>
              <p:sp>
                <p:nvSpPr>
                  <p:cNvPr id="1129" name="Freeform 12"/>
                  <p:cNvSpPr>
                    <a:spLocks/>
                  </p:cNvSpPr>
                  <p:nvPr/>
                </p:nvSpPr>
                <p:spPr bwMode="ltGray">
                  <a:xfrm>
                    <a:off x="2332" y="660"/>
                    <a:ext cx="9" cy="8"/>
                  </a:xfrm>
                  <a:custGeom>
                    <a:avLst/>
                    <a:gdLst>
                      <a:gd name="T0" fmla="*/ 0 w 20"/>
                      <a:gd name="T1" fmla="*/ 0 h 23"/>
                      <a:gd name="T2" fmla="*/ 0 w 20"/>
                      <a:gd name="T3" fmla="*/ 0 h 23"/>
                      <a:gd name="T4" fmla="*/ 0 w 20"/>
                      <a:gd name="T5" fmla="*/ 0 h 23"/>
                      <a:gd name="T6" fmla="*/ 0 w 20"/>
                      <a:gd name="T7" fmla="*/ 0 h 2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p:spPr>
                <p:txBody>
                  <a:bodyPr wrap="none" anchor="ctr"/>
                  <a:lstStyle/>
                  <a:p>
                    <a:endParaRPr lang="en-US"/>
                  </a:p>
                </p:txBody>
              </p:sp>
              <p:sp>
                <p:nvSpPr>
                  <p:cNvPr id="1130" name="Freeform 13"/>
                  <p:cNvSpPr>
                    <a:spLocks/>
                  </p:cNvSpPr>
                  <p:nvPr/>
                </p:nvSpPr>
                <p:spPr bwMode="ltGray">
                  <a:xfrm>
                    <a:off x="2120" y="616"/>
                    <a:ext cx="13" cy="14"/>
                  </a:xfrm>
                  <a:custGeom>
                    <a:avLst/>
                    <a:gdLst>
                      <a:gd name="T0" fmla="*/ 0 w 30"/>
                      <a:gd name="T1" fmla="*/ 0 h 42"/>
                      <a:gd name="T2" fmla="*/ 0 w 30"/>
                      <a:gd name="T3" fmla="*/ 0 h 42"/>
                      <a:gd name="T4" fmla="*/ 0 w 30"/>
                      <a:gd name="T5" fmla="*/ 0 h 42"/>
                      <a:gd name="T6" fmla="*/ 0 w 30"/>
                      <a:gd name="T7" fmla="*/ 0 h 42"/>
                      <a:gd name="T8" fmla="*/ 0 w 30"/>
                      <a:gd name="T9" fmla="*/ 0 h 42"/>
                      <a:gd name="T10" fmla="*/ 0 w 30"/>
                      <a:gd name="T11" fmla="*/ 0 h 42"/>
                      <a:gd name="T12" fmla="*/ 0 w 30"/>
                      <a:gd name="T13" fmla="*/ 0 h 4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p:spPr>
                <p:txBody>
                  <a:bodyPr wrap="none" anchor="ctr"/>
                  <a:lstStyle/>
                  <a:p>
                    <a:endParaRPr lang="en-US"/>
                  </a:p>
                </p:txBody>
              </p:sp>
              <p:sp>
                <p:nvSpPr>
                  <p:cNvPr id="1131" name="Freeform 14"/>
                  <p:cNvSpPr>
                    <a:spLocks/>
                  </p:cNvSpPr>
                  <p:nvPr/>
                </p:nvSpPr>
                <p:spPr bwMode="ltGray">
                  <a:xfrm>
                    <a:off x="1967" y="629"/>
                    <a:ext cx="11" cy="5"/>
                  </a:xfrm>
                  <a:custGeom>
                    <a:avLst/>
                    <a:gdLst>
                      <a:gd name="T0" fmla="*/ 0 w 25"/>
                      <a:gd name="T1" fmla="*/ 0 h 16"/>
                      <a:gd name="T2" fmla="*/ 0 w 25"/>
                      <a:gd name="T3" fmla="*/ 0 h 16"/>
                      <a:gd name="T4" fmla="*/ 0 w 25"/>
                      <a:gd name="T5" fmla="*/ 0 h 16"/>
                      <a:gd name="T6" fmla="*/ 0 w 25"/>
                      <a:gd name="T7" fmla="*/ 0 h 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p:spPr>
                <p:txBody>
                  <a:bodyPr wrap="none" anchor="ctr"/>
                  <a:lstStyle/>
                  <a:p>
                    <a:endParaRPr lang="en-US"/>
                  </a:p>
                </p:txBody>
              </p:sp>
              <p:sp>
                <p:nvSpPr>
                  <p:cNvPr id="1132" name="Freeform 15"/>
                  <p:cNvSpPr>
                    <a:spLocks/>
                  </p:cNvSpPr>
                  <p:nvPr/>
                </p:nvSpPr>
                <p:spPr bwMode="ltGray">
                  <a:xfrm>
                    <a:off x="1921" y="635"/>
                    <a:ext cx="28" cy="16"/>
                  </a:xfrm>
                  <a:custGeom>
                    <a:avLst/>
                    <a:gdLst>
                      <a:gd name="T0" fmla="*/ 0 w 65"/>
                      <a:gd name="T1" fmla="*/ 0 h 46"/>
                      <a:gd name="T2" fmla="*/ 0 w 65"/>
                      <a:gd name="T3" fmla="*/ 0 h 46"/>
                      <a:gd name="T4" fmla="*/ 0 w 65"/>
                      <a:gd name="T5" fmla="*/ 0 h 46"/>
                      <a:gd name="T6" fmla="*/ 0 w 65"/>
                      <a:gd name="T7" fmla="*/ 0 h 46"/>
                      <a:gd name="T8" fmla="*/ 0 w 65"/>
                      <a:gd name="T9" fmla="*/ 0 h 46"/>
                      <a:gd name="T10" fmla="*/ 0 w 65"/>
                      <a:gd name="T11" fmla="*/ 0 h 46"/>
                      <a:gd name="T12" fmla="*/ 0 w 65"/>
                      <a:gd name="T13" fmla="*/ 0 h 46"/>
                      <a:gd name="T14" fmla="*/ 0 w 65"/>
                      <a:gd name="T15" fmla="*/ 0 h 46"/>
                      <a:gd name="T16" fmla="*/ 0 w 65"/>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p:spPr>
                <p:txBody>
                  <a:bodyPr wrap="none" anchor="ctr"/>
                  <a:lstStyle/>
                  <a:p>
                    <a:endParaRPr lang="en-US"/>
                  </a:p>
                </p:txBody>
              </p:sp>
              <p:sp>
                <p:nvSpPr>
                  <p:cNvPr id="1133" name="Freeform 16"/>
                  <p:cNvSpPr>
                    <a:spLocks/>
                  </p:cNvSpPr>
                  <p:nvPr/>
                </p:nvSpPr>
                <p:spPr bwMode="ltGray">
                  <a:xfrm>
                    <a:off x="1892" y="634"/>
                    <a:ext cx="29" cy="16"/>
                  </a:xfrm>
                  <a:custGeom>
                    <a:avLst/>
                    <a:gdLst>
                      <a:gd name="T0" fmla="*/ 0 w 69"/>
                      <a:gd name="T1" fmla="*/ 0 h 47"/>
                      <a:gd name="T2" fmla="*/ 0 w 69"/>
                      <a:gd name="T3" fmla="*/ 0 h 47"/>
                      <a:gd name="T4" fmla="*/ 0 w 69"/>
                      <a:gd name="T5" fmla="*/ 0 h 47"/>
                      <a:gd name="T6" fmla="*/ 0 w 69"/>
                      <a:gd name="T7" fmla="*/ 0 h 47"/>
                      <a:gd name="T8" fmla="*/ 0 w 69"/>
                      <a:gd name="T9" fmla="*/ 0 h 47"/>
                      <a:gd name="T10" fmla="*/ 0 w 69"/>
                      <a:gd name="T11" fmla="*/ 0 h 47"/>
                      <a:gd name="T12" fmla="*/ 0 w 69"/>
                      <a:gd name="T13" fmla="*/ 0 h 47"/>
                      <a:gd name="T14" fmla="*/ 0 w 69"/>
                      <a:gd name="T15" fmla="*/ 0 h 47"/>
                      <a:gd name="T16" fmla="*/ 0 w 69"/>
                      <a:gd name="T17" fmla="*/ 0 h 47"/>
                      <a:gd name="T18" fmla="*/ 0 w 69"/>
                      <a:gd name="T19" fmla="*/ 0 h 47"/>
                      <a:gd name="T20" fmla="*/ 0 w 69"/>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p:spPr>
                <p:txBody>
                  <a:bodyPr wrap="none" anchor="ctr"/>
                  <a:lstStyle/>
                  <a:p>
                    <a:endParaRPr lang="en-US"/>
                  </a:p>
                </p:txBody>
              </p:sp>
              <p:sp>
                <p:nvSpPr>
                  <p:cNvPr id="1134" name="Freeform 17"/>
                  <p:cNvSpPr>
                    <a:spLocks/>
                  </p:cNvSpPr>
                  <p:nvPr/>
                </p:nvSpPr>
                <p:spPr bwMode="ltGray">
                  <a:xfrm>
                    <a:off x="1735" y="547"/>
                    <a:ext cx="151" cy="93"/>
                  </a:xfrm>
                  <a:custGeom>
                    <a:avLst/>
                    <a:gdLst>
                      <a:gd name="T0" fmla="*/ 0 w 355"/>
                      <a:gd name="T1" fmla="*/ 0 h 277"/>
                      <a:gd name="T2" fmla="*/ 0 w 355"/>
                      <a:gd name="T3" fmla="*/ 0 h 277"/>
                      <a:gd name="T4" fmla="*/ 0 w 355"/>
                      <a:gd name="T5" fmla="*/ 0 h 277"/>
                      <a:gd name="T6" fmla="*/ 0 w 355"/>
                      <a:gd name="T7" fmla="*/ 0 h 277"/>
                      <a:gd name="T8" fmla="*/ 0 w 355"/>
                      <a:gd name="T9" fmla="*/ 0 h 277"/>
                      <a:gd name="T10" fmla="*/ 0 w 355"/>
                      <a:gd name="T11" fmla="*/ 0 h 277"/>
                      <a:gd name="T12" fmla="*/ 0 w 355"/>
                      <a:gd name="T13" fmla="*/ 0 h 277"/>
                      <a:gd name="T14" fmla="*/ 0 w 355"/>
                      <a:gd name="T15" fmla="*/ 0 h 277"/>
                      <a:gd name="T16" fmla="*/ 0 w 355"/>
                      <a:gd name="T17" fmla="*/ 0 h 277"/>
                      <a:gd name="T18" fmla="*/ 0 w 355"/>
                      <a:gd name="T19" fmla="*/ 0 h 277"/>
                      <a:gd name="T20" fmla="*/ 0 w 355"/>
                      <a:gd name="T21" fmla="*/ 0 h 277"/>
                      <a:gd name="T22" fmla="*/ 0 w 355"/>
                      <a:gd name="T23" fmla="*/ 0 h 277"/>
                      <a:gd name="T24" fmla="*/ 0 w 355"/>
                      <a:gd name="T25" fmla="*/ 0 h 277"/>
                      <a:gd name="T26" fmla="*/ 0 w 355"/>
                      <a:gd name="T27" fmla="*/ 0 h 277"/>
                      <a:gd name="T28" fmla="*/ 0 w 355"/>
                      <a:gd name="T29" fmla="*/ 0 h 277"/>
                      <a:gd name="T30" fmla="*/ 1 w 355"/>
                      <a:gd name="T31" fmla="*/ 0 h 277"/>
                      <a:gd name="T32" fmla="*/ 1 w 355"/>
                      <a:gd name="T33" fmla="*/ 0 h 277"/>
                      <a:gd name="T34" fmla="*/ 1 w 355"/>
                      <a:gd name="T35" fmla="*/ 0 h 277"/>
                      <a:gd name="T36" fmla="*/ 1 w 355"/>
                      <a:gd name="T37" fmla="*/ 0 h 277"/>
                      <a:gd name="T38" fmla="*/ 1 w 355"/>
                      <a:gd name="T39" fmla="*/ 0 h 277"/>
                      <a:gd name="T40" fmla="*/ 1 w 355"/>
                      <a:gd name="T41" fmla="*/ 0 h 277"/>
                      <a:gd name="T42" fmla="*/ 1 w 355"/>
                      <a:gd name="T43" fmla="*/ 0 h 277"/>
                      <a:gd name="T44" fmla="*/ 1 w 355"/>
                      <a:gd name="T45" fmla="*/ 0 h 277"/>
                      <a:gd name="T46" fmla="*/ 1 w 355"/>
                      <a:gd name="T47" fmla="*/ 0 h 277"/>
                      <a:gd name="T48" fmla="*/ 1 w 355"/>
                      <a:gd name="T49" fmla="*/ 0 h 277"/>
                      <a:gd name="T50" fmla="*/ 0 w 355"/>
                      <a:gd name="T51" fmla="*/ 0 h 277"/>
                      <a:gd name="T52" fmla="*/ 0 w 355"/>
                      <a:gd name="T53" fmla="*/ 0 h 277"/>
                      <a:gd name="T54" fmla="*/ 0 w 355"/>
                      <a:gd name="T55" fmla="*/ 0 h 277"/>
                      <a:gd name="T56" fmla="*/ 0 w 355"/>
                      <a:gd name="T57" fmla="*/ 0 h 277"/>
                      <a:gd name="T58" fmla="*/ 0 w 355"/>
                      <a:gd name="T59" fmla="*/ 0 h 277"/>
                      <a:gd name="T60" fmla="*/ 0 w 355"/>
                      <a:gd name="T61" fmla="*/ 0 h 277"/>
                      <a:gd name="T62" fmla="*/ 0 w 355"/>
                      <a:gd name="T63" fmla="*/ 0 h 277"/>
                      <a:gd name="T64" fmla="*/ 0 w 355"/>
                      <a:gd name="T65" fmla="*/ 0 h 277"/>
                      <a:gd name="T66" fmla="*/ 0 w 355"/>
                      <a:gd name="T67" fmla="*/ 0 h 277"/>
                      <a:gd name="T68" fmla="*/ 0 w 355"/>
                      <a:gd name="T69" fmla="*/ 0 h 277"/>
                      <a:gd name="T70" fmla="*/ 0 w 355"/>
                      <a:gd name="T71" fmla="*/ 0 h 277"/>
                      <a:gd name="T72" fmla="*/ 0 w 355"/>
                      <a:gd name="T73" fmla="*/ 0 h 277"/>
                      <a:gd name="T74" fmla="*/ 0 w 355"/>
                      <a:gd name="T75" fmla="*/ 0 h 277"/>
                      <a:gd name="T76" fmla="*/ 0 w 355"/>
                      <a:gd name="T77" fmla="*/ 0 h 277"/>
                      <a:gd name="T78" fmla="*/ 0 w 355"/>
                      <a:gd name="T79" fmla="*/ 0 h 2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p:spPr>
                <p:txBody>
                  <a:bodyPr wrap="none" anchor="ctr"/>
                  <a:lstStyle/>
                  <a:p>
                    <a:endParaRPr lang="en-US"/>
                  </a:p>
                </p:txBody>
              </p:sp>
              <p:sp>
                <p:nvSpPr>
                  <p:cNvPr id="1135" name="Freeform 18"/>
                  <p:cNvSpPr>
                    <a:spLocks/>
                  </p:cNvSpPr>
                  <p:nvPr/>
                </p:nvSpPr>
                <p:spPr bwMode="ltGray">
                  <a:xfrm>
                    <a:off x="1827" y="541"/>
                    <a:ext cx="67" cy="68"/>
                  </a:xfrm>
                  <a:custGeom>
                    <a:avLst/>
                    <a:gdLst>
                      <a:gd name="T0" fmla="*/ 0 w 156"/>
                      <a:gd name="T1" fmla="*/ 0 h 206"/>
                      <a:gd name="T2" fmla="*/ 0 w 156"/>
                      <a:gd name="T3" fmla="*/ 0 h 206"/>
                      <a:gd name="T4" fmla="*/ 0 w 156"/>
                      <a:gd name="T5" fmla="*/ 0 h 206"/>
                      <a:gd name="T6" fmla="*/ 0 w 156"/>
                      <a:gd name="T7" fmla="*/ 0 h 206"/>
                      <a:gd name="T8" fmla="*/ 0 w 156"/>
                      <a:gd name="T9" fmla="*/ 0 h 206"/>
                      <a:gd name="T10" fmla="*/ 0 w 156"/>
                      <a:gd name="T11" fmla="*/ 0 h 206"/>
                      <a:gd name="T12" fmla="*/ 0 w 156"/>
                      <a:gd name="T13" fmla="*/ 0 h 206"/>
                      <a:gd name="T14" fmla="*/ 0 w 156"/>
                      <a:gd name="T15" fmla="*/ 0 h 206"/>
                      <a:gd name="T16" fmla="*/ 0 w 156"/>
                      <a:gd name="T17" fmla="*/ 0 h 206"/>
                      <a:gd name="T18" fmla="*/ 0 w 156"/>
                      <a:gd name="T19" fmla="*/ 0 h 206"/>
                      <a:gd name="T20" fmla="*/ 0 w 156"/>
                      <a:gd name="T21" fmla="*/ 0 h 206"/>
                      <a:gd name="T22" fmla="*/ 0 w 156"/>
                      <a:gd name="T23" fmla="*/ 0 h 206"/>
                      <a:gd name="T24" fmla="*/ 0 w 156"/>
                      <a:gd name="T25" fmla="*/ 0 h 206"/>
                      <a:gd name="T26" fmla="*/ 0 w 156"/>
                      <a:gd name="T27" fmla="*/ 0 h 206"/>
                      <a:gd name="T28" fmla="*/ 0 w 156"/>
                      <a:gd name="T29" fmla="*/ 0 h 206"/>
                      <a:gd name="T30" fmla="*/ 0 w 156"/>
                      <a:gd name="T31" fmla="*/ 0 h 206"/>
                      <a:gd name="T32" fmla="*/ 0 w 156"/>
                      <a:gd name="T33" fmla="*/ 0 h 206"/>
                      <a:gd name="T34" fmla="*/ 0 w 156"/>
                      <a:gd name="T35" fmla="*/ 0 h 206"/>
                      <a:gd name="T36" fmla="*/ 0 w 156"/>
                      <a:gd name="T37" fmla="*/ 0 h 206"/>
                      <a:gd name="T38" fmla="*/ 0 w 156"/>
                      <a:gd name="T39" fmla="*/ 0 h 206"/>
                      <a:gd name="T40" fmla="*/ 0 w 156"/>
                      <a:gd name="T41" fmla="*/ 0 h 206"/>
                      <a:gd name="T42" fmla="*/ 0 w 156"/>
                      <a:gd name="T43" fmla="*/ 0 h 206"/>
                      <a:gd name="T44" fmla="*/ 0 w 156"/>
                      <a:gd name="T45" fmla="*/ 0 h 206"/>
                      <a:gd name="T46" fmla="*/ 0 w 156"/>
                      <a:gd name="T47" fmla="*/ 0 h 206"/>
                      <a:gd name="T48" fmla="*/ 0 w 156"/>
                      <a:gd name="T49" fmla="*/ 0 h 206"/>
                      <a:gd name="T50" fmla="*/ 0 w 156"/>
                      <a:gd name="T51" fmla="*/ 0 h 206"/>
                      <a:gd name="T52" fmla="*/ 0 w 156"/>
                      <a:gd name="T53" fmla="*/ 0 h 206"/>
                      <a:gd name="T54" fmla="*/ 0 w 156"/>
                      <a:gd name="T55" fmla="*/ 0 h 206"/>
                      <a:gd name="T56" fmla="*/ 0 w 156"/>
                      <a:gd name="T57" fmla="*/ 0 h 206"/>
                      <a:gd name="T58" fmla="*/ 0 w 156"/>
                      <a:gd name="T59" fmla="*/ 0 h 206"/>
                      <a:gd name="T60" fmla="*/ 0 w 156"/>
                      <a:gd name="T61" fmla="*/ 0 h 206"/>
                      <a:gd name="T62" fmla="*/ 0 w 156"/>
                      <a:gd name="T63" fmla="*/ 0 h 2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p:spPr>
                <p:txBody>
                  <a:bodyPr wrap="none" anchor="ctr"/>
                  <a:lstStyle/>
                  <a:p>
                    <a:endParaRPr lang="en-US"/>
                  </a:p>
                </p:txBody>
              </p:sp>
              <p:sp>
                <p:nvSpPr>
                  <p:cNvPr id="1136" name="Freeform 19"/>
                  <p:cNvSpPr>
                    <a:spLocks/>
                  </p:cNvSpPr>
                  <p:nvPr/>
                </p:nvSpPr>
                <p:spPr bwMode="ltGray">
                  <a:xfrm>
                    <a:off x="1892" y="572"/>
                    <a:ext cx="47" cy="13"/>
                  </a:xfrm>
                  <a:custGeom>
                    <a:avLst/>
                    <a:gdLst>
                      <a:gd name="T0" fmla="*/ 0 w 109"/>
                      <a:gd name="T1" fmla="*/ 0 h 38"/>
                      <a:gd name="T2" fmla="*/ 0 w 109"/>
                      <a:gd name="T3" fmla="*/ 0 h 38"/>
                      <a:gd name="T4" fmla="*/ 0 w 109"/>
                      <a:gd name="T5" fmla="*/ 0 h 38"/>
                      <a:gd name="T6" fmla="*/ 0 w 109"/>
                      <a:gd name="T7" fmla="*/ 0 h 38"/>
                      <a:gd name="T8" fmla="*/ 0 w 109"/>
                      <a:gd name="T9" fmla="*/ 0 h 38"/>
                      <a:gd name="T10" fmla="*/ 0 w 109"/>
                      <a:gd name="T11" fmla="*/ 0 h 38"/>
                      <a:gd name="T12" fmla="*/ 0 w 109"/>
                      <a:gd name="T13" fmla="*/ 0 h 38"/>
                      <a:gd name="T14" fmla="*/ 0 w 109"/>
                      <a:gd name="T15" fmla="*/ 0 h 38"/>
                      <a:gd name="T16" fmla="*/ 0 w 109"/>
                      <a:gd name="T17" fmla="*/ 0 h 38"/>
                      <a:gd name="T18" fmla="*/ 0 w 109"/>
                      <a:gd name="T19" fmla="*/ 0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p:spPr>
                <p:txBody>
                  <a:bodyPr wrap="none" anchor="ctr"/>
                  <a:lstStyle/>
                  <a:p>
                    <a:endParaRPr lang="en-US"/>
                  </a:p>
                </p:txBody>
              </p:sp>
              <p:sp>
                <p:nvSpPr>
                  <p:cNvPr id="1137" name="Freeform 20"/>
                  <p:cNvSpPr>
                    <a:spLocks/>
                  </p:cNvSpPr>
                  <p:nvPr/>
                </p:nvSpPr>
                <p:spPr bwMode="ltGray">
                  <a:xfrm>
                    <a:off x="1890" y="588"/>
                    <a:ext cx="32" cy="34"/>
                  </a:xfrm>
                  <a:custGeom>
                    <a:avLst/>
                    <a:gdLst>
                      <a:gd name="T0" fmla="*/ 0 w 76"/>
                      <a:gd name="T1" fmla="*/ 0 h 104"/>
                      <a:gd name="T2" fmla="*/ 0 w 76"/>
                      <a:gd name="T3" fmla="*/ 0 h 104"/>
                      <a:gd name="T4" fmla="*/ 0 w 76"/>
                      <a:gd name="T5" fmla="*/ 0 h 104"/>
                      <a:gd name="T6" fmla="*/ 0 w 76"/>
                      <a:gd name="T7" fmla="*/ 0 h 104"/>
                      <a:gd name="T8" fmla="*/ 0 w 76"/>
                      <a:gd name="T9" fmla="*/ 0 h 104"/>
                      <a:gd name="T10" fmla="*/ 0 w 76"/>
                      <a:gd name="T11" fmla="*/ 0 h 104"/>
                      <a:gd name="T12" fmla="*/ 0 w 76"/>
                      <a:gd name="T13" fmla="*/ 0 h 104"/>
                      <a:gd name="T14" fmla="*/ 0 w 76"/>
                      <a:gd name="T15" fmla="*/ 0 h 104"/>
                      <a:gd name="T16" fmla="*/ 0 w 76"/>
                      <a:gd name="T17" fmla="*/ 0 h 104"/>
                      <a:gd name="T18" fmla="*/ 0 w 76"/>
                      <a:gd name="T19" fmla="*/ 0 h 104"/>
                      <a:gd name="T20" fmla="*/ 0 w 76"/>
                      <a:gd name="T21" fmla="*/ 0 h 104"/>
                      <a:gd name="T22" fmla="*/ 0 w 76"/>
                      <a:gd name="T23" fmla="*/ 0 h 104"/>
                      <a:gd name="T24" fmla="*/ 0 w 76"/>
                      <a:gd name="T25" fmla="*/ 0 h 104"/>
                      <a:gd name="T26" fmla="*/ 0 w 76"/>
                      <a:gd name="T27" fmla="*/ 0 h 104"/>
                      <a:gd name="T28" fmla="*/ 0 w 76"/>
                      <a:gd name="T29" fmla="*/ 0 h 104"/>
                      <a:gd name="T30" fmla="*/ 0 w 76"/>
                      <a:gd name="T31" fmla="*/ 0 h 104"/>
                      <a:gd name="T32" fmla="*/ 0 w 76"/>
                      <a:gd name="T33" fmla="*/ 0 h 104"/>
                      <a:gd name="T34" fmla="*/ 0 w 76"/>
                      <a:gd name="T35" fmla="*/ 0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p:spPr>
                <p:txBody>
                  <a:bodyPr wrap="none" anchor="ctr"/>
                  <a:lstStyle/>
                  <a:p>
                    <a:endParaRPr lang="en-US"/>
                  </a:p>
                </p:txBody>
              </p:sp>
              <p:sp>
                <p:nvSpPr>
                  <p:cNvPr id="1138" name="Freeform 21"/>
                  <p:cNvSpPr>
                    <a:spLocks/>
                  </p:cNvSpPr>
                  <p:nvPr/>
                </p:nvSpPr>
                <p:spPr bwMode="ltGray">
                  <a:xfrm>
                    <a:off x="1944" y="569"/>
                    <a:ext cx="16" cy="20"/>
                  </a:xfrm>
                  <a:custGeom>
                    <a:avLst/>
                    <a:gdLst>
                      <a:gd name="T0" fmla="*/ 0 w 37"/>
                      <a:gd name="T1" fmla="*/ 0 h 61"/>
                      <a:gd name="T2" fmla="*/ 0 w 37"/>
                      <a:gd name="T3" fmla="*/ 0 h 61"/>
                      <a:gd name="T4" fmla="*/ 0 w 37"/>
                      <a:gd name="T5" fmla="*/ 0 h 61"/>
                      <a:gd name="T6" fmla="*/ 0 w 37"/>
                      <a:gd name="T7" fmla="*/ 0 h 61"/>
                      <a:gd name="T8" fmla="*/ 0 w 37"/>
                      <a:gd name="T9" fmla="*/ 0 h 61"/>
                      <a:gd name="T10" fmla="*/ 0 w 37"/>
                      <a:gd name="T11" fmla="*/ 0 h 61"/>
                      <a:gd name="T12" fmla="*/ 0 w 37"/>
                      <a:gd name="T13" fmla="*/ 0 h 61"/>
                      <a:gd name="T14" fmla="*/ 0 w 37"/>
                      <a:gd name="T15" fmla="*/ 0 h 6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p:spPr>
                <p:txBody>
                  <a:bodyPr wrap="none" anchor="ctr"/>
                  <a:lstStyle/>
                  <a:p>
                    <a:endParaRPr lang="en-US"/>
                  </a:p>
                </p:txBody>
              </p:sp>
              <p:sp>
                <p:nvSpPr>
                  <p:cNvPr id="1139" name="Freeform 22"/>
                  <p:cNvSpPr>
                    <a:spLocks/>
                  </p:cNvSpPr>
                  <p:nvPr/>
                </p:nvSpPr>
                <p:spPr bwMode="ltGray">
                  <a:xfrm>
                    <a:off x="1948" y="600"/>
                    <a:ext cx="20" cy="10"/>
                  </a:xfrm>
                  <a:custGeom>
                    <a:avLst/>
                    <a:gdLst>
                      <a:gd name="T0" fmla="*/ 0 w 49"/>
                      <a:gd name="T1" fmla="*/ 0 h 29"/>
                      <a:gd name="T2" fmla="*/ 0 w 49"/>
                      <a:gd name="T3" fmla="*/ 0 h 29"/>
                      <a:gd name="T4" fmla="*/ 0 w 49"/>
                      <a:gd name="T5" fmla="*/ 0 h 29"/>
                      <a:gd name="T6" fmla="*/ 0 w 49"/>
                      <a:gd name="T7" fmla="*/ 0 h 29"/>
                      <a:gd name="T8" fmla="*/ 0 w 49"/>
                      <a:gd name="T9" fmla="*/ 0 h 29"/>
                      <a:gd name="T10" fmla="*/ 0 w 49"/>
                      <a:gd name="T11" fmla="*/ 0 h 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p:spPr>
                <p:txBody>
                  <a:bodyPr wrap="none" anchor="ctr"/>
                  <a:lstStyle/>
                  <a:p>
                    <a:endParaRPr lang="en-US"/>
                  </a:p>
                </p:txBody>
              </p:sp>
              <p:sp>
                <p:nvSpPr>
                  <p:cNvPr id="1140" name="Freeform 23"/>
                  <p:cNvSpPr>
                    <a:spLocks/>
                  </p:cNvSpPr>
                  <p:nvPr/>
                </p:nvSpPr>
                <p:spPr bwMode="ltGray">
                  <a:xfrm>
                    <a:off x="1969" y="585"/>
                    <a:ext cx="26" cy="17"/>
                  </a:xfrm>
                  <a:custGeom>
                    <a:avLst/>
                    <a:gdLst>
                      <a:gd name="T0" fmla="*/ 0 w 61"/>
                      <a:gd name="T1" fmla="*/ 0 h 48"/>
                      <a:gd name="T2" fmla="*/ 0 w 61"/>
                      <a:gd name="T3" fmla="*/ 0 h 48"/>
                      <a:gd name="T4" fmla="*/ 0 w 61"/>
                      <a:gd name="T5" fmla="*/ 0 h 48"/>
                      <a:gd name="T6" fmla="*/ 0 w 61"/>
                      <a:gd name="T7" fmla="*/ 0 h 48"/>
                      <a:gd name="T8" fmla="*/ 0 w 61"/>
                      <a:gd name="T9" fmla="*/ 0 h 48"/>
                      <a:gd name="T10" fmla="*/ 0 w 61"/>
                      <a:gd name="T11" fmla="*/ 0 h 48"/>
                      <a:gd name="T12" fmla="*/ 0 w 61"/>
                      <a:gd name="T13" fmla="*/ 0 h 48"/>
                      <a:gd name="T14" fmla="*/ 0 w 61"/>
                      <a:gd name="T15" fmla="*/ 0 h 48"/>
                      <a:gd name="T16" fmla="*/ 0 w 61"/>
                      <a:gd name="T17" fmla="*/ 0 h 48"/>
                      <a:gd name="T18" fmla="*/ 0 w 61"/>
                      <a:gd name="T19" fmla="*/ 0 h 48"/>
                      <a:gd name="T20" fmla="*/ 0 w 61"/>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p:spPr>
                <p:txBody>
                  <a:bodyPr wrap="none" anchor="ctr"/>
                  <a:lstStyle/>
                  <a:p>
                    <a:endParaRPr lang="en-US"/>
                  </a:p>
                </p:txBody>
              </p:sp>
              <p:sp>
                <p:nvSpPr>
                  <p:cNvPr id="1141" name="Freeform 24"/>
                  <p:cNvSpPr>
                    <a:spLocks/>
                  </p:cNvSpPr>
                  <p:nvPr/>
                </p:nvSpPr>
                <p:spPr bwMode="ltGray">
                  <a:xfrm>
                    <a:off x="1976" y="593"/>
                    <a:ext cx="122" cy="61"/>
                  </a:xfrm>
                  <a:custGeom>
                    <a:avLst/>
                    <a:gdLst>
                      <a:gd name="T0" fmla="*/ 0 w 286"/>
                      <a:gd name="T1" fmla="*/ 0 h 182"/>
                      <a:gd name="T2" fmla="*/ 0 w 286"/>
                      <a:gd name="T3" fmla="*/ 0 h 182"/>
                      <a:gd name="T4" fmla="*/ 0 w 286"/>
                      <a:gd name="T5" fmla="*/ 0 h 182"/>
                      <a:gd name="T6" fmla="*/ 0 w 286"/>
                      <a:gd name="T7" fmla="*/ 0 h 182"/>
                      <a:gd name="T8" fmla="*/ 0 w 286"/>
                      <a:gd name="T9" fmla="*/ 0 h 182"/>
                      <a:gd name="T10" fmla="*/ 0 w 286"/>
                      <a:gd name="T11" fmla="*/ 0 h 182"/>
                      <a:gd name="T12" fmla="*/ 0 w 286"/>
                      <a:gd name="T13" fmla="*/ 0 h 182"/>
                      <a:gd name="T14" fmla="*/ 0 w 286"/>
                      <a:gd name="T15" fmla="*/ 0 h 182"/>
                      <a:gd name="T16" fmla="*/ 0 w 286"/>
                      <a:gd name="T17" fmla="*/ 0 h 182"/>
                      <a:gd name="T18" fmla="*/ 0 w 286"/>
                      <a:gd name="T19" fmla="*/ 0 h 182"/>
                      <a:gd name="T20" fmla="*/ 0 w 286"/>
                      <a:gd name="T21" fmla="*/ 0 h 182"/>
                      <a:gd name="T22" fmla="*/ 0 w 286"/>
                      <a:gd name="T23" fmla="*/ 0 h 182"/>
                      <a:gd name="T24" fmla="*/ 0 w 286"/>
                      <a:gd name="T25" fmla="*/ 0 h 182"/>
                      <a:gd name="T26" fmla="*/ 0 w 286"/>
                      <a:gd name="T27" fmla="*/ 0 h 182"/>
                      <a:gd name="T28" fmla="*/ 0 w 286"/>
                      <a:gd name="T29" fmla="*/ 0 h 182"/>
                      <a:gd name="T30" fmla="*/ 0 w 286"/>
                      <a:gd name="T31" fmla="*/ 0 h 182"/>
                      <a:gd name="T32" fmla="*/ 0 w 286"/>
                      <a:gd name="T33" fmla="*/ 0 h 182"/>
                      <a:gd name="T34" fmla="*/ 0 w 286"/>
                      <a:gd name="T35" fmla="*/ 0 h 182"/>
                      <a:gd name="T36" fmla="*/ 0 w 286"/>
                      <a:gd name="T37" fmla="*/ 0 h 182"/>
                      <a:gd name="T38" fmla="*/ 0 w 286"/>
                      <a:gd name="T39" fmla="*/ 0 h 182"/>
                      <a:gd name="T40" fmla="*/ 0 w 286"/>
                      <a:gd name="T41" fmla="*/ 0 h 182"/>
                      <a:gd name="T42" fmla="*/ 0 w 286"/>
                      <a:gd name="T43" fmla="*/ 0 h 182"/>
                      <a:gd name="T44" fmla="*/ 0 w 286"/>
                      <a:gd name="T45" fmla="*/ 0 h 182"/>
                      <a:gd name="T46" fmla="*/ 0 w 286"/>
                      <a:gd name="T47" fmla="*/ 0 h 182"/>
                      <a:gd name="T48" fmla="*/ 1 w 286"/>
                      <a:gd name="T49" fmla="*/ 0 h 182"/>
                      <a:gd name="T50" fmla="*/ 1 w 286"/>
                      <a:gd name="T51" fmla="*/ 0 h 182"/>
                      <a:gd name="T52" fmla="*/ 1 w 286"/>
                      <a:gd name="T53" fmla="*/ 0 h 182"/>
                      <a:gd name="T54" fmla="*/ 1 w 286"/>
                      <a:gd name="T55" fmla="*/ 0 h 182"/>
                      <a:gd name="T56" fmla="*/ 1 w 286"/>
                      <a:gd name="T57" fmla="*/ 0 h 182"/>
                      <a:gd name="T58" fmla="*/ 0 w 286"/>
                      <a:gd name="T59" fmla="*/ 0 h 182"/>
                      <a:gd name="T60" fmla="*/ 0 w 286"/>
                      <a:gd name="T61" fmla="*/ 0 h 182"/>
                      <a:gd name="T62" fmla="*/ 0 w 286"/>
                      <a:gd name="T63" fmla="*/ 0 h 182"/>
                      <a:gd name="T64" fmla="*/ 0 w 286"/>
                      <a:gd name="T65" fmla="*/ 0 h 182"/>
                      <a:gd name="T66" fmla="*/ 0 w 286"/>
                      <a:gd name="T67" fmla="*/ 0 h 182"/>
                      <a:gd name="T68" fmla="*/ 0 w 286"/>
                      <a:gd name="T69" fmla="*/ 0 h 182"/>
                      <a:gd name="T70" fmla="*/ 0 w 286"/>
                      <a:gd name="T71" fmla="*/ 0 h 182"/>
                      <a:gd name="T72" fmla="*/ 0 w 286"/>
                      <a:gd name="T73" fmla="*/ 0 h 182"/>
                      <a:gd name="T74" fmla="*/ 0 w 286"/>
                      <a:gd name="T75" fmla="*/ 0 h 182"/>
                      <a:gd name="T76" fmla="*/ 0 w 286"/>
                      <a:gd name="T77" fmla="*/ 0 h 182"/>
                      <a:gd name="T78" fmla="*/ 0 w 286"/>
                      <a:gd name="T79" fmla="*/ 0 h 182"/>
                      <a:gd name="T80" fmla="*/ 0 w 286"/>
                      <a:gd name="T81" fmla="*/ 0 h 182"/>
                      <a:gd name="T82" fmla="*/ 0 w 286"/>
                      <a:gd name="T83" fmla="*/ 0 h 182"/>
                      <a:gd name="T84" fmla="*/ 0 w 286"/>
                      <a:gd name="T85" fmla="*/ 0 h 1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p:spPr>
                <p:txBody>
                  <a:bodyPr wrap="none" anchor="ctr"/>
                  <a:lstStyle/>
                  <a:p>
                    <a:endParaRPr lang="en-US"/>
                  </a:p>
                </p:txBody>
              </p:sp>
              <p:sp>
                <p:nvSpPr>
                  <p:cNvPr id="1142" name="Freeform 25"/>
                  <p:cNvSpPr>
                    <a:spLocks/>
                  </p:cNvSpPr>
                  <p:nvPr/>
                </p:nvSpPr>
                <p:spPr bwMode="ltGray">
                  <a:xfrm>
                    <a:off x="2082" y="599"/>
                    <a:ext cx="33" cy="26"/>
                  </a:xfrm>
                  <a:custGeom>
                    <a:avLst/>
                    <a:gdLst>
                      <a:gd name="T0" fmla="*/ 0 w 78"/>
                      <a:gd name="T1" fmla="*/ 0 h 78"/>
                      <a:gd name="T2" fmla="*/ 0 w 78"/>
                      <a:gd name="T3" fmla="*/ 0 h 78"/>
                      <a:gd name="T4" fmla="*/ 0 w 78"/>
                      <a:gd name="T5" fmla="*/ 0 h 78"/>
                      <a:gd name="T6" fmla="*/ 0 w 78"/>
                      <a:gd name="T7" fmla="*/ 0 h 78"/>
                      <a:gd name="T8" fmla="*/ 0 w 78"/>
                      <a:gd name="T9" fmla="*/ 0 h 78"/>
                      <a:gd name="T10" fmla="*/ 0 w 78"/>
                      <a:gd name="T11" fmla="*/ 0 h 78"/>
                      <a:gd name="T12" fmla="*/ 0 w 78"/>
                      <a:gd name="T13" fmla="*/ 0 h 78"/>
                      <a:gd name="T14" fmla="*/ 0 w 78"/>
                      <a:gd name="T15" fmla="*/ 0 h 78"/>
                      <a:gd name="T16" fmla="*/ 0 w 78"/>
                      <a:gd name="T17" fmla="*/ 0 h 78"/>
                      <a:gd name="T18" fmla="*/ 0 w 78"/>
                      <a:gd name="T19" fmla="*/ 0 h 78"/>
                      <a:gd name="T20" fmla="*/ 0 w 78"/>
                      <a:gd name="T21" fmla="*/ 0 h 78"/>
                      <a:gd name="T22" fmla="*/ 0 w 78"/>
                      <a:gd name="T23" fmla="*/ 0 h 7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p:spPr>
                <p:txBody>
                  <a:bodyPr wrap="none" anchor="ctr"/>
                  <a:lstStyle/>
                  <a:p>
                    <a:endParaRPr lang="en-US"/>
                  </a:p>
                </p:txBody>
              </p:sp>
              <p:sp>
                <p:nvSpPr>
                  <p:cNvPr id="1143" name="Freeform 26"/>
                  <p:cNvSpPr>
                    <a:spLocks/>
                  </p:cNvSpPr>
                  <p:nvPr/>
                </p:nvSpPr>
                <p:spPr bwMode="ltGray">
                  <a:xfrm>
                    <a:off x="2152" y="544"/>
                    <a:ext cx="8" cy="6"/>
                  </a:xfrm>
                  <a:custGeom>
                    <a:avLst/>
                    <a:gdLst>
                      <a:gd name="T0" fmla="*/ 0 w 17"/>
                      <a:gd name="T1" fmla="*/ 0 h 18"/>
                      <a:gd name="T2" fmla="*/ 0 w 17"/>
                      <a:gd name="T3" fmla="*/ 0 h 18"/>
                      <a:gd name="T4" fmla="*/ 0 w 17"/>
                      <a:gd name="T5" fmla="*/ 0 h 18"/>
                      <a:gd name="T6" fmla="*/ 0 60000 65536"/>
                      <a:gd name="T7" fmla="*/ 0 60000 65536"/>
                      <a:gd name="T8" fmla="*/ 0 60000 65536"/>
                    </a:gdLst>
                    <a:ahLst/>
                    <a:cxnLst>
                      <a:cxn ang="T6">
                        <a:pos x="T0" y="T1"/>
                      </a:cxn>
                      <a:cxn ang="T7">
                        <a:pos x="T2" y="T3"/>
                      </a:cxn>
                      <a:cxn ang="T8">
                        <a:pos x="T4" y="T5"/>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p:spPr>
                <p:txBody>
                  <a:bodyPr wrap="none" anchor="ctr"/>
                  <a:lstStyle/>
                  <a:p>
                    <a:endParaRPr lang="en-US"/>
                  </a:p>
                </p:txBody>
              </p:sp>
              <p:sp>
                <p:nvSpPr>
                  <p:cNvPr id="1144" name="Freeform 27"/>
                  <p:cNvSpPr>
                    <a:spLocks/>
                  </p:cNvSpPr>
                  <p:nvPr/>
                </p:nvSpPr>
                <p:spPr bwMode="ltGray">
                  <a:xfrm>
                    <a:off x="2194" y="584"/>
                    <a:ext cx="11" cy="8"/>
                  </a:xfrm>
                  <a:custGeom>
                    <a:avLst/>
                    <a:gdLst>
                      <a:gd name="T0" fmla="*/ 0 w 26"/>
                      <a:gd name="T1" fmla="*/ 0 h 22"/>
                      <a:gd name="T2" fmla="*/ 0 w 26"/>
                      <a:gd name="T3" fmla="*/ 0 h 22"/>
                      <a:gd name="T4" fmla="*/ 0 w 26"/>
                      <a:gd name="T5" fmla="*/ 0 h 22"/>
                      <a:gd name="T6" fmla="*/ 0 w 26"/>
                      <a:gd name="T7" fmla="*/ 0 h 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p:spPr>
                <p:txBody>
                  <a:bodyPr wrap="none" anchor="ctr"/>
                  <a:lstStyle/>
                  <a:p>
                    <a:endParaRPr lang="en-US"/>
                  </a:p>
                </p:txBody>
              </p:sp>
              <p:sp>
                <p:nvSpPr>
                  <p:cNvPr id="1145" name="Freeform 28"/>
                  <p:cNvSpPr>
                    <a:spLocks/>
                  </p:cNvSpPr>
                  <p:nvPr/>
                </p:nvSpPr>
                <p:spPr bwMode="ltGray">
                  <a:xfrm>
                    <a:off x="2059" y="494"/>
                    <a:ext cx="8" cy="5"/>
                  </a:xfrm>
                  <a:custGeom>
                    <a:avLst/>
                    <a:gdLst>
                      <a:gd name="T0" fmla="*/ 0 w 20"/>
                      <a:gd name="T1" fmla="*/ 0 h 15"/>
                      <a:gd name="T2" fmla="*/ 0 w 20"/>
                      <a:gd name="T3" fmla="*/ 0 h 15"/>
                      <a:gd name="T4" fmla="*/ 0 w 20"/>
                      <a:gd name="T5" fmla="*/ 0 h 15"/>
                      <a:gd name="T6" fmla="*/ 0 w 20"/>
                      <a:gd name="T7" fmla="*/ 0 h 1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p:spPr>
                <p:txBody>
                  <a:bodyPr wrap="none" anchor="ctr"/>
                  <a:lstStyle/>
                  <a:p>
                    <a:endParaRPr lang="en-US"/>
                  </a:p>
                </p:txBody>
              </p:sp>
              <p:sp>
                <p:nvSpPr>
                  <p:cNvPr id="1146" name="Freeform 29"/>
                  <p:cNvSpPr>
                    <a:spLocks/>
                  </p:cNvSpPr>
                  <p:nvPr/>
                </p:nvSpPr>
                <p:spPr bwMode="ltGray">
                  <a:xfrm>
                    <a:off x="1988" y="536"/>
                    <a:ext cx="8" cy="5"/>
                  </a:xfrm>
                  <a:custGeom>
                    <a:avLst/>
                    <a:gdLst>
                      <a:gd name="T0" fmla="*/ 0 w 20"/>
                      <a:gd name="T1" fmla="*/ 0 h 15"/>
                      <a:gd name="T2" fmla="*/ 0 w 20"/>
                      <a:gd name="T3" fmla="*/ 0 h 15"/>
                      <a:gd name="T4" fmla="*/ 0 w 20"/>
                      <a:gd name="T5" fmla="*/ 0 h 15"/>
                      <a:gd name="T6" fmla="*/ 0 w 20"/>
                      <a:gd name="T7" fmla="*/ 0 h 1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p:spPr>
                <p:txBody>
                  <a:bodyPr wrap="none" anchor="ctr"/>
                  <a:lstStyle/>
                  <a:p>
                    <a:endParaRPr lang="en-US"/>
                  </a:p>
                </p:txBody>
              </p:sp>
              <p:sp>
                <p:nvSpPr>
                  <p:cNvPr id="1147" name="Freeform 30"/>
                  <p:cNvSpPr>
                    <a:spLocks/>
                  </p:cNvSpPr>
                  <p:nvPr/>
                </p:nvSpPr>
                <p:spPr bwMode="ltGray">
                  <a:xfrm>
                    <a:off x="1910" y="523"/>
                    <a:ext cx="34" cy="27"/>
                  </a:xfrm>
                  <a:custGeom>
                    <a:avLst/>
                    <a:gdLst>
                      <a:gd name="T0" fmla="*/ 0 w 80"/>
                      <a:gd name="T1" fmla="*/ 0 h 80"/>
                      <a:gd name="T2" fmla="*/ 0 w 80"/>
                      <a:gd name="T3" fmla="*/ 0 h 80"/>
                      <a:gd name="T4" fmla="*/ 0 w 80"/>
                      <a:gd name="T5" fmla="*/ 0 h 80"/>
                      <a:gd name="T6" fmla="*/ 0 w 80"/>
                      <a:gd name="T7" fmla="*/ 0 h 80"/>
                      <a:gd name="T8" fmla="*/ 0 w 80"/>
                      <a:gd name="T9" fmla="*/ 0 h 80"/>
                      <a:gd name="T10" fmla="*/ 0 w 80"/>
                      <a:gd name="T11" fmla="*/ 0 h 80"/>
                      <a:gd name="T12" fmla="*/ 0 w 80"/>
                      <a:gd name="T13" fmla="*/ 0 h 80"/>
                      <a:gd name="T14" fmla="*/ 0 w 80"/>
                      <a:gd name="T15" fmla="*/ 0 h 80"/>
                      <a:gd name="T16" fmla="*/ 0 w 80"/>
                      <a:gd name="T17" fmla="*/ 0 h 80"/>
                      <a:gd name="T18" fmla="*/ 0 w 80"/>
                      <a:gd name="T19" fmla="*/ 0 h 80"/>
                      <a:gd name="T20" fmla="*/ 0 w 80"/>
                      <a:gd name="T21" fmla="*/ 0 h 80"/>
                      <a:gd name="T22" fmla="*/ 0 w 80"/>
                      <a:gd name="T23" fmla="*/ 0 h 80"/>
                      <a:gd name="T24" fmla="*/ 0 w 80"/>
                      <a:gd name="T25" fmla="*/ 0 h 80"/>
                      <a:gd name="T26" fmla="*/ 0 w 80"/>
                      <a:gd name="T27" fmla="*/ 0 h 80"/>
                      <a:gd name="T28" fmla="*/ 0 w 80"/>
                      <a:gd name="T29" fmla="*/ 0 h 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p:spPr>
                <p:txBody>
                  <a:bodyPr wrap="none" anchor="ctr"/>
                  <a:lstStyle/>
                  <a:p>
                    <a:endParaRPr lang="en-US"/>
                  </a:p>
                </p:txBody>
              </p:sp>
              <p:sp>
                <p:nvSpPr>
                  <p:cNvPr id="1148" name="Freeform 31"/>
                  <p:cNvSpPr>
                    <a:spLocks/>
                  </p:cNvSpPr>
                  <p:nvPr/>
                </p:nvSpPr>
                <p:spPr bwMode="ltGray">
                  <a:xfrm>
                    <a:off x="1899" y="466"/>
                    <a:ext cx="40" cy="58"/>
                  </a:xfrm>
                  <a:custGeom>
                    <a:avLst/>
                    <a:gdLst>
                      <a:gd name="T0" fmla="*/ 0 w 94"/>
                      <a:gd name="T1" fmla="*/ 0 h 174"/>
                      <a:gd name="T2" fmla="*/ 0 w 94"/>
                      <a:gd name="T3" fmla="*/ 0 h 174"/>
                      <a:gd name="T4" fmla="*/ 0 w 94"/>
                      <a:gd name="T5" fmla="*/ 0 h 174"/>
                      <a:gd name="T6" fmla="*/ 0 w 94"/>
                      <a:gd name="T7" fmla="*/ 0 h 174"/>
                      <a:gd name="T8" fmla="*/ 0 w 94"/>
                      <a:gd name="T9" fmla="*/ 0 h 174"/>
                      <a:gd name="T10" fmla="*/ 0 w 94"/>
                      <a:gd name="T11" fmla="*/ 0 h 174"/>
                      <a:gd name="T12" fmla="*/ 0 w 94"/>
                      <a:gd name="T13" fmla="*/ 0 h 174"/>
                      <a:gd name="T14" fmla="*/ 0 w 94"/>
                      <a:gd name="T15" fmla="*/ 0 h 174"/>
                      <a:gd name="T16" fmla="*/ 0 w 94"/>
                      <a:gd name="T17" fmla="*/ 0 h 174"/>
                      <a:gd name="T18" fmla="*/ 0 w 94"/>
                      <a:gd name="T19" fmla="*/ 0 h 174"/>
                      <a:gd name="T20" fmla="*/ 0 w 94"/>
                      <a:gd name="T21" fmla="*/ 0 h 174"/>
                      <a:gd name="T22" fmla="*/ 0 w 94"/>
                      <a:gd name="T23" fmla="*/ 0 h 174"/>
                      <a:gd name="T24" fmla="*/ 0 w 94"/>
                      <a:gd name="T25" fmla="*/ 0 h 174"/>
                      <a:gd name="T26" fmla="*/ 0 w 94"/>
                      <a:gd name="T27" fmla="*/ 0 h 174"/>
                      <a:gd name="T28" fmla="*/ 0 w 94"/>
                      <a:gd name="T29" fmla="*/ 0 h 174"/>
                      <a:gd name="T30" fmla="*/ 0 w 94"/>
                      <a:gd name="T31" fmla="*/ 0 h 174"/>
                      <a:gd name="T32" fmla="*/ 0 w 94"/>
                      <a:gd name="T33" fmla="*/ 0 h 174"/>
                      <a:gd name="T34" fmla="*/ 0 w 94"/>
                      <a:gd name="T35" fmla="*/ 0 h 174"/>
                      <a:gd name="T36" fmla="*/ 0 w 94"/>
                      <a:gd name="T37" fmla="*/ 0 h 174"/>
                      <a:gd name="T38" fmla="*/ 0 w 94"/>
                      <a:gd name="T39" fmla="*/ 0 h 174"/>
                      <a:gd name="T40" fmla="*/ 0 w 94"/>
                      <a:gd name="T41" fmla="*/ 0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p:spPr>
                <p:txBody>
                  <a:bodyPr wrap="none" anchor="ctr"/>
                  <a:lstStyle/>
                  <a:p>
                    <a:endParaRPr lang="en-US"/>
                  </a:p>
                </p:txBody>
              </p:sp>
              <p:sp>
                <p:nvSpPr>
                  <p:cNvPr id="1149" name="Freeform 32"/>
                  <p:cNvSpPr>
                    <a:spLocks/>
                  </p:cNvSpPr>
                  <p:nvPr/>
                </p:nvSpPr>
                <p:spPr bwMode="ltGray">
                  <a:xfrm>
                    <a:off x="1909" y="508"/>
                    <a:ext cx="14" cy="17"/>
                  </a:xfrm>
                  <a:custGeom>
                    <a:avLst/>
                    <a:gdLst>
                      <a:gd name="T0" fmla="*/ 0 w 32"/>
                      <a:gd name="T1" fmla="*/ 0 h 50"/>
                      <a:gd name="T2" fmla="*/ 0 w 32"/>
                      <a:gd name="T3" fmla="*/ 0 h 50"/>
                      <a:gd name="T4" fmla="*/ 0 w 32"/>
                      <a:gd name="T5" fmla="*/ 0 h 50"/>
                      <a:gd name="T6" fmla="*/ 0 w 32"/>
                      <a:gd name="T7" fmla="*/ 0 h 50"/>
                      <a:gd name="T8" fmla="*/ 0 w 32"/>
                      <a:gd name="T9" fmla="*/ 0 h 50"/>
                      <a:gd name="T10" fmla="*/ 0 w 32"/>
                      <a:gd name="T11" fmla="*/ 0 h 50"/>
                      <a:gd name="T12" fmla="*/ 0 w 32"/>
                      <a:gd name="T13" fmla="*/ 0 h 50"/>
                      <a:gd name="T14" fmla="*/ 0 w 32"/>
                      <a:gd name="T15" fmla="*/ 0 h 5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p:spPr>
                <p:txBody>
                  <a:bodyPr wrap="none" anchor="ctr"/>
                  <a:lstStyle/>
                  <a:p>
                    <a:endParaRPr lang="en-US"/>
                  </a:p>
                </p:txBody>
              </p:sp>
              <p:sp>
                <p:nvSpPr>
                  <p:cNvPr id="1150" name="Freeform 33"/>
                  <p:cNvSpPr>
                    <a:spLocks/>
                  </p:cNvSpPr>
                  <p:nvPr/>
                </p:nvSpPr>
                <p:spPr bwMode="ltGray">
                  <a:xfrm>
                    <a:off x="1881" y="512"/>
                    <a:ext cx="19" cy="17"/>
                  </a:xfrm>
                  <a:custGeom>
                    <a:avLst/>
                    <a:gdLst>
                      <a:gd name="T0" fmla="*/ 0 w 43"/>
                      <a:gd name="T1" fmla="*/ 0 h 50"/>
                      <a:gd name="T2" fmla="*/ 0 w 43"/>
                      <a:gd name="T3" fmla="*/ 0 h 50"/>
                      <a:gd name="T4" fmla="*/ 0 w 43"/>
                      <a:gd name="T5" fmla="*/ 0 h 50"/>
                      <a:gd name="T6" fmla="*/ 0 w 43"/>
                      <a:gd name="T7" fmla="*/ 0 h 50"/>
                      <a:gd name="T8" fmla="*/ 0 w 43"/>
                      <a:gd name="T9" fmla="*/ 0 h 50"/>
                      <a:gd name="T10" fmla="*/ 0 w 43"/>
                      <a:gd name="T11" fmla="*/ 0 h 5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p:spPr>
                <p:txBody>
                  <a:bodyPr wrap="none" anchor="ctr"/>
                  <a:lstStyle/>
                  <a:p>
                    <a:endParaRPr lang="en-US"/>
                  </a:p>
                </p:txBody>
              </p:sp>
              <p:sp>
                <p:nvSpPr>
                  <p:cNvPr id="1151" name="Freeform 34"/>
                  <p:cNvSpPr>
                    <a:spLocks/>
                  </p:cNvSpPr>
                  <p:nvPr/>
                </p:nvSpPr>
                <p:spPr bwMode="ltGray">
                  <a:xfrm>
                    <a:off x="2930" y="489"/>
                    <a:ext cx="299" cy="179"/>
                  </a:xfrm>
                  <a:custGeom>
                    <a:avLst/>
                    <a:gdLst>
                      <a:gd name="T0" fmla="*/ 1 w 471"/>
                      <a:gd name="T1" fmla="*/ 11 h 281"/>
                      <a:gd name="T2" fmla="*/ 1 w 471"/>
                      <a:gd name="T3" fmla="*/ 11 h 281"/>
                      <a:gd name="T4" fmla="*/ 1 w 471"/>
                      <a:gd name="T5" fmla="*/ 10 h 281"/>
                      <a:gd name="T6" fmla="*/ 1 w 471"/>
                      <a:gd name="T7" fmla="*/ 10 h 281"/>
                      <a:gd name="T8" fmla="*/ 1 w 471"/>
                      <a:gd name="T9" fmla="*/ 9 h 281"/>
                      <a:gd name="T10" fmla="*/ 0 w 471"/>
                      <a:gd name="T11" fmla="*/ 8 h 281"/>
                      <a:gd name="T12" fmla="*/ 1 w 471"/>
                      <a:gd name="T13" fmla="*/ 8 h 281"/>
                      <a:gd name="T14" fmla="*/ 1 w 471"/>
                      <a:gd name="T15" fmla="*/ 7 h 281"/>
                      <a:gd name="T16" fmla="*/ 1 w 471"/>
                      <a:gd name="T17" fmla="*/ 7 h 281"/>
                      <a:gd name="T18" fmla="*/ 1 w 471"/>
                      <a:gd name="T19" fmla="*/ 5 h 281"/>
                      <a:gd name="T20" fmla="*/ 2 w 471"/>
                      <a:gd name="T21" fmla="*/ 4 h 281"/>
                      <a:gd name="T22" fmla="*/ 2 w 471"/>
                      <a:gd name="T23" fmla="*/ 3 h 281"/>
                      <a:gd name="T24" fmla="*/ 1 w 471"/>
                      <a:gd name="T25" fmla="*/ 2 h 281"/>
                      <a:gd name="T26" fmla="*/ 1 w 471"/>
                      <a:gd name="T27" fmla="*/ 1 h 281"/>
                      <a:gd name="T28" fmla="*/ 1 w 471"/>
                      <a:gd name="T29" fmla="*/ 2 h 281"/>
                      <a:gd name="T30" fmla="*/ 2 w 471"/>
                      <a:gd name="T31" fmla="*/ 2 h 281"/>
                      <a:gd name="T32" fmla="*/ 3 w 471"/>
                      <a:gd name="T33" fmla="*/ 1 h 281"/>
                      <a:gd name="T34" fmla="*/ 3 w 471"/>
                      <a:gd name="T35" fmla="*/ 0 h 281"/>
                      <a:gd name="T36" fmla="*/ 4 w 471"/>
                      <a:gd name="T37" fmla="*/ 1 h 281"/>
                      <a:gd name="T38" fmla="*/ 4 w 471"/>
                      <a:gd name="T39" fmla="*/ 1 h 281"/>
                      <a:gd name="T40" fmla="*/ 4 w 471"/>
                      <a:gd name="T41" fmla="*/ 1 h 281"/>
                      <a:gd name="T42" fmla="*/ 4 w 471"/>
                      <a:gd name="T43" fmla="*/ 1 h 281"/>
                      <a:gd name="T44" fmla="*/ 5 w 471"/>
                      <a:gd name="T45" fmla="*/ 1 h 281"/>
                      <a:gd name="T46" fmla="*/ 6 w 471"/>
                      <a:gd name="T47" fmla="*/ 1 h 281"/>
                      <a:gd name="T48" fmla="*/ 6 w 471"/>
                      <a:gd name="T49" fmla="*/ 1 h 281"/>
                      <a:gd name="T50" fmla="*/ 7 w 471"/>
                      <a:gd name="T51" fmla="*/ 1 h 281"/>
                      <a:gd name="T52" fmla="*/ 7 w 471"/>
                      <a:gd name="T53" fmla="*/ 1 h 281"/>
                      <a:gd name="T54" fmla="*/ 8 w 471"/>
                      <a:gd name="T55" fmla="*/ 1 h 281"/>
                      <a:gd name="T56" fmla="*/ 9 w 471"/>
                      <a:gd name="T57" fmla="*/ 1 h 281"/>
                      <a:gd name="T58" fmla="*/ 10 w 471"/>
                      <a:gd name="T59" fmla="*/ 3 h 281"/>
                      <a:gd name="T60" fmla="*/ 10 w 471"/>
                      <a:gd name="T61" fmla="*/ 3 h 281"/>
                      <a:gd name="T62" fmla="*/ 11 w 471"/>
                      <a:gd name="T63" fmla="*/ 3 h 281"/>
                      <a:gd name="T64" fmla="*/ 11 w 471"/>
                      <a:gd name="T65" fmla="*/ 3 h 281"/>
                      <a:gd name="T66" fmla="*/ 12 w 471"/>
                      <a:gd name="T67" fmla="*/ 3 h 281"/>
                      <a:gd name="T68" fmla="*/ 13 w 471"/>
                      <a:gd name="T69" fmla="*/ 3 h 281"/>
                      <a:gd name="T70" fmla="*/ 13 w 471"/>
                      <a:gd name="T71" fmla="*/ 4 h 281"/>
                      <a:gd name="T72" fmla="*/ 13 w 471"/>
                      <a:gd name="T73" fmla="*/ 4 h 281"/>
                      <a:gd name="T74" fmla="*/ 14 w 471"/>
                      <a:gd name="T75" fmla="*/ 5 h 281"/>
                      <a:gd name="T76" fmla="*/ 14 w 471"/>
                      <a:gd name="T77" fmla="*/ 5 h 281"/>
                      <a:gd name="T78" fmla="*/ 13 w 471"/>
                      <a:gd name="T79" fmla="*/ 6 h 281"/>
                      <a:gd name="T80" fmla="*/ 14 w 471"/>
                      <a:gd name="T81" fmla="*/ 6 h 281"/>
                      <a:gd name="T82" fmla="*/ 15 w 471"/>
                      <a:gd name="T83" fmla="*/ 6 h 281"/>
                      <a:gd name="T84" fmla="*/ 15 w 471"/>
                      <a:gd name="T85" fmla="*/ 7 h 281"/>
                      <a:gd name="T86" fmla="*/ 16 w 471"/>
                      <a:gd name="T87" fmla="*/ 7 h 281"/>
                      <a:gd name="T88" fmla="*/ 16 w 471"/>
                      <a:gd name="T89" fmla="*/ 7 h 281"/>
                      <a:gd name="T90" fmla="*/ 16 w 471"/>
                      <a:gd name="T91" fmla="*/ 7 h 281"/>
                      <a:gd name="T92" fmla="*/ 17 w 471"/>
                      <a:gd name="T93" fmla="*/ 7 h 281"/>
                      <a:gd name="T94" fmla="*/ 17 w 471"/>
                      <a:gd name="T95" fmla="*/ 7 h 281"/>
                      <a:gd name="T96" fmla="*/ 18 w 471"/>
                      <a:gd name="T97" fmla="*/ 8 h 281"/>
                      <a:gd name="T98" fmla="*/ 18 w 471"/>
                      <a:gd name="T99" fmla="*/ 8 h 281"/>
                      <a:gd name="T100" fmla="*/ 19 w 471"/>
                      <a:gd name="T101" fmla="*/ 8 h 281"/>
                      <a:gd name="T102" fmla="*/ 20 w 471"/>
                      <a:gd name="T103" fmla="*/ 9 h 281"/>
                      <a:gd name="T104" fmla="*/ 19 w 471"/>
                      <a:gd name="T105" fmla="*/ 11 h 281"/>
                      <a:gd name="T106" fmla="*/ 18 w 471"/>
                      <a:gd name="T107" fmla="*/ 12 h 28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p:spPr>
                <p:txBody>
                  <a:bodyPr wrap="none" anchor="ctr"/>
                  <a:lstStyle/>
                  <a:p>
                    <a:endParaRPr lang="en-US"/>
                  </a:p>
                </p:txBody>
              </p:sp>
              <p:sp>
                <p:nvSpPr>
                  <p:cNvPr id="1152" name="Freeform 35"/>
                  <p:cNvSpPr>
                    <a:spLocks/>
                  </p:cNvSpPr>
                  <p:nvPr/>
                </p:nvSpPr>
                <p:spPr bwMode="ltGray">
                  <a:xfrm>
                    <a:off x="2534" y="242"/>
                    <a:ext cx="420" cy="283"/>
                  </a:xfrm>
                  <a:custGeom>
                    <a:avLst/>
                    <a:gdLst>
                      <a:gd name="T0" fmla="*/ 1 w 984"/>
                      <a:gd name="T1" fmla="*/ 0 h 844"/>
                      <a:gd name="T2" fmla="*/ 1 w 984"/>
                      <a:gd name="T3" fmla="*/ 0 h 844"/>
                      <a:gd name="T4" fmla="*/ 1 w 984"/>
                      <a:gd name="T5" fmla="*/ 0 h 844"/>
                      <a:gd name="T6" fmla="*/ 1 w 984"/>
                      <a:gd name="T7" fmla="*/ 0 h 844"/>
                      <a:gd name="T8" fmla="*/ 2 w 984"/>
                      <a:gd name="T9" fmla="*/ 0 h 844"/>
                      <a:gd name="T10" fmla="*/ 2 w 984"/>
                      <a:gd name="T11" fmla="*/ 0 h 844"/>
                      <a:gd name="T12" fmla="*/ 2 w 984"/>
                      <a:gd name="T13" fmla="*/ 0 h 844"/>
                      <a:gd name="T14" fmla="*/ 2 w 984"/>
                      <a:gd name="T15" fmla="*/ 0 h 844"/>
                      <a:gd name="T16" fmla="*/ 2 w 984"/>
                      <a:gd name="T17" fmla="*/ 0 h 844"/>
                      <a:gd name="T18" fmla="*/ 2 w 984"/>
                      <a:gd name="T19" fmla="*/ 0 h 844"/>
                      <a:gd name="T20" fmla="*/ 2 w 984"/>
                      <a:gd name="T21" fmla="*/ 0 h 844"/>
                      <a:gd name="T22" fmla="*/ 2 w 984"/>
                      <a:gd name="T23" fmla="*/ 0 h 844"/>
                      <a:gd name="T24" fmla="*/ 2 w 984"/>
                      <a:gd name="T25" fmla="*/ 0 h 844"/>
                      <a:gd name="T26" fmla="*/ 2 w 984"/>
                      <a:gd name="T27" fmla="*/ 0 h 844"/>
                      <a:gd name="T28" fmla="*/ 2 w 984"/>
                      <a:gd name="T29" fmla="*/ 0 h 844"/>
                      <a:gd name="T30" fmla="*/ 2 w 984"/>
                      <a:gd name="T31" fmla="*/ 0 h 844"/>
                      <a:gd name="T32" fmla="*/ 2 w 984"/>
                      <a:gd name="T33" fmla="*/ 0 h 844"/>
                      <a:gd name="T34" fmla="*/ 2 w 984"/>
                      <a:gd name="T35" fmla="*/ 0 h 844"/>
                      <a:gd name="T36" fmla="*/ 2 w 984"/>
                      <a:gd name="T37" fmla="*/ 0 h 844"/>
                      <a:gd name="T38" fmla="*/ 2 w 984"/>
                      <a:gd name="T39" fmla="*/ 0 h 844"/>
                      <a:gd name="T40" fmla="*/ 2 w 984"/>
                      <a:gd name="T41" fmla="*/ 0 h 844"/>
                      <a:gd name="T42" fmla="*/ 2 w 984"/>
                      <a:gd name="T43" fmla="*/ 0 h 844"/>
                      <a:gd name="T44" fmla="*/ 2 w 984"/>
                      <a:gd name="T45" fmla="*/ 0 h 844"/>
                      <a:gd name="T46" fmla="*/ 2 w 984"/>
                      <a:gd name="T47" fmla="*/ 0 h 844"/>
                      <a:gd name="T48" fmla="*/ 2 w 984"/>
                      <a:gd name="T49" fmla="*/ 0 h 844"/>
                      <a:gd name="T50" fmla="*/ 2 w 984"/>
                      <a:gd name="T51" fmla="*/ 0 h 844"/>
                      <a:gd name="T52" fmla="*/ 2 w 984"/>
                      <a:gd name="T53" fmla="*/ 0 h 844"/>
                      <a:gd name="T54" fmla="*/ 2 w 984"/>
                      <a:gd name="T55" fmla="*/ 0 h 844"/>
                      <a:gd name="T56" fmla="*/ 2 w 984"/>
                      <a:gd name="T57" fmla="*/ 0 h 844"/>
                      <a:gd name="T58" fmla="*/ 2 w 984"/>
                      <a:gd name="T59" fmla="*/ 0 h 844"/>
                      <a:gd name="T60" fmla="*/ 3 w 984"/>
                      <a:gd name="T61" fmla="*/ 0 h 844"/>
                      <a:gd name="T62" fmla="*/ 3 w 984"/>
                      <a:gd name="T63" fmla="*/ 0 h 844"/>
                      <a:gd name="T64" fmla="*/ 2 w 984"/>
                      <a:gd name="T65" fmla="*/ 0 h 844"/>
                      <a:gd name="T66" fmla="*/ 2 w 984"/>
                      <a:gd name="T67" fmla="*/ 0 h 844"/>
                      <a:gd name="T68" fmla="*/ 2 w 984"/>
                      <a:gd name="T69" fmla="*/ 0 h 844"/>
                      <a:gd name="T70" fmla="*/ 2 w 984"/>
                      <a:gd name="T71" fmla="*/ 0 h 844"/>
                      <a:gd name="T72" fmla="*/ 2 w 984"/>
                      <a:gd name="T73" fmla="*/ 0 h 844"/>
                      <a:gd name="T74" fmla="*/ 1 w 984"/>
                      <a:gd name="T75" fmla="*/ 0 h 844"/>
                      <a:gd name="T76" fmla="*/ 1 w 984"/>
                      <a:gd name="T77" fmla="*/ 0 h 844"/>
                      <a:gd name="T78" fmla="*/ 1 w 984"/>
                      <a:gd name="T79" fmla="*/ 0 h 844"/>
                      <a:gd name="T80" fmla="*/ 1 w 984"/>
                      <a:gd name="T81" fmla="*/ 0 h 844"/>
                      <a:gd name="T82" fmla="*/ 1 w 984"/>
                      <a:gd name="T83" fmla="*/ 0 h 844"/>
                      <a:gd name="T84" fmla="*/ 1 w 984"/>
                      <a:gd name="T85" fmla="*/ 0 h 844"/>
                      <a:gd name="T86" fmla="*/ 1 w 984"/>
                      <a:gd name="T87" fmla="*/ 0 h 844"/>
                      <a:gd name="T88" fmla="*/ 1 w 984"/>
                      <a:gd name="T89" fmla="*/ 0 h 844"/>
                      <a:gd name="T90" fmla="*/ 1 w 984"/>
                      <a:gd name="T91" fmla="*/ 0 h 844"/>
                      <a:gd name="T92" fmla="*/ 1 w 984"/>
                      <a:gd name="T93" fmla="*/ 0 h 844"/>
                      <a:gd name="T94" fmla="*/ 1 w 984"/>
                      <a:gd name="T95" fmla="*/ 0 h 844"/>
                      <a:gd name="T96" fmla="*/ 1 w 984"/>
                      <a:gd name="T97" fmla="*/ 0 h 844"/>
                      <a:gd name="T98" fmla="*/ 0 w 984"/>
                      <a:gd name="T99" fmla="*/ 0 h 844"/>
                      <a:gd name="T100" fmla="*/ 0 w 984"/>
                      <a:gd name="T101" fmla="*/ 0 h 844"/>
                      <a:gd name="T102" fmla="*/ 0 w 984"/>
                      <a:gd name="T103" fmla="*/ 0 h 844"/>
                      <a:gd name="T104" fmla="*/ 0 w 984"/>
                      <a:gd name="T105" fmla="*/ 0 h 844"/>
                      <a:gd name="T106" fmla="*/ 0 w 984"/>
                      <a:gd name="T107" fmla="*/ 0 h 844"/>
                      <a:gd name="T108" fmla="*/ 0 w 984"/>
                      <a:gd name="T109" fmla="*/ 0 h 84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p:spPr>
                <p:txBody>
                  <a:bodyPr wrap="none" anchor="ctr"/>
                  <a:lstStyle/>
                  <a:p>
                    <a:endParaRPr lang="en-US"/>
                  </a:p>
                </p:txBody>
              </p:sp>
              <p:sp>
                <p:nvSpPr>
                  <p:cNvPr id="1153" name="Freeform 36"/>
                  <p:cNvSpPr>
                    <a:spLocks/>
                  </p:cNvSpPr>
                  <p:nvPr/>
                </p:nvSpPr>
                <p:spPr bwMode="ltGray">
                  <a:xfrm>
                    <a:off x="2405" y="445"/>
                    <a:ext cx="15" cy="16"/>
                  </a:xfrm>
                  <a:custGeom>
                    <a:avLst/>
                    <a:gdLst>
                      <a:gd name="T0" fmla="*/ 0 w 36"/>
                      <a:gd name="T1" fmla="*/ 0 h 48"/>
                      <a:gd name="T2" fmla="*/ 0 w 36"/>
                      <a:gd name="T3" fmla="*/ 0 h 48"/>
                      <a:gd name="T4" fmla="*/ 0 w 36"/>
                      <a:gd name="T5" fmla="*/ 0 h 48"/>
                      <a:gd name="T6" fmla="*/ 0 60000 65536"/>
                      <a:gd name="T7" fmla="*/ 0 60000 65536"/>
                      <a:gd name="T8" fmla="*/ 0 60000 65536"/>
                    </a:gdLst>
                    <a:ahLst/>
                    <a:cxnLst>
                      <a:cxn ang="T6">
                        <a:pos x="T0" y="T1"/>
                      </a:cxn>
                      <a:cxn ang="T7">
                        <a:pos x="T2" y="T3"/>
                      </a:cxn>
                      <a:cxn ang="T8">
                        <a:pos x="T4" y="T5"/>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p:spPr>
                <p:txBody>
                  <a:bodyPr wrap="none" anchor="ctr"/>
                  <a:lstStyle/>
                  <a:p>
                    <a:endParaRPr lang="en-US"/>
                  </a:p>
                </p:txBody>
              </p:sp>
              <p:sp>
                <p:nvSpPr>
                  <p:cNvPr id="1154" name="Freeform 37"/>
                  <p:cNvSpPr>
                    <a:spLocks/>
                  </p:cNvSpPr>
                  <p:nvPr/>
                </p:nvSpPr>
                <p:spPr bwMode="ltGray">
                  <a:xfrm>
                    <a:off x="2393" y="439"/>
                    <a:ext cx="16" cy="12"/>
                  </a:xfrm>
                  <a:custGeom>
                    <a:avLst/>
                    <a:gdLst>
                      <a:gd name="T0" fmla="*/ 0 w 36"/>
                      <a:gd name="T1" fmla="*/ 0 h 37"/>
                      <a:gd name="T2" fmla="*/ 0 w 36"/>
                      <a:gd name="T3" fmla="*/ 0 h 37"/>
                      <a:gd name="T4" fmla="*/ 0 w 36"/>
                      <a:gd name="T5" fmla="*/ 0 h 37"/>
                      <a:gd name="T6" fmla="*/ 0 w 36"/>
                      <a:gd name="T7" fmla="*/ 0 h 37"/>
                      <a:gd name="T8" fmla="*/ 0 w 36"/>
                      <a:gd name="T9" fmla="*/ 0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p:spPr>
                <p:txBody>
                  <a:bodyPr wrap="none" anchor="ctr"/>
                  <a:lstStyle/>
                  <a:p>
                    <a:endParaRPr lang="en-US"/>
                  </a:p>
                </p:txBody>
              </p:sp>
              <p:sp>
                <p:nvSpPr>
                  <p:cNvPr id="1155" name="Freeform 38"/>
                  <p:cNvSpPr>
                    <a:spLocks/>
                  </p:cNvSpPr>
                  <p:nvPr/>
                </p:nvSpPr>
                <p:spPr bwMode="ltGray">
                  <a:xfrm>
                    <a:off x="2878" y="406"/>
                    <a:ext cx="73" cy="33"/>
                  </a:xfrm>
                  <a:custGeom>
                    <a:avLst/>
                    <a:gdLst>
                      <a:gd name="T0" fmla="*/ 0 w 170"/>
                      <a:gd name="T1" fmla="*/ 0 h 96"/>
                      <a:gd name="T2" fmla="*/ 0 w 170"/>
                      <a:gd name="T3" fmla="*/ 0 h 96"/>
                      <a:gd name="T4" fmla="*/ 0 w 170"/>
                      <a:gd name="T5" fmla="*/ 0 h 96"/>
                      <a:gd name="T6" fmla="*/ 0 w 170"/>
                      <a:gd name="T7" fmla="*/ 0 h 96"/>
                      <a:gd name="T8" fmla="*/ 0 w 170"/>
                      <a:gd name="T9" fmla="*/ 0 h 96"/>
                      <a:gd name="T10" fmla="*/ 0 w 170"/>
                      <a:gd name="T11" fmla="*/ 0 h 96"/>
                      <a:gd name="T12" fmla="*/ 0 w 170"/>
                      <a:gd name="T13" fmla="*/ 0 h 96"/>
                      <a:gd name="T14" fmla="*/ 0 w 170"/>
                      <a:gd name="T15" fmla="*/ 0 h 96"/>
                      <a:gd name="T16" fmla="*/ 0 w 170"/>
                      <a:gd name="T17" fmla="*/ 0 h 96"/>
                      <a:gd name="T18" fmla="*/ 0 w 170"/>
                      <a:gd name="T19" fmla="*/ 0 h 96"/>
                      <a:gd name="T20" fmla="*/ 0 w 170"/>
                      <a:gd name="T21" fmla="*/ 0 h 96"/>
                      <a:gd name="T22" fmla="*/ 0 w 170"/>
                      <a:gd name="T23" fmla="*/ 0 h 9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p:spPr>
                <p:txBody>
                  <a:bodyPr wrap="none" anchor="ctr"/>
                  <a:lstStyle/>
                  <a:p>
                    <a:endParaRPr lang="en-US"/>
                  </a:p>
                </p:txBody>
              </p:sp>
              <p:sp>
                <p:nvSpPr>
                  <p:cNvPr id="1156" name="Freeform 39"/>
                  <p:cNvSpPr>
                    <a:spLocks/>
                  </p:cNvSpPr>
                  <p:nvPr/>
                </p:nvSpPr>
                <p:spPr bwMode="ltGray">
                  <a:xfrm>
                    <a:off x="2955" y="433"/>
                    <a:ext cx="59" cy="15"/>
                  </a:xfrm>
                  <a:custGeom>
                    <a:avLst/>
                    <a:gdLst>
                      <a:gd name="T0" fmla="*/ 0 w 138"/>
                      <a:gd name="T1" fmla="*/ 0 h 44"/>
                      <a:gd name="T2" fmla="*/ 0 w 138"/>
                      <a:gd name="T3" fmla="*/ 0 h 44"/>
                      <a:gd name="T4" fmla="*/ 0 w 138"/>
                      <a:gd name="T5" fmla="*/ 0 h 44"/>
                      <a:gd name="T6" fmla="*/ 0 w 138"/>
                      <a:gd name="T7" fmla="*/ 0 h 44"/>
                      <a:gd name="T8" fmla="*/ 0 w 138"/>
                      <a:gd name="T9" fmla="*/ 0 h 44"/>
                      <a:gd name="T10" fmla="*/ 0 w 138"/>
                      <a:gd name="T11" fmla="*/ 0 h 44"/>
                      <a:gd name="T12" fmla="*/ 0 w 138"/>
                      <a:gd name="T13" fmla="*/ 0 h 44"/>
                      <a:gd name="T14" fmla="*/ 0 w 138"/>
                      <a:gd name="T15" fmla="*/ 0 h 44"/>
                      <a:gd name="T16" fmla="*/ 0 w 138"/>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p:spPr>
                <p:txBody>
                  <a:bodyPr wrap="none" anchor="ctr"/>
                  <a:lstStyle/>
                  <a:p>
                    <a:endParaRPr lang="en-US"/>
                  </a:p>
                </p:txBody>
              </p:sp>
              <p:sp>
                <p:nvSpPr>
                  <p:cNvPr id="1157" name="Freeform 40"/>
                  <p:cNvSpPr>
                    <a:spLocks/>
                  </p:cNvSpPr>
                  <p:nvPr/>
                </p:nvSpPr>
                <p:spPr bwMode="ltGray">
                  <a:xfrm>
                    <a:off x="2924" y="441"/>
                    <a:ext cx="24" cy="14"/>
                  </a:xfrm>
                  <a:custGeom>
                    <a:avLst/>
                    <a:gdLst>
                      <a:gd name="T0" fmla="*/ 0 w 57"/>
                      <a:gd name="T1" fmla="*/ 0 h 42"/>
                      <a:gd name="T2" fmla="*/ 0 w 57"/>
                      <a:gd name="T3" fmla="*/ 0 h 42"/>
                      <a:gd name="T4" fmla="*/ 0 w 57"/>
                      <a:gd name="T5" fmla="*/ 0 h 42"/>
                      <a:gd name="T6" fmla="*/ 0 60000 65536"/>
                      <a:gd name="T7" fmla="*/ 0 60000 65536"/>
                      <a:gd name="T8" fmla="*/ 0 60000 65536"/>
                    </a:gdLst>
                    <a:ahLst/>
                    <a:cxnLst>
                      <a:cxn ang="T6">
                        <a:pos x="T0" y="T1"/>
                      </a:cxn>
                      <a:cxn ang="T7">
                        <a:pos x="T2" y="T3"/>
                      </a:cxn>
                      <a:cxn ang="T8">
                        <a:pos x="T4" y="T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p:spPr>
                <p:txBody>
                  <a:bodyPr wrap="none" anchor="ctr"/>
                  <a:lstStyle/>
                  <a:p>
                    <a:endParaRPr lang="en-US"/>
                  </a:p>
                </p:txBody>
              </p:sp>
              <p:sp>
                <p:nvSpPr>
                  <p:cNvPr id="1158" name="Freeform 41"/>
                  <p:cNvSpPr>
                    <a:spLocks/>
                  </p:cNvSpPr>
                  <p:nvPr/>
                </p:nvSpPr>
                <p:spPr bwMode="ltGray">
                  <a:xfrm>
                    <a:off x="2908" y="398"/>
                    <a:ext cx="16" cy="18"/>
                  </a:xfrm>
                  <a:custGeom>
                    <a:avLst/>
                    <a:gdLst>
                      <a:gd name="T0" fmla="*/ 0 w 39"/>
                      <a:gd name="T1" fmla="*/ 0 h 52"/>
                      <a:gd name="T2" fmla="*/ 0 w 39"/>
                      <a:gd name="T3" fmla="*/ 0 h 52"/>
                      <a:gd name="T4" fmla="*/ 0 w 39"/>
                      <a:gd name="T5" fmla="*/ 0 h 52"/>
                      <a:gd name="T6" fmla="*/ 0 60000 65536"/>
                      <a:gd name="T7" fmla="*/ 0 60000 65536"/>
                      <a:gd name="T8" fmla="*/ 0 60000 65536"/>
                    </a:gdLst>
                    <a:ahLst/>
                    <a:cxnLst>
                      <a:cxn ang="T6">
                        <a:pos x="T0" y="T1"/>
                      </a:cxn>
                      <a:cxn ang="T7">
                        <a:pos x="T2" y="T3"/>
                      </a:cxn>
                      <a:cxn ang="T8">
                        <a:pos x="T4" y="T5"/>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p:spPr>
                <p:txBody>
                  <a:bodyPr wrap="none" anchor="ctr"/>
                  <a:lstStyle/>
                  <a:p>
                    <a:endParaRPr lang="en-US"/>
                  </a:p>
                </p:txBody>
              </p:sp>
              <p:sp>
                <p:nvSpPr>
                  <p:cNvPr id="1159" name="Freeform 42"/>
                  <p:cNvSpPr>
                    <a:spLocks/>
                  </p:cNvSpPr>
                  <p:nvPr/>
                </p:nvSpPr>
                <p:spPr bwMode="ltGray">
                  <a:xfrm>
                    <a:off x="3035" y="452"/>
                    <a:ext cx="19" cy="27"/>
                  </a:xfrm>
                  <a:custGeom>
                    <a:avLst/>
                    <a:gdLst>
                      <a:gd name="T0" fmla="*/ 0 w 44"/>
                      <a:gd name="T1" fmla="*/ 0 h 80"/>
                      <a:gd name="T2" fmla="*/ 0 w 44"/>
                      <a:gd name="T3" fmla="*/ 0 h 80"/>
                      <a:gd name="T4" fmla="*/ 0 w 44"/>
                      <a:gd name="T5" fmla="*/ 0 h 80"/>
                      <a:gd name="T6" fmla="*/ 0 w 44"/>
                      <a:gd name="T7" fmla="*/ 0 h 80"/>
                      <a:gd name="T8" fmla="*/ 0 w 44"/>
                      <a:gd name="T9" fmla="*/ 0 h 80"/>
                      <a:gd name="T10" fmla="*/ 0 w 44"/>
                      <a:gd name="T11" fmla="*/ 0 h 80"/>
                      <a:gd name="T12" fmla="*/ 0 w 44"/>
                      <a:gd name="T13" fmla="*/ 0 h 8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p:spPr>
                <p:txBody>
                  <a:bodyPr wrap="none" anchor="ctr"/>
                  <a:lstStyle/>
                  <a:p>
                    <a:endParaRPr lang="en-US"/>
                  </a:p>
                </p:txBody>
              </p:sp>
              <p:sp>
                <p:nvSpPr>
                  <p:cNvPr id="1160" name="Freeform 43"/>
                  <p:cNvSpPr>
                    <a:spLocks/>
                  </p:cNvSpPr>
                  <p:nvPr/>
                </p:nvSpPr>
                <p:spPr bwMode="ltGray">
                  <a:xfrm>
                    <a:off x="2696" y="247"/>
                    <a:ext cx="205" cy="41"/>
                  </a:xfrm>
                  <a:custGeom>
                    <a:avLst/>
                    <a:gdLst>
                      <a:gd name="T0" fmla="*/ 10 w 323"/>
                      <a:gd name="T1" fmla="*/ 1 h 64"/>
                      <a:gd name="T2" fmla="*/ 10 w 323"/>
                      <a:gd name="T3" fmla="*/ 1 h 64"/>
                      <a:gd name="T4" fmla="*/ 10 w 323"/>
                      <a:gd name="T5" fmla="*/ 0 h 64"/>
                      <a:gd name="T6" fmla="*/ 11 w 323"/>
                      <a:gd name="T7" fmla="*/ 0 h 64"/>
                      <a:gd name="T8" fmla="*/ 12 w 323"/>
                      <a:gd name="T9" fmla="*/ 1 h 64"/>
                      <a:gd name="T10" fmla="*/ 13 w 323"/>
                      <a:gd name="T11" fmla="*/ 1 h 64"/>
                      <a:gd name="T12" fmla="*/ 13 w 323"/>
                      <a:gd name="T13" fmla="*/ 1 h 64"/>
                      <a:gd name="T14" fmla="*/ 12 w 323"/>
                      <a:gd name="T15" fmla="*/ 2 h 64"/>
                      <a:gd name="T16" fmla="*/ 12 w 323"/>
                      <a:gd name="T17" fmla="*/ 1 h 64"/>
                      <a:gd name="T18" fmla="*/ 12 w 323"/>
                      <a:gd name="T19" fmla="*/ 1 h 64"/>
                      <a:gd name="T20" fmla="*/ 11 w 323"/>
                      <a:gd name="T21" fmla="*/ 1 h 64"/>
                      <a:gd name="T22" fmla="*/ 11 w 323"/>
                      <a:gd name="T23" fmla="*/ 1 h 64"/>
                      <a:gd name="T24" fmla="*/ 10 w 323"/>
                      <a:gd name="T25" fmla="*/ 2 h 64"/>
                      <a:gd name="T26" fmla="*/ 8 w 323"/>
                      <a:gd name="T27" fmla="*/ 2 h 64"/>
                      <a:gd name="T28" fmla="*/ 9 w 323"/>
                      <a:gd name="T29" fmla="*/ 3 h 64"/>
                      <a:gd name="T30" fmla="*/ 8 w 323"/>
                      <a:gd name="T31" fmla="*/ 3 h 64"/>
                      <a:gd name="T32" fmla="*/ 7 w 323"/>
                      <a:gd name="T33" fmla="*/ 3 h 64"/>
                      <a:gd name="T34" fmla="*/ 7 w 323"/>
                      <a:gd name="T35" fmla="*/ 3 h 64"/>
                      <a:gd name="T36" fmla="*/ 7 w 323"/>
                      <a:gd name="T37" fmla="*/ 2 h 64"/>
                      <a:gd name="T38" fmla="*/ 7 w 323"/>
                      <a:gd name="T39" fmla="*/ 1 h 64"/>
                      <a:gd name="T40" fmla="*/ 6 w 323"/>
                      <a:gd name="T41" fmla="*/ 1 h 64"/>
                      <a:gd name="T42" fmla="*/ 6 w 323"/>
                      <a:gd name="T43" fmla="*/ 1 h 64"/>
                      <a:gd name="T44" fmla="*/ 6 w 323"/>
                      <a:gd name="T45" fmla="*/ 1 h 64"/>
                      <a:gd name="T46" fmla="*/ 5 w 323"/>
                      <a:gd name="T47" fmla="*/ 1 h 64"/>
                      <a:gd name="T48" fmla="*/ 4 w 323"/>
                      <a:gd name="T49" fmla="*/ 1 h 64"/>
                      <a:gd name="T50" fmla="*/ 3 w 323"/>
                      <a:gd name="T51" fmla="*/ 1 h 64"/>
                      <a:gd name="T52" fmla="*/ 1 w 323"/>
                      <a:gd name="T53" fmla="*/ 0 h 64"/>
                      <a:gd name="T54" fmla="*/ 10 w 323"/>
                      <a:gd name="T55" fmla="*/ 1 h 6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p:spPr>
                <p:txBody>
                  <a:bodyPr wrap="none" anchor="ctr"/>
                  <a:lstStyle/>
                  <a:p>
                    <a:endParaRPr lang="en-US"/>
                  </a:p>
                </p:txBody>
              </p:sp>
              <p:sp>
                <p:nvSpPr>
                  <p:cNvPr id="1161" name="Freeform 44"/>
                  <p:cNvSpPr>
                    <a:spLocks/>
                  </p:cNvSpPr>
                  <p:nvPr/>
                </p:nvSpPr>
                <p:spPr bwMode="ltGray">
                  <a:xfrm>
                    <a:off x="2515" y="246"/>
                    <a:ext cx="190" cy="20"/>
                  </a:xfrm>
                  <a:custGeom>
                    <a:avLst/>
                    <a:gdLst>
                      <a:gd name="T0" fmla="*/ 4 w 300"/>
                      <a:gd name="T1" fmla="*/ 1 h 31"/>
                      <a:gd name="T2" fmla="*/ 1 w 300"/>
                      <a:gd name="T3" fmla="*/ 1 h 31"/>
                      <a:gd name="T4" fmla="*/ 11 w 300"/>
                      <a:gd name="T5" fmla="*/ 0 h 31"/>
                      <a:gd name="T6" fmla="*/ 12 w 300"/>
                      <a:gd name="T7" fmla="*/ 1 h 31"/>
                      <a:gd name="T8" fmla="*/ 11 w 300"/>
                      <a:gd name="T9" fmla="*/ 1 h 31"/>
                      <a:gd name="T10" fmla="*/ 4 w 300"/>
                      <a:gd name="T11" fmla="*/ 1 h 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p:spPr>
                <p:txBody>
                  <a:bodyPr wrap="none" anchor="ctr"/>
                  <a:lstStyle/>
                  <a:p>
                    <a:endParaRPr lang="en-US"/>
                  </a:p>
                </p:txBody>
              </p:sp>
              <p:sp>
                <p:nvSpPr>
                  <p:cNvPr id="1162" name="Freeform 45"/>
                  <p:cNvSpPr>
                    <a:spLocks/>
                  </p:cNvSpPr>
                  <p:nvPr/>
                </p:nvSpPr>
                <p:spPr bwMode="ltGray">
                  <a:xfrm>
                    <a:off x="2096" y="275"/>
                    <a:ext cx="18" cy="10"/>
                  </a:xfrm>
                  <a:custGeom>
                    <a:avLst/>
                    <a:gdLst>
                      <a:gd name="T0" fmla="*/ 0 w 41"/>
                      <a:gd name="T1" fmla="*/ 0 h 29"/>
                      <a:gd name="T2" fmla="*/ 0 w 41"/>
                      <a:gd name="T3" fmla="*/ 0 h 29"/>
                      <a:gd name="T4" fmla="*/ 0 w 41"/>
                      <a:gd name="T5" fmla="*/ 0 h 29"/>
                      <a:gd name="T6" fmla="*/ 0 60000 65536"/>
                      <a:gd name="T7" fmla="*/ 0 60000 65536"/>
                      <a:gd name="T8" fmla="*/ 0 60000 65536"/>
                    </a:gdLst>
                    <a:ahLst/>
                    <a:cxnLst>
                      <a:cxn ang="T6">
                        <a:pos x="T0" y="T1"/>
                      </a:cxn>
                      <a:cxn ang="T7">
                        <a:pos x="T2" y="T3"/>
                      </a:cxn>
                      <a:cxn ang="T8">
                        <a:pos x="T4" y="T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p:spPr>
                <p:txBody>
                  <a:bodyPr wrap="none" anchor="ctr"/>
                  <a:lstStyle/>
                  <a:p>
                    <a:endParaRPr lang="en-US"/>
                  </a:p>
                </p:txBody>
              </p:sp>
              <p:sp>
                <p:nvSpPr>
                  <p:cNvPr id="1163" name="Freeform 46"/>
                  <p:cNvSpPr>
                    <a:spLocks/>
                  </p:cNvSpPr>
                  <p:nvPr/>
                </p:nvSpPr>
                <p:spPr bwMode="ltGray">
                  <a:xfrm>
                    <a:off x="1606" y="246"/>
                    <a:ext cx="436" cy="152"/>
                  </a:xfrm>
                  <a:custGeom>
                    <a:avLst/>
                    <a:gdLst>
                      <a:gd name="T0" fmla="*/ 73 w 436"/>
                      <a:gd name="T1" fmla="*/ 1 h 152"/>
                      <a:gd name="T2" fmla="*/ 436 w 436"/>
                      <a:gd name="T3" fmla="*/ 0 h 152"/>
                      <a:gd name="T4" fmla="*/ 416 w 436"/>
                      <a:gd name="T5" fmla="*/ 54 h 152"/>
                      <a:gd name="T6" fmla="*/ 397 w 436"/>
                      <a:gd name="T7" fmla="*/ 68 h 152"/>
                      <a:gd name="T8" fmla="*/ 392 w 436"/>
                      <a:gd name="T9" fmla="*/ 70 h 152"/>
                      <a:gd name="T10" fmla="*/ 375 w 436"/>
                      <a:gd name="T11" fmla="*/ 73 h 152"/>
                      <a:gd name="T12" fmla="*/ 361 w 436"/>
                      <a:gd name="T13" fmla="*/ 88 h 152"/>
                      <a:gd name="T14" fmla="*/ 362 w 436"/>
                      <a:gd name="T15" fmla="*/ 99 h 152"/>
                      <a:gd name="T16" fmla="*/ 364 w 436"/>
                      <a:gd name="T17" fmla="*/ 107 h 152"/>
                      <a:gd name="T18" fmla="*/ 366 w 436"/>
                      <a:gd name="T19" fmla="*/ 113 h 152"/>
                      <a:gd name="T20" fmla="*/ 362 w 436"/>
                      <a:gd name="T21" fmla="*/ 122 h 152"/>
                      <a:gd name="T22" fmla="*/ 351 w 436"/>
                      <a:gd name="T23" fmla="*/ 120 h 152"/>
                      <a:gd name="T24" fmla="*/ 342 w 436"/>
                      <a:gd name="T25" fmla="*/ 129 h 152"/>
                      <a:gd name="T26" fmla="*/ 347 w 436"/>
                      <a:gd name="T27" fmla="*/ 105 h 152"/>
                      <a:gd name="T28" fmla="*/ 338 w 436"/>
                      <a:gd name="T29" fmla="*/ 100 h 152"/>
                      <a:gd name="T30" fmla="*/ 344 w 436"/>
                      <a:gd name="T31" fmla="*/ 93 h 152"/>
                      <a:gd name="T32" fmla="*/ 342 w 436"/>
                      <a:gd name="T33" fmla="*/ 89 h 152"/>
                      <a:gd name="T34" fmla="*/ 320 w 436"/>
                      <a:gd name="T35" fmla="*/ 94 h 152"/>
                      <a:gd name="T36" fmla="*/ 317 w 436"/>
                      <a:gd name="T37" fmla="*/ 85 h 152"/>
                      <a:gd name="T38" fmla="*/ 297 w 436"/>
                      <a:gd name="T39" fmla="*/ 94 h 152"/>
                      <a:gd name="T40" fmla="*/ 320 w 436"/>
                      <a:gd name="T41" fmla="*/ 103 h 152"/>
                      <a:gd name="T42" fmla="*/ 305 w 436"/>
                      <a:gd name="T43" fmla="*/ 117 h 152"/>
                      <a:gd name="T44" fmla="*/ 311 w 436"/>
                      <a:gd name="T45" fmla="*/ 126 h 152"/>
                      <a:gd name="T46" fmla="*/ 315 w 436"/>
                      <a:gd name="T47" fmla="*/ 138 h 152"/>
                      <a:gd name="T48" fmla="*/ 309 w 436"/>
                      <a:gd name="T49" fmla="*/ 139 h 152"/>
                      <a:gd name="T50" fmla="*/ 314 w 436"/>
                      <a:gd name="T51" fmla="*/ 144 h 152"/>
                      <a:gd name="T52" fmla="*/ 307 w 436"/>
                      <a:gd name="T53" fmla="*/ 152 h 152"/>
                      <a:gd name="T54" fmla="*/ 0 w 436"/>
                      <a:gd name="T55" fmla="*/ 149 h 152"/>
                      <a:gd name="T56" fmla="*/ 73 w 436"/>
                      <a:gd name="T57" fmla="*/ 1 h 1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p:spPr>
                <p:txBody>
                  <a:bodyPr wrap="none" anchor="ctr"/>
                  <a:lstStyle/>
                  <a:p>
                    <a:endParaRPr lang="en-US"/>
                  </a:p>
                </p:txBody>
              </p:sp>
              <p:sp>
                <p:nvSpPr>
                  <p:cNvPr id="1164" name="Freeform 47"/>
                  <p:cNvSpPr>
                    <a:spLocks/>
                  </p:cNvSpPr>
                  <p:nvPr/>
                </p:nvSpPr>
                <p:spPr bwMode="ltGray">
                  <a:xfrm>
                    <a:off x="2043" y="241"/>
                    <a:ext cx="20" cy="55"/>
                  </a:xfrm>
                  <a:custGeom>
                    <a:avLst/>
                    <a:gdLst>
                      <a:gd name="T0" fmla="*/ 0 w 47"/>
                      <a:gd name="T1" fmla="*/ 0 h 165"/>
                      <a:gd name="T2" fmla="*/ 0 w 47"/>
                      <a:gd name="T3" fmla="*/ 0 h 165"/>
                      <a:gd name="T4" fmla="*/ 0 w 47"/>
                      <a:gd name="T5" fmla="*/ 0 h 165"/>
                      <a:gd name="T6" fmla="*/ 0 w 47"/>
                      <a:gd name="T7" fmla="*/ 0 h 165"/>
                      <a:gd name="T8" fmla="*/ 0 w 47"/>
                      <a:gd name="T9" fmla="*/ 0 h 165"/>
                      <a:gd name="T10" fmla="*/ 0 w 47"/>
                      <a:gd name="T11" fmla="*/ 0 h 165"/>
                      <a:gd name="T12" fmla="*/ 0 w 47"/>
                      <a:gd name="T13" fmla="*/ 0 h 165"/>
                      <a:gd name="T14" fmla="*/ 0 w 47"/>
                      <a:gd name="T15" fmla="*/ 0 h 165"/>
                      <a:gd name="T16" fmla="*/ 0 w 47"/>
                      <a:gd name="T17" fmla="*/ 0 h 165"/>
                      <a:gd name="T18" fmla="*/ 0 w 47"/>
                      <a:gd name="T19" fmla="*/ 0 h 165"/>
                      <a:gd name="T20" fmla="*/ 0 w 47"/>
                      <a:gd name="T21" fmla="*/ 0 h 165"/>
                      <a:gd name="T22" fmla="*/ 0 w 47"/>
                      <a:gd name="T23" fmla="*/ 0 h 165"/>
                      <a:gd name="T24" fmla="*/ 0 w 47"/>
                      <a:gd name="T25" fmla="*/ 0 h 165"/>
                      <a:gd name="T26" fmla="*/ 0 w 47"/>
                      <a:gd name="T27" fmla="*/ 0 h 165"/>
                      <a:gd name="T28" fmla="*/ 0 w 47"/>
                      <a:gd name="T29" fmla="*/ 0 h 165"/>
                      <a:gd name="T30" fmla="*/ 0 w 47"/>
                      <a:gd name="T31" fmla="*/ 0 h 165"/>
                      <a:gd name="T32" fmla="*/ 0 w 47"/>
                      <a:gd name="T33" fmla="*/ 0 h 1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p:spPr>
                <p:txBody>
                  <a:bodyPr wrap="none" anchor="ctr"/>
                  <a:lstStyle/>
                  <a:p>
                    <a:endParaRPr lang="en-US"/>
                  </a:p>
                </p:txBody>
              </p:sp>
              <p:sp>
                <p:nvSpPr>
                  <p:cNvPr id="1165" name="Freeform 48"/>
                  <p:cNvSpPr>
                    <a:spLocks/>
                  </p:cNvSpPr>
                  <p:nvPr/>
                </p:nvSpPr>
                <p:spPr bwMode="ltGray">
                  <a:xfrm>
                    <a:off x="2031" y="287"/>
                    <a:ext cx="59" cy="34"/>
                  </a:xfrm>
                  <a:custGeom>
                    <a:avLst/>
                    <a:gdLst>
                      <a:gd name="T0" fmla="*/ 0 w 138"/>
                      <a:gd name="T1" fmla="*/ 0 h 103"/>
                      <a:gd name="T2" fmla="*/ 0 w 138"/>
                      <a:gd name="T3" fmla="*/ 0 h 103"/>
                      <a:gd name="T4" fmla="*/ 0 w 138"/>
                      <a:gd name="T5" fmla="*/ 0 h 103"/>
                      <a:gd name="T6" fmla="*/ 0 w 138"/>
                      <a:gd name="T7" fmla="*/ 0 h 103"/>
                      <a:gd name="T8" fmla="*/ 0 w 138"/>
                      <a:gd name="T9" fmla="*/ 0 h 103"/>
                      <a:gd name="T10" fmla="*/ 0 w 138"/>
                      <a:gd name="T11" fmla="*/ 0 h 103"/>
                      <a:gd name="T12" fmla="*/ 0 w 138"/>
                      <a:gd name="T13" fmla="*/ 0 h 103"/>
                      <a:gd name="T14" fmla="*/ 0 w 138"/>
                      <a:gd name="T15" fmla="*/ 0 h 103"/>
                      <a:gd name="T16" fmla="*/ 0 w 138"/>
                      <a:gd name="T17" fmla="*/ 0 h 103"/>
                      <a:gd name="T18" fmla="*/ 0 w 138"/>
                      <a:gd name="T19" fmla="*/ 0 h 103"/>
                      <a:gd name="T20" fmla="*/ 0 w 138"/>
                      <a:gd name="T21" fmla="*/ 0 h 103"/>
                      <a:gd name="T22" fmla="*/ 0 w 138"/>
                      <a:gd name="T23" fmla="*/ 0 h 103"/>
                      <a:gd name="T24" fmla="*/ 0 w 138"/>
                      <a:gd name="T25" fmla="*/ 0 h 103"/>
                      <a:gd name="T26" fmla="*/ 0 w 138"/>
                      <a:gd name="T27" fmla="*/ 0 h 103"/>
                      <a:gd name="T28" fmla="*/ 0 w 138"/>
                      <a:gd name="T29" fmla="*/ 0 h 103"/>
                      <a:gd name="T30" fmla="*/ 0 w 138"/>
                      <a:gd name="T31" fmla="*/ 0 h 103"/>
                      <a:gd name="T32" fmla="*/ 0 w 138"/>
                      <a:gd name="T33" fmla="*/ 0 h 103"/>
                      <a:gd name="T34" fmla="*/ 0 w 138"/>
                      <a:gd name="T35" fmla="*/ 0 h 103"/>
                      <a:gd name="T36" fmla="*/ 0 w 138"/>
                      <a:gd name="T37" fmla="*/ 0 h 10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p:spPr>
                <p:txBody>
                  <a:bodyPr wrap="none" anchor="ctr"/>
                  <a:lstStyle/>
                  <a:p>
                    <a:endParaRPr lang="en-US"/>
                  </a:p>
                </p:txBody>
              </p:sp>
              <p:sp>
                <p:nvSpPr>
                  <p:cNvPr id="1166" name="Freeform 49"/>
                  <p:cNvSpPr>
                    <a:spLocks/>
                  </p:cNvSpPr>
                  <p:nvPr/>
                </p:nvSpPr>
                <p:spPr bwMode="ltGray">
                  <a:xfrm>
                    <a:off x="1968" y="319"/>
                    <a:ext cx="80" cy="72"/>
                  </a:xfrm>
                  <a:custGeom>
                    <a:avLst/>
                    <a:gdLst>
                      <a:gd name="T0" fmla="*/ 0 w 188"/>
                      <a:gd name="T1" fmla="*/ 0 h 214"/>
                      <a:gd name="T2" fmla="*/ 0 w 188"/>
                      <a:gd name="T3" fmla="*/ 0 h 214"/>
                      <a:gd name="T4" fmla="*/ 0 w 188"/>
                      <a:gd name="T5" fmla="*/ 0 h 214"/>
                      <a:gd name="T6" fmla="*/ 0 w 188"/>
                      <a:gd name="T7" fmla="*/ 0 h 214"/>
                      <a:gd name="T8" fmla="*/ 0 w 188"/>
                      <a:gd name="T9" fmla="*/ 0 h 214"/>
                      <a:gd name="T10" fmla="*/ 0 w 188"/>
                      <a:gd name="T11" fmla="*/ 0 h 214"/>
                      <a:gd name="T12" fmla="*/ 0 w 188"/>
                      <a:gd name="T13" fmla="*/ 0 h 214"/>
                      <a:gd name="T14" fmla="*/ 0 w 188"/>
                      <a:gd name="T15" fmla="*/ 0 h 214"/>
                      <a:gd name="T16" fmla="*/ 0 w 188"/>
                      <a:gd name="T17" fmla="*/ 0 h 214"/>
                      <a:gd name="T18" fmla="*/ 0 w 188"/>
                      <a:gd name="T19" fmla="*/ 0 h 214"/>
                      <a:gd name="T20" fmla="*/ 0 w 188"/>
                      <a:gd name="T21" fmla="*/ 0 h 214"/>
                      <a:gd name="T22" fmla="*/ 0 w 188"/>
                      <a:gd name="T23" fmla="*/ 0 h 214"/>
                      <a:gd name="T24" fmla="*/ 0 w 188"/>
                      <a:gd name="T25" fmla="*/ 0 h 214"/>
                      <a:gd name="T26" fmla="*/ 0 w 188"/>
                      <a:gd name="T27" fmla="*/ 0 h 214"/>
                      <a:gd name="T28" fmla="*/ 0 w 188"/>
                      <a:gd name="T29" fmla="*/ 0 h 214"/>
                      <a:gd name="T30" fmla="*/ 0 w 188"/>
                      <a:gd name="T31" fmla="*/ 0 h 214"/>
                      <a:gd name="T32" fmla="*/ 0 w 188"/>
                      <a:gd name="T33" fmla="*/ 0 h 214"/>
                      <a:gd name="T34" fmla="*/ 0 w 188"/>
                      <a:gd name="T35" fmla="*/ 0 h 214"/>
                      <a:gd name="T36" fmla="*/ 0 w 188"/>
                      <a:gd name="T37" fmla="*/ 0 h 214"/>
                      <a:gd name="T38" fmla="*/ 0 w 188"/>
                      <a:gd name="T39" fmla="*/ 0 h 214"/>
                      <a:gd name="T40" fmla="*/ 0 w 188"/>
                      <a:gd name="T41" fmla="*/ 0 h 214"/>
                      <a:gd name="T42" fmla="*/ 0 w 188"/>
                      <a:gd name="T43" fmla="*/ 0 h 214"/>
                      <a:gd name="T44" fmla="*/ 0 w 188"/>
                      <a:gd name="T45" fmla="*/ 0 h 214"/>
                      <a:gd name="T46" fmla="*/ 0 w 188"/>
                      <a:gd name="T47" fmla="*/ 0 h 214"/>
                      <a:gd name="T48" fmla="*/ 0 w 188"/>
                      <a:gd name="T49" fmla="*/ 0 h 214"/>
                      <a:gd name="T50" fmla="*/ 0 w 188"/>
                      <a:gd name="T51" fmla="*/ 0 h 214"/>
                      <a:gd name="T52" fmla="*/ 0 w 188"/>
                      <a:gd name="T53" fmla="*/ 0 h 214"/>
                      <a:gd name="T54" fmla="*/ 0 w 188"/>
                      <a:gd name="T55" fmla="*/ 0 h 214"/>
                      <a:gd name="T56" fmla="*/ 0 w 188"/>
                      <a:gd name="T57" fmla="*/ 0 h 214"/>
                      <a:gd name="T58" fmla="*/ 0 w 188"/>
                      <a:gd name="T59" fmla="*/ 0 h 214"/>
                      <a:gd name="T60" fmla="*/ 0 w 188"/>
                      <a:gd name="T61" fmla="*/ 0 h 214"/>
                      <a:gd name="T62" fmla="*/ 0 w 188"/>
                      <a:gd name="T63" fmla="*/ 0 h 214"/>
                      <a:gd name="T64" fmla="*/ 0 w 188"/>
                      <a:gd name="T65" fmla="*/ 0 h 214"/>
                      <a:gd name="T66" fmla="*/ 0 w 188"/>
                      <a:gd name="T67" fmla="*/ 0 h 214"/>
                      <a:gd name="T68" fmla="*/ 0 w 188"/>
                      <a:gd name="T69" fmla="*/ 0 h 214"/>
                      <a:gd name="T70" fmla="*/ 0 w 188"/>
                      <a:gd name="T71" fmla="*/ 0 h 214"/>
                      <a:gd name="T72" fmla="*/ 0 w 188"/>
                      <a:gd name="T73" fmla="*/ 0 h 214"/>
                      <a:gd name="T74" fmla="*/ 0 w 188"/>
                      <a:gd name="T75" fmla="*/ 0 h 214"/>
                      <a:gd name="T76" fmla="*/ 0 w 188"/>
                      <a:gd name="T77" fmla="*/ 0 h 214"/>
                      <a:gd name="T78" fmla="*/ 0 w 188"/>
                      <a:gd name="T79" fmla="*/ 0 h 214"/>
                      <a:gd name="T80" fmla="*/ 0 w 188"/>
                      <a:gd name="T81" fmla="*/ 0 h 21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p:spPr>
                <p:txBody>
                  <a:bodyPr wrap="none" anchor="ctr"/>
                  <a:lstStyle/>
                  <a:p>
                    <a:endParaRPr lang="en-US"/>
                  </a:p>
                </p:txBody>
              </p:sp>
              <p:sp>
                <p:nvSpPr>
                  <p:cNvPr id="1167" name="Freeform 50"/>
                  <p:cNvSpPr>
                    <a:spLocks/>
                  </p:cNvSpPr>
                  <p:nvPr/>
                </p:nvSpPr>
                <p:spPr bwMode="ltGray">
                  <a:xfrm>
                    <a:off x="2021" y="340"/>
                    <a:ext cx="6" cy="4"/>
                  </a:xfrm>
                  <a:custGeom>
                    <a:avLst/>
                    <a:gdLst>
                      <a:gd name="T0" fmla="*/ 0 w 13"/>
                      <a:gd name="T1" fmla="*/ 0 h 13"/>
                      <a:gd name="T2" fmla="*/ 0 w 13"/>
                      <a:gd name="T3" fmla="*/ 0 h 13"/>
                      <a:gd name="T4" fmla="*/ 0 w 13"/>
                      <a:gd name="T5" fmla="*/ 0 h 13"/>
                      <a:gd name="T6" fmla="*/ 0 60000 65536"/>
                      <a:gd name="T7" fmla="*/ 0 60000 65536"/>
                      <a:gd name="T8" fmla="*/ 0 60000 65536"/>
                    </a:gdLst>
                    <a:ahLst/>
                    <a:cxnLst>
                      <a:cxn ang="T6">
                        <a:pos x="T0" y="T1"/>
                      </a:cxn>
                      <a:cxn ang="T7">
                        <a:pos x="T2" y="T3"/>
                      </a:cxn>
                      <a:cxn ang="T8">
                        <a:pos x="T4" y="T5"/>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p:spPr>
                <p:txBody>
                  <a:bodyPr wrap="none" anchor="ctr"/>
                  <a:lstStyle/>
                  <a:p>
                    <a:endParaRPr lang="en-US"/>
                  </a:p>
                </p:txBody>
              </p:sp>
              <p:sp>
                <p:nvSpPr>
                  <p:cNvPr id="1168" name="Freeform 51"/>
                  <p:cNvSpPr>
                    <a:spLocks/>
                  </p:cNvSpPr>
                  <p:nvPr/>
                </p:nvSpPr>
                <p:spPr bwMode="ltGray">
                  <a:xfrm>
                    <a:off x="1573" y="389"/>
                    <a:ext cx="347" cy="189"/>
                  </a:xfrm>
                  <a:custGeom>
                    <a:avLst/>
                    <a:gdLst>
                      <a:gd name="T0" fmla="*/ 2 w 812"/>
                      <a:gd name="T1" fmla="*/ 0 h 564"/>
                      <a:gd name="T2" fmla="*/ 2 w 812"/>
                      <a:gd name="T3" fmla="*/ 0 h 564"/>
                      <a:gd name="T4" fmla="*/ 2 w 812"/>
                      <a:gd name="T5" fmla="*/ 0 h 564"/>
                      <a:gd name="T6" fmla="*/ 2 w 812"/>
                      <a:gd name="T7" fmla="*/ 0 h 564"/>
                      <a:gd name="T8" fmla="*/ 2 w 812"/>
                      <a:gd name="T9" fmla="*/ 0 h 564"/>
                      <a:gd name="T10" fmla="*/ 2 w 812"/>
                      <a:gd name="T11" fmla="*/ 0 h 564"/>
                      <a:gd name="T12" fmla="*/ 2 w 812"/>
                      <a:gd name="T13" fmla="*/ 0 h 564"/>
                      <a:gd name="T14" fmla="*/ 2 w 812"/>
                      <a:gd name="T15" fmla="*/ 0 h 564"/>
                      <a:gd name="T16" fmla="*/ 1 w 812"/>
                      <a:gd name="T17" fmla="*/ 0 h 564"/>
                      <a:gd name="T18" fmla="*/ 1 w 812"/>
                      <a:gd name="T19" fmla="*/ 0 h 564"/>
                      <a:gd name="T20" fmla="*/ 2 w 812"/>
                      <a:gd name="T21" fmla="*/ 0 h 564"/>
                      <a:gd name="T22" fmla="*/ 2 w 812"/>
                      <a:gd name="T23" fmla="*/ 0 h 564"/>
                      <a:gd name="T24" fmla="*/ 1 w 812"/>
                      <a:gd name="T25" fmla="*/ 0 h 564"/>
                      <a:gd name="T26" fmla="*/ 1 w 812"/>
                      <a:gd name="T27" fmla="*/ 0 h 564"/>
                      <a:gd name="T28" fmla="*/ 1 w 812"/>
                      <a:gd name="T29" fmla="*/ 0 h 564"/>
                      <a:gd name="T30" fmla="*/ 1 w 812"/>
                      <a:gd name="T31" fmla="*/ 0 h 564"/>
                      <a:gd name="T32" fmla="*/ 1 w 812"/>
                      <a:gd name="T33" fmla="*/ 0 h 564"/>
                      <a:gd name="T34" fmla="*/ 1 w 812"/>
                      <a:gd name="T35" fmla="*/ 0 h 564"/>
                      <a:gd name="T36" fmla="*/ 1 w 812"/>
                      <a:gd name="T37" fmla="*/ 0 h 564"/>
                      <a:gd name="T38" fmla="*/ 1 w 812"/>
                      <a:gd name="T39" fmla="*/ 0 h 564"/>
                      <a:gd name="T40" fmla="*/ 1 w 812"/>
                      <a:gd name="T41" fmla="*/ 0 h 564"/>
                      <a:gd name="T42" fmla="*/ 1 w 812"/>
                      <a:gd name="T43" fmla="*/ 0 h 564"/>
                      <a:gd name="T44" fmla="*/ 1 w 812"/>
                      <a:gd name="T45" fmla="*/ 0 h 564"/>
                      <a:gd name="T46" fmla="*/ 1 w 812"/>
                      <a:gd name="T47" fmla="*/ 0 h 564"/>
                      <a:gd name="T48" fmla="*/ 1 w 812"/>
                      <a:gd name="T49" fmla="*/ 0 h 564"/>
                      <a:gd name="T50" fmla="*/ 1 w 812"/>
                      <a:gd name="T51" fmla="*/ 0 h 564"/>
                      <a:gd name="T52" fmla="*/ 1 w 812"/>
                      <a:gd name="T53" fmla="*/ 0 h 564"/>
                      <a:gd name="T54" fmla="*/ 1 w 812"/>
                      <a:gd name="T55" fmla="*/ 0 h 564"/>
                      <a:gd name="T56" fmla="*/ 1 w 812"/>
                      <a:gd name="T57" fmla="*/ 0 h 564"/>
                      <a:gd name="T58" fmla="*/ 1 w 812"/>
                      <a:gd name="T59" fmla="*/ 0 h 564"/>
                      <a:gd name="T60" fmla="*/ 0 w 812"/>
                      <a:gd name="T61" fmla="*/ 0 h 564"/>
                      <a:gd name="T62" fmla="*/ 0 w 812"/>
                      <a:gd name="T63" fmla="*/ 0 h 564"/>
                      <a:gd name="T64" fmla="*/ 0 w 812"/>
                      <a:gd name="T65" fmla="*/ 0 h 564"/>
                      <a:gd name="T66" fmla="*/ 0 w 812"/>
                      <a:gd name="T67" fmla="*/ 0 h 564"/>
                      <a:gd name="T68" fmla="*/ 0 w 812"/>
                      <a:gd name="T69" fmla="*/ 0 h 564"/>
                      <a:gd name="T70" fmla="*/ 0 w 812"/>
                      <a:gd name="T71" fmla="*/ 0 h 564"/>
                      <a:gd name="T72" fmla="*/ 0 w 812"/>
                      <a:gd name="T73" fmla="*/ 0 h 564"/>
                      <a:gd name="T74" fmla="*/ 0 w 812"/>
                      <a:gd name="T75" fmla="*/ 0 h 564"/>
                      <a:gd name="T76" fmla="*/ 0 w 812"/>
                      <a:gd name="T77" fmla="*/ 0 h 564"/>
                      <a:gd name="T78" fmla="*/ 0 w 812"/>
                      <a:gd name="T79" fmla="*/ 0 h 564"/>
                      <a:gd name="T80" fmla="*/ 0 w 812"/>
                      <a:gd name="T81" fmla="*/ 0 h 564"/>
                      <a:gd name="T82" fmla="*/ 0 w 812"/>
                      <a:gd name="T83" fmla="*/ 0 h 564"/>
                      <a:gd name="T84" fmla="*/ 0 w 812"/>
                      <a:gd name="T85" fmla="*/ 0 h 564"/>
                      <a:gd name="T86" fmla="*/ 2 w 812"/>
                      <a:gd name="T87" fmla="*/ 0 h 56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p:spPr>
                <p:txBody>
                  <a:bodyPr wrap="none" anchor="ctr"/>
                  <a:lstStyle/>
                  <a:p>
                    <a:endParaRPr lang="en-US"/>
                  </a:p>
                </p:txBody>
              </p:sp>
              <p:sp>
                <p:nvSpPr>
                  <p:cNvPr id="1169" name="Freeform 52"/>
                  <p:cNvSpPr>
                    <a:spLocks/>
                  </p:cNvSpPr>
                  <p:nvPr/>
                </p:nvSpPr>
                <p:spPr bwMode="ltGray">
                  <a:xfrm>
                    <a:off x="1634" y="519"/>
                    <a:ext cx="19" cy="29"/>
                  </a:xfrm>
                  <a:custGeom>
                    <a:avLst/>
                    <a:gdLst>
                      <a:gd name="T0" fmla="*/ 0 w 43"/>
                      <a:gd name="T1" fmla="*/ 0 h 85"/>
                      <a:gd name="T2" fmla="*/ 0 w 43"/>
                      <a:gd name="T3" fmla="*/ 0 h 85"/>
                      <a:gd name="T4" fmla="*/ 0 w 43"/>
                      <a:gd name="T5" fmla="*/ 0 h 85"/>
                      <a:gd name="T6" fmla="*/ 0 w 43"/>
                      <a:gd name="T7" fmla="*/ 0 h 85"/>
                      <a:gd name="T8" fmla="*/ 0 w 43"/>
                      <a:gd name="T9" fmla="*/ 0 h 85"/>
                      <a:gd name="T10" fmla="*/ 0 w 43"/>
                      <a:gd name="T11" fmla="*/ 0 h 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p:spPr>
                <p:txBody>
                  <a:bodyPr wrap="none" anchor="ctr"/>
                  <a:lstStyle/>
                  <a:p>
                    <a:endParaRPr lang="en-US"/>
                  </a:p>
                </p:txBody>
              </p:sp>
              <p:sp>
                <p:nvSpPr>
                  <p:cNvPr id="1170" name="Freeform 53"/>
                  <p:cNvSpPr>
                    <a:spLocks/>
                  </p:cNvSpPr>
                  <p:nvPr/>
                </p:nvSpPr>
                <p:spPr bwMode="ltGray">
                  <a:xfrm>
                    <a:off x="1900" y="421"/>
                    <a:ext cx="18" cy="24"/>
                  </a:xfrm>
                  <a:custGeom>
                    <a:avLst/>
                    <a:gdLst>
                      <a:gd name="T0" fmla="*/ 0 w 44"/>
                      <a:gd name="T1" fmla="*/ 0 h 74"/>
                      <a:gd name="T2" fmla="*/ 0 w 44"/>
                      <a:gd name="T3" fmla="*/ 0 h 74"/>
                      <a:gd name="T4" fmla="*/ 0 w 44"/>
                      <a:gd name="T5" fmla="*/ 0 h 74"/>
                      <a:gd name="T6" fmla="*/ 0 w 44"/>
                      <a:gd name="T7" fmla="*/ 0 h 74"/>
                      <a:gd name="T8" fmla="*/ 0 w 44"/>
                      <a:gd name="T9" fmla="*/ 0 h 74"/>
                      <a:gd name="T10" fmla="*/ 0 w 44"/>
                      <a:gd name="T11" fmla="*/ 0 h 74"/>
                      <a:gd name="T12" fmla="*/ 0 w 44"/>
                      <a:gd name="T13" fmla="*/ 0 h 74"/>
                      <a:gd name="T14" fmla="*/ 0 w 44"/>
                      <a:gd name="T15" fmla="*/ 0 h 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p:spPr>
                <p:txBody>
                  <a:bodyPr wrap="none" anchor="ctr"/>
                  <a:lstStyle/>
                  <a:p>
                    <a:endParaRPr lang="en-US"/>
                  </a:p>
                </p:txBody>
              </p:sp>
              <p:sp>
                <p:nvSpPr>
                  <p:cNvPr id="1171" name="Freeform 54"/>
                  <p:cNvSpPr>
                    <a:spLocks/>
                  </p:cNvSpPr>
                  <p:nvPr/>
                </p:nvSpPr>
                <p:spPr bwMode="ltGray">
                  <a:xfrm>
                    <a:off x="1951" y="409"/>
                    <a:ext cx="9" cy="10"/>
                  </a:xfrm>
                  <a:custGeom>
                    <a:avLst/>
                    <a:gdLst>
                      <a:gd name="T0" fmla="*/ 0 w 20"/>
                      <a:gd name="T1" fmla="*/ 0 h 30"/>
                      <a:gd name="T2" fmla="*/ 0 w 20"/>
                      <a:gd name="T3" fmla="*/ 0 h 30"/>
                      <a:gd name="T4" fmla="*/ 0 w 20"/>
                      <a:gd name="T5" fmla="*/ 0 h 30"/>
                      <a:gd name="T6" fmla="*/ 0 60000 65536"/>
                      <a:gd name="T7" fmla="*/ 0 60000 65536"/>
                      <a:gd name="T8" fmla="*/ 0 60000 65536"/>
                    </a:gdLst>
                    <a:ahLst/>
                    <a:cxnLst>
                      <a:cxn ang="T6">
                        <a:pos x="T0" y="T1"/>
                      </a:cxn>
                      <a:cxn ang="T7">
                        <a:pos x="T2" y="T3"/>
                      </a:cxn>
                      <a:cxn ang="T8">
                        <a:pos x="T4" y="T5"/>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p:spPr>
                <p:txBody>
                  <a:bodyPr wrap="none" anchor="ctr"/>
                  <a:lstStyle/>
                  <a:p>
                    <a:endParaRPr lang="en-US"/>
                  </a:p>
                </p:txBody>
              </p:sp>
              <p:sp>
                <p:nvSpPr>
                  <p:cNvPr id="1172" name="Freeform 55"/>
                  <p:cNvSpPr>
                    <a:spLocks/>
                  </p:cNvSpPr>
                  <p:nvPr/>
                </p:nvSpPr>
                <p:spPr bwMode="ltGray">
                  <a:xfrm>
                    <a:off x="1021" y="314"/>
                    <a:ext cx="433" cy="354"/>
                  </a:xfrm>
                  <a:custGeom>
                    <a:avLst/>
                    <a:gdLst>
                      <a:gd name="T0" fmla="*/ 20 w 682"/>
                      <a:gd name="T1" fmla="*/ 20 h 557"/>
                      <a:gd name="T2" fmla="*/ 20 w 682"/>
                      <a:gd name="T3" fmla="*/ 19 h 557"/>
                      <a:gd name="T4" fmla="*/ 20 w 682"/>
                      <a:gd name="T5" fmla="*/ 17 h 557"/>
                      <a:gd name="T6" fmla="*/ 13 w 682"/>
                      <a:gd name="T7" fmla="*/ 12 h 557"/>
                      <a:gd name="T8" fmla="*/ 11 w 682"/>
                      <a:gd name="T9" fmla="*/ 15 h 557"/>
                      <a:gd name="T10" fmla="*/ 13 w 682"/>
                      <a:gd name="T11" fmla="*/ 23 h 557"/>
                      <a:gd name="T12" fmla="*/ 11 w 682"/>
                      <a:gd name="T13" fmla="*/ 20 h 557"/>
                      <a:gd name="T14" fmla="*/ 10 w 682"/>
                      <a:gd name="T15" fmla="*/ 18 h 557"/>
                      <a:gd name="T16" fmla="*/ 10 w 682"/>
                      <a:gd name="T17" fmla="*/ 17 h 557"/>
                      <a:gd name="T18" fmla="*/ 10 w 682"/>
                      <a:gd name="T19" fmla="*/ 17 h 557"/>
                      <a:gd name="T20" fmla="*/ 10 w 682"/>
                      <a:gd name="T21" fmla="*/ 16 h 557"/>
                      <a:gd name="T22" fmla="*/ 8 w 682"/>
                      <a:gd name="T23" fmla="*/ 15 h 557"/>
                      <a:gd name="T24" fmla="*/ 6 w 682"/>
                      <a:gd name="T25" fmla="*/ 15 h 557"/>
                      <a:gd name="T26" fmla="*/ 5 w 682"/>
                      <a:gd name="T27" fmla="*/ 15 h 557"/>
                      <a:gd name="T28" fmla="*/ 3 w 682"/>
                      <a:gd name="T29" fmla="*/ 15 h 557"/>
                      <a:gd name="T30" fmla="*/ 1 w 682"/>
                      <a:gd name="T31" fmla="*/ 13 h 557"/>
                      <a:gd name="T32" fmla="*/ 1 w 682"/>
                      <a:gd name="T33" fmla="*/ 13 h 557"/>
                      <a:gd name="T34" fmla="*/ 0 w 682"/>
                      <a:gd name="T35" fmla="*/ 11 h 557"/>
                      <a:gd name="T36" fmla="*/ 1 w 682"/>
                      <a:gd name="T37" fmla="*/ 9 h 557"/>
                      <a:gd name="T38" fmla="*/ 1 w 682"/>
                      <a:gd name="T39" fmla="*/ 7 h 557"/>
                      <a:gd name="T40" fmla="*/ 2 w 682"/>
                      <a:gd name="T41" fmla="*/ 6 h 557"/>
                      <a:gd name="T42" fmla="*/ 3 w 682"/>
                      <a:gd name="T43" fmla="*/ 5 h 557"/>
                      <a:gd name="T44" fmla="*/ 7 w 682"/>
                      <a:gd name="T45" fmla="*/ 3 h 557"/>
                      <a:gd name="T46" fmla="*/ 10 w 682"/>
                      <a:gd name="T47" fmla="*/ 1 h 557"/>
                      <a:gd name="T48" fmla="*/ 11 w 682"/>
                      <a:gd name="T49" fmla="*/ 1 h 557"/>
                      <a:gd name="T50" fmla="*/ 15 w 682"/>
                      <a:gd name="T51" fmla="*/ 1 h 557"/>
                      <a:gd name="T52" fmla="*/ 17 w 682"/>
                      <a:gd name="T53" fmla="*/ 0 h 557"/>
                      <a:gd name="T54" fmla="*/ 16 w 682"/>
                      <a:gd name="T55" fmla="*/ 2 h 557"/>
                      <a:gd name="T56" fmla="*/ 18 w 682"/>
                      <a:gd name="T57" fmla="*/ 4 h 557"/>
                      <a:gd name="T58" fmla="*/ 20 w 682"/>
                      <a:gd name="T59" fmla="*/ 3 h 557"/>
                      <a:gd name="T60" fmla="*/ 22 w 682"/>
                      <a:gd name="T61" fmla="*/ 3 h 557"/>
                      <a:gd name="T62" fmla="*/ 23 w 682"/>
                      <a:gd name="T63" fmla="*/ 4 h 557"/>
                      <a:gd name="T64" fmla="*/ 23 w 682"/>
                      <a:gd name="T65" fmla="*/ 8 h 557"/>
                      <a:gd name="T66" fmla="*/ 23 w 682"/>
                      <a:gd name="T67" fmla="*/ 10 h 557"/>
                      <a:gd name="T68" fmla="*/ 25 w 682"/>
                      <a:gd name="T69" fmla="*/ 11 h 557"/>
                      <a:gd name="T70" fmla="*/ 27 w 682"/>
                      <a:gd name="T71" fmla="*/ 13 h 557"/>
                      <a:gd name="T72" fmla="*/ 28 w 682"/>
                      <a:gd name="T73" fmla="*/ 13 h 557"/>
                      <a:gd name="T74" fmla="*/ 28 w 682"/>
                      <a:gd name="T75" fmla="*/ 14 h 557"/>
                      <a:gd name="T76" fmla="*/ 25 w 682"/>
                      <a:gd name="T77" fmla="*/ 17 h 557"/>
                      <a:gd name="T78" fmla="*/ 23 w 682"/>
                      <a:gd name="T79" fmla="*/ 20 h 557"/>
                      <a:gd name="T80" fmla="*/ 23 w 682"/>
                      <a:gd name="T81" fmla="*/ 22 h 557"/>
                      <a:gd name="T82" fmla="*/ 18 w 682"/>
                      <a:gd name="T83" fmla="*/ 23 h 5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p:spPr>
                <p:txBody>
                  <a:bodyPr wrap="none" anchor="ctr"/>
                  <a:lstStyle/>
                  <a:p>
                    <a:endParaRPr lang="en-US"/>
                  </a:p>
                </p:txBody>
              </p:sp>
              <p:sp>
                <p:nvSpPr>
                  <p:cNvPr id="1173" name="Freeform 56"/>
                  <p:cNvSpPr>
                    <a:spLocks/>
                  </p:cNvSpPr>
                  <p:nvPr/>
                </p:nvSpPr>
                <p:spPr bwMode="ltGray">
                  <a:xfrm>
                    <a:off x="1189" y="447"/>
                    <a:ext cx="163" cy="221"/>
                  </a:xfrm>
                  <a:custGeom>
                    <a:avLst/>
                    <a:gdLst>
                      <a:gd name="T0" fmla="*/ 10 w 257"/>
                      <a:gd name="T1" fmla="*/ 15 h 347"/>
                      <a:gd name="T2" fmla="*/ 10 w 257"/>
                      <a:gd name="T3" fmla="*/ 13 h 347"/>
                      <a:gd name="T4" fmla="*/ 10 w 257"/>
                      <a:gd name="T5" fmla="*/ 13 h 347"/>
                      <a:gd name="T6" fmla="*/ 9 w 257"/>
                      <a:gd name="T7" fmla="*/ 11 h 347"/>
                      <a:gd name="T8" fmla="*/ 9 w 257"/>
                      <a:gd name="T9" fmla="*/ 11 h 347"/>
                      <a:gd name="T10" fmla="*/ 9 w 257"/>
                      <a:gd name="T11" fmla="*/ 10 h 347"/>
                      <a:gd name="T12" fmla="*/ 9 w 257"/>
                      <a:gd name="T13" fmla="*/ 9 h 347"/>
                      <a:gd name="T14" fmla="*/ 10 w 257"/>
                      <a:gd name="T15" fmla="*/ 8 h 347"/>
                      <a:gd name="T16" fmla="*/ 10 w 257"/>
                      <a:gd name="T17" fmla="*/ 8 h 347"/>
                      <a:gd name="T18" fmla="*/ 10 w 257"/>
                      <a:gd name="T19" fmla="*/ 6 h 347"/>
                      <a:gd name="T20" fmla="*/ 3 w 257"/>
                      <a:gd name="T21" fmla="*/ 4 h 347"/>
                      <a:gd name="T22" fmla="*/ 1 w 257"/>
                      <a:gd name="T23" fmla="*/ 4 h 347"/>
                      <a:gd name="T24" fmla="*/ 1 w 257"/>
                      <a:gd name="T25" fmla="*/ 4 h 347"/>
                      <a:gd name="T26" fmla="*/ 0 w 257"/>
                      <a:gd name="T27" fmla="*/ 6 h 347"/>
                      <a:gd name="T28" fmla="*/ 4 w 257"/>
                      <a:gd name="T29" fmla="*/ 15 h 347"/>
                      <a:gd name="T30" fmla="*/ 10 w 257"/>
                      <a:gd name="T31" fmla="*/ 15 h 34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p:spPr>
                <p:txBody>
                  <a:bodyPr wrap="none" anchor="ctr"/>
                  <a:lstStyle/>
                  <a:p>
                    <a:endParaRPr lang="en-US"/>
                  </a:p>
                </p:txBody>
              </p:sp>
              <p:sp>
                <p:nvSpPr>
                  <p:cNvPr id="1174" name="Freeform 57"/>
                  <p:cNvSpPr>
                    <a:spLocks/>
                  </p:cNvSpPr>
                  <p:nvPr/>
                </p:nvSpPr>
                <p:spPr bwMode="ltGray">
                  <a:xfrm>
                    <a:off x="1476" y="611"/>
                    <a:ext cx="7" cy="12"/>
                  </a:xfrm>
                  <a:custGeom>
                    <a:avLst/>
                    <a:gdLst>
                      <a:gd name="T0" fmla="*/ 0 w 19"/>
                      <a:gd name="T1" fmla="*/ 0 h 37"/>
                      <a:gd name="T2" fmla="*/ 0 w 19"/>
                      <a:gd name="T3" fmla="*/ 0 h 37"/>
                      <a:gd name="T4" fmla="*/ 0 w 19"/>
                      <a:gd name="T5" fmla="*/ 0 h 37"/>
                      <a:gd name="T6" fmla="*/ 0 60000 65536"/>
                      <a:gd name="T7" fmla="*/ 0 60000 65536"/>
                      <a:gd name="T8" fmla="*/ 0 60000 65536"/>
                    </a:gdLst>
                    <a:ahLst/>
                    <a:cxnLst>
                      <a:cxn ang="T6">
                        <a:pos x="T0" y="T1"/>
                      </a:cxn>
                      <a:cxn ang="T7">
                        <a:pos x="T2" y="T3"/>
                      </a:cxn>
                      <a:cxn ang="T8">
                        <a:pos x="T4" y="T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p:spPr>
                <p:txBody>
                  <a:bodyPr wrap="none" anchor="ctr"/>
                  <a:lstStyle/>
                  <a:p>
                    <a:endParaRPr lang="en-US"/>
                  </a:p>
                </p:txBody>
              </p:sp>
              <p:sp>
                <p:nvSpPr>
                  <p:cNvPr id="1175" name="Freeform 58"/>
                  <p:cNvSpPr>
                    <a:spLocks/>
                  </p:cNvSpPr>
                  <p:nvPr/>
                </p:nvSpPr>
                <p:spPr bwMode="ltGray">
                  <a:xfrm>
                    <a:off x="1467" y="497"/>
                    <a:ext cx="9" cy="7"/>
                  </a:xfrm>
                  <a:custGeom>
                    <a:avLst/>
                    <a:gdLst>
                      <a:gd name="T0" fmla="*/ 0 w 22"/>
                      <a:gd name="T1" fmla="*/ 0 h 20"/>
                      <a:gd name="T2" fmla="*/ 0 w 22"/>
                      <a:gd name="T3" fmla="*/ 0 h 20"/>
                      <a:gd name="T4" fmla="*/ 0 w 22"/>
                      <a:gd name="T5" fmla="*/ 0 h 20"/>
                      <a:gd name="T6" fmla="*/ 0 w 22"/>
                      <a:gd name="T7" fmla="*/ 0 h 20"/>
                      <a:gd name="T8" fmla="*/ 0 w 22"/>
                      <a:gd name="T9" fmla="*/ 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p:spPr>
                <p:txBody>
                  <a:bodyPr wrap="none" anchor="ctr"/>
                  <a:lstStyle/>
                  <a:p>
                    <a:endParaRPr lang="en-US"/>
                  </a:p>
                </p:txBody>
              </p:sp>
              <p:sp>
                <p:nvSpPr>
                  <p:cNvPr id="1176" name="Freeform 59"/>
                  <p:cNvSpPr>
                    <a:spLocks/>
                  </p:cNvSpPr>
                  <p:nvPr/>
                </p:nvSpPr>
                <p:spPr bwMode="ltGray">
                  <a:xfrm>
                    <a:off x="1072" y="357"/>
                    <a:ext cx="25" cy="10"/>
                  </a:xfrm>
                  <a:custGeom>
                    <a:avLst/>
                    <a:gdLst>
                      <a:gd name="T0" fmla="*/ 0 w 57"/>
                      <a:gd name="T1" fmla="*/ 0 h 30"/>
                      <a:gd name="T2" fmla="*/ 0 w 57"/>
                      <a:gd name="T3" fmla="*/ 0 h 30"/>
                      <a:gd name="T4" fmla="*/ 0 w 57"/>
                      <a:gd name="T5" fmla="*/ 0 h 30"/>
                      <a:gd name="T6" fmla="*/ 0 w 57"/>
                      <a:gd name="T7" fmla="*/ 0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p:spPr>
                <p:txBody>
                  <a:bodyPr wrap="none" anchor="ctr"/>
                  <a:lstStyle/>
                  <a:p>
                    <a:endParaRPr lang="en-US"/>
                  </a:p>
                </p:txBody>
              </p:sp>
              <p:sp>
                <p:nvSpPr>
                  <p:cNvPr id="1177" name="Freeform 60"/>
                  <p:cNvSpPr>
                    <a:spLocks/>
                  </p:cNvSpPr>
                  <p:nvPr/>
                </p:nvSpPr>
                <p:spPr bwMode="ltGray">
                  <a:xfrm>
                    <a:off x="1374" y="265"/>
                    <a:ext cx="295" cy="233"/>
                  </a:xfrm>
                  <a:custGeom>
                    <a:avLst/>
                    <a:gdLst>
                      <a:gd name="T0" fmla="*/ 1 w 693"/>
                      <a:gd name="T1" fmla="*/ 0 h 696"/>
                      <a:gd name="T2" fmla="*/ 1 w 693"/>
                      <a:gd name="T3" fmla="*/ 0 h 696"/>
                      <a:gd name="T4" fmla="*/ 1 w 693"/>
                      <a:gd name="T5" fmla="*/ 0 h 696"/>
                      <a:gd name="T6" fmla="*/ 1 w 693"/>
                      <a:gd name="T7" fmla="*/ 0 h 696"/>
                      <a:gd name="T8" fmla="*/ 0 w 693"/>
                      <a:gd name="T9" fmla="*/ 0 h 696"/>
                      <a:gd name="T10" fmla="*/ 1 w 693"/>
                      <a:gd name="T11" fmla="*/ 0 h 696"/>
                      <a:gd name="T12" fmla="*/ 1 w 693"/>
                      <a:gd name="T13" fmla="*/ 0 h 696"/>
                      <a:gd name="T14" fmla="*/ 1 w 693"/>
                      <a:gd name="T15" fmla="*/ 0 h 696"/>
                      <a:gd name="T16" fmla="*/ 1 w 693"/>
                      <a:gd name="T17" fmla="*/ 0 h 696"/>
                      <a:gd name="T18" fmla="*/ 1 w 693"/>
                      <a:gd name="T19" fmla="*/ 0 h 696"/>
                      <a:gd name="T20" fmla="*/ 1 w 693"/>
                      <a:gd name="T21" fmla="*/ 0 h 696"/>
                      <a:gd name="T22" fmla="*/ 0 w 693"/>
                      <a:gd name="T23" fmla="*/ 0 h 696"/>
                      <a:gd name="T24" fmla="*/ 0 w 693"/>
                      <a:gd name="T25" fmla="*/ 0 h 696"/>
                      <a:gd name="T26" fmla="*/ 0 w 693"/>
                      <a:gd name="T27" fmla="*/ 0 h 696"/>
                      <a:gd name="T28" fmla="*/ 0 w 693"/>
                      <a:gd name="T29" fmla="*/ 0 h 696"/>
                      <a:gd name="T30" fmla="*/ 0 w 693"/>
                      <a:gd name="T31" fmla="*/ 0 h 696"/>
                      <a:gd name="T32" fmla="*/ 0 w 693"/>
                      <a:gd name="T33" fmla="*/ 0 h 696"/>
                      <a:gd name="T34" fmla="*/ 0 w 693"/>
                      <a:gd name="T35" fmla="*/ 0 h 696"/>
                      <a:gd name="T36" fmla="*/ 0 w 693"/>
                      <a:gd name="T37" fmla="*/ 0 h 696"/>
                      <a:gd name="T38" fmla="*/ 0 w 693"/>
                      <a:gd name="T39" fmla="*/ 0 h 696"/>
                      <a:gd name="T40" fmla="*/ 0 w 693"/>
                      <a:gd name="T41" fmla="*/ 0 h 696"/>
                      <a:gd name="T42" fmla="*/ 0 w 693"/>
                      <a:gd name="T43" fmla="*/ 0 h 696"/>
                      <a:gd name="T44" fmla="*/ 0 w 693"/>
                      <a:gd name="T45" fmla="*/ 0 h 696"/>
                      <a:gd name="T46" fmla="*/ 0 w 693"/>
                      <a:gd name="T47" fmla="*/ 0 h 696"/>
                      <a:gd name="T48" fmla="*/ 0 w 693"/>
                      <a:gd name="T49" fmla="*/ 0 h 696"/>
                      <a:gd name="T50" fmla="*/ 0 w 693"/>
                      <a:gd name="T51" fmla="*/ 0 h 696"/>
                      <a:gd name="T52" fmla="*/ 1 w 693"/>
                      <a:gd name="T53" fmla="*/ 0 h 696"/>
                      <a:gd name="T54" fmla="*/ 1 w 693"/>
                      <a:gd name="T55" fmla="*/ 0 h 696"/>
                      <a:gd name="T56" fmla="*/ 1 w 693"/>
                      <a:gd name="T57" fmla="*/ 0 h 696"/>
                      <a:gd name="T58" fmla="*/ 1 w 693"/>
                      <a:gd name="T59" fmla="*/ 0 h 696"/>
                      <a:gd name="T60" fmla="*/ 1 w 693"/>
                      <a:gd name="T61" fmla="*/ 0 h 696"/>
                      <a:gd name="T62" fmla="*/ 1 w 693"/>
                      <a:gd name="T63" fmla="*/ 0 h 696"/>
                      <a:gd name="T64" fmla="*/ 1 w 693"/>
                      <a:gd name="T65" fmla="*/ 0 h 696"/>
                      <a:gd name="T66" fmla="*/ 1 w 693"/>
                      <a:gd name="T67" fmla="*/ 0 h 696"/>
                      <a:gd name="T68" fmla="*/ 1 w 693"/>
                      <a:gd name="T69" fmla="*/ 0 h 696"/>
                      <a:gd name="T70" fmla="*/ 1 w 693"/>
                      <a:gd name="T71" fmla="*/ 0 h 6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p:spPr>
                <p:txBody>
                  <a:bodyPr wrap="none" anchor="ctr"/>
                  <a:lstStyle/>
                  <a:p>
                    <a:endParaRPr lang="en-US"/>
                  </a:p>
                </p:txBody>
              </p:sp>
              <p:sp>
                <p:nvSpPr>
                  <p:cNvPr id="1178" name="Freeform 61"/>
                  <p:cNvSpPr>
                    <a:spLocks/>
                  </p:cNvSpPr>
                  <p:nvPr/>
                </p:nvSpPr>
                <p:spPr bwMode="ltGray">
                  <a:xfrm>
                    <a:off x="1173" y="247"/>
                    <a:ext cx="591" cy="95"/>
                  </a:xfrm>
                  <a:custGeom>
                    <a:avLst/>
                    <a:gdLst>
                      <a:gd name="T0" fmla="*/ 34 w 931"/>
                      <a:gd name="T1" fmla="*/ 0 h 149"/>
                      <a:gd name="T2" fmla="*/ 6 w 931"/>
                      <a:gd name="T3" fmla="*/ 1 h 149"/>
                      <a:gd name="T4" fmla="*/ 4 w 931"/>
                      <a:gd name="T5" fmla="*/ 2 h 149"/>
                      <a:gd name="T6" fmla="*/ 3 w 931"/>
                      <a:gd name="T7" fmla="*/ 2 h 149"/>
                      <a:gd name="T8" fmla="*/ 1 w 931"/>
                      <a:gd name="T9" fmla="*/ 3 h 149"/>
                      <a:gd name="T10" fmla="*/ 0 w 931"/>
                      <a:gd name="T11" fmla="*/ 4 h 149"/>
                      <a:gd name="T12" fmla="*/ 3 w 931"/>
                      <a:gd name="T13" fmla="*/ 5 h 149"/>
                      <a:gd name="T14" fmla="*/ 4 w 931"/>
                      <a:gd name="T15" fmla="*/ 4 h 149"/>
                      <a:gd name="T16" fmla="*/ 4 w 931"/>
                      <a:gd name="T17" fmla="*/ 4 h 149"/>
                      <a:gd name="T18" fmla="*/ 7 w 931"/>
                      <a:gd name="T19" fmla="*/ 2 h 149"/>
                      <a:gd name="T20" fmla="*/ 9 w 931"/>
                      <a:gd name="T21" fmla="*/ 2 h 149"/>
                      <a:gd name="T22" fmla="*/ 10 w 931"/>
                      <a:gd name="T23" fmla="*/ 4 h 149"/>
                      <a:gd name="T24" fmla="*/ 8 w 931"/>
                      <a:gd name="T25" fmla="*/ 4 h 149"/>
                      <a:gd name="T26" fmla="*/ 10 w 931"/>
                      <a:gd name="T27" fmla="*/ 4 h 149"/>
                      <a:gd name="T28" fmla="*/ 11 w 931"/>
                      <a:gd name="T29" fmla="*/ 4 h 149"/>
                      <a:gd name="T30" fmla="*/ 11 w 931"/>
                      <a:gd name="T31" fmla="*/ 4 h 149"/>
                      <a:gd name="T32" fmla="*/ 11 w 931"/>
                      <a:gd name="T33" fmla="*/ 3 h 149"/>
                      <a:gd name="T34" fmla="*/ 11 w 931"/>
                      <a:gd name="T35" fmla="*/ 2 h 149"/>
                      <a:gd name="T36" fmla="*/ 11 w 931"/>
                      <a:gd name="T37" fmla="*/ 4 h 149"/>
                      <a:gd name="T38" fmla="*/ 11 w 931"/>
                      <a:gd name="T39" fmla="*/ 4 h 149"/>
                      <a:gd name="T40" fmla="*/ 12 w 931"/>
                      <a:gd name="T41" fmla="*/ 6 h 149"/>
                      <a:gd name="T42" fmla="*/ 13 w 931"/>
                      <a:gd name="T43" fmla="*/ 4 h 149"/>
                      <a:gd name="T44" fmla="*/ 14 w 931"/>
                      <a:gd name="T45" fmla="*/ 4 h 149"/>
                      <a:gd name="T46" fmla="*/ 16 w 931"/>
                      <a:gd name="T47" fmla="*/ 3 h 149"/>
                      <a:gd name="T48" fmla="*/ 17 w 931"/>
                      <a:gd name="T49" fmla="*/ 2 h 149"/>
                      <a:gd name="T50" fmla="*/ 18 w 931"/>
                      <a:gd name="T51" fmla="*/ 3 h 149"/>
                      <a:gd name="T52" fmla="*/ 19 w 931"/>
                      <a:gd name="T53" fmla="*/ 2 h 149"/>
                      <a:gd name="T54" fmla="*/ 18 w 931"/>
                      <a:gd name="T55" fmla="*/ 2 h 149"/>
                      <a:gd name="T56" fmla="*/ 20 w 931"/>
                      <a:gd name="T57" fmla="*/ 2 h 149"/>
                      <a:gd name="T58" fmla="*/ 23 w 931"/>
                      <a:gd name="T59" fmla="*/ 3 h 149"/>
                      <a:gd name="T60" fmla="*/ 24 w 931"/>
                      <a:gd name="T61" fmla="*/ 2 h 149"/>
                      <a:gd name="T62" fmla="*/ 24 w 931"/>
                      <a:gd name="T63" fmla="*/ 3 h 149"/>
                      <a:gd name="T64" fmla="*/ 23 w 931"/>
                      <a:gd name="T65" fmla="*/ 4 h 149"/>
                      <a:gd name="T66" fmla="*/ 25 w 931"/>
                      <a:gd name="T67" fmla="*/ 4 h 149"/>
                      <a:gd name="T68" fmla="*/ 26 w 931"/>
                      <a:gd name="T69" fmla="*/ 3 h 149"/>
                      <a:gd name="T70" fmla="*/ 27 w 931"/>
                      <a:gd name="T71" fmla="*/ 3 h 149"/>
                      <a:gd name="T72" fmla="*/ 33 w 931"/>
                      <a:gd name="T73" fmla="*/ 4 h 1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p:spPr>
                <p:txBody>
                  <a:bodyPr wrap="none" anchor="ctr"/>
                  <a:lstStyle/>
                  <a:p>
                    <a:endParaRPr lang="en-US"/>
                  </a:p>
                </p:txBody>
              </p:sp>
              <p:sp>
                <p:nvSpPr>
                  <p:cNvPr id="1179" name="Freeform 62"/>
                  <p:cNvSpPr>
                    <a:spLocks/>
                  </p:cNvSpPr>
                  <p:nvPr/>
                </p:nvSpPr>
                <p:spPr bwMode="ltGray">
                  <a:xfrm>
                    <a:off x="1293" y="282"/>
                    <a:ext cx="13" cy="10"/>
                  </a:xfrm>
                  <a:custGeom>
                    <a:avLst/>
                    <a:gdLst>
                      <a:gd name="T0" fmla="*/ 0 w 31"/>
                      <a:gd name="T1" fmla="*/ 0 h 30"/>
                      <a:gd name="T2" fmla="*/ 0 w 31"/>
                      <a:gd name="T3" fmla="*/ 0 h 30"/>
                      <a:gd name="T4" fmla="*/ 0 w 31"/>
                      <a:gd name="T5" fmla="*/ 0 h 30"/>
                      <a:gd name="T6" fmla="*/ 0 w 31"/>
                      <a:gd name="T7" fmla="*/ 0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p:spPr>
                <p:txBody>
                  <a:bodyPr wrap="none" anchor="ctr"/>
                  <a:lstStyle/>
                  <a:p>
                    <a:endParaRPr lang="en-US"/>
                  </a:p>
                </p:txBody>
              </p:sp>
              <p:sp>
                <p:nvSpPr>
                  <p:cNvPr id="1180" name="Freeform 63"/>
                  <p:cNvSpPr>
                    <a:spLocks/>
                  </p:cNvSpPr>
                  <p:nvPr/>
                </p:nvSpPr>
                <p:spPr bwMode="ltGray">
                  <a:xfrm>
                    <a:off x="1278" y="296"/>
                    <a:ext cx="19" cy="11"/>
                  </a:xfrm>
                  <a:custGeom>
                    <a:avLst/>
                    <a:gdLst>
                      <a:gd name="T0" fmla="*/ 0 w 44"/>
                      <a:gd name="T1" fmla="*/ 0 h 32"/>
                      <a:gd name="T2" fmla="*/ 0 w 44"/>
                      <a:gd name="T3" fmla="*/ 0 h 32"/>
                      <a:gd name="T4" fmla="*/ 0 w 44"/>
                      <a:gd name="T5" fmla="*/ 0 h 32"/>
                      <a:gd name="T6" fmla="*/ 0 w 44"/>
                      <a:gd name="T7" fmla="*/ 0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p:spPr>
                <p:txBody>
                  <a:bodyPr wrap="none" anchor="ctr"/>
                  <a:lstStyle/>
                  <a:p>
                    <a:endParaRPr lang="en-US"/>
                  </a:p>
                </p:txBody>
              </p:sp>
              <p:sp>
                <p:nvSpPr>
                  <p:cNvPr id="1181" name="Freeform 64"/>
                  <p:cNvSpPr>
                    <a:spLocks/>
                  </p:cNvSpPr>
                  <p:nvPr/>
                </p:nvSpPr>
                <p:spPr bwMode="ltGray">
                  <a:xfrm>
                    <a:off x="1340" y="337"/>
                    <a:ext cx="32" cy="6"/>
                  </a:xfrm>
                  <a:custGeom>
                    <a:avLst/>
                    <a:gdLst>
                      <a:gd name="T0" fmla="*/ 0 w 76"/>
                      <a:gd name="T1" fmla="*/ 0 h 18"/>
                      <a:gd name="T2" fmla="*/ 0 w 76"/>
                      <a:gd name="T3" fmla="*/ 0 h 18"/>
                      <a:gd name="T4" fmla="*/ 0 w 76"/>
                      <a:gd name="T5" fmla="*/ 0 h 18"/>
                      <a:gd name="T6" fmla="*/ 0 60000 65536"/>
                      <a:gd name="T7" fmla="*/ 0 60000 65536"/>
                      <a:gd name="T8" fmla="*/ 0 60000 65536"/>
                    </a:gdLst>
                    <a:ahLst/>
                    <a:cxnLst>
                      <a:cxn ang="T6">
                        <a:pos x="T0" y="T1"/>
                      </a:cxn>
                      <a:cxn ang="T7">
                        <a:pos x="T2" y="T3"/>
                      </a:cxn>
                      <a:cxn ang="T8">
                        <a:pos x="T4" y="T5"/>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p:spPr>
                <p:txBody>
                  <a:bodyPr wrap="none" anchor="ctr"/>
                  <a:lstStyle/>
                  <a:p>
                    <a:endParaRPr lang="en-US"/>
                  </a:p>
                </p:txBody>
              </p:sp>
              <p:sp>
                <p:nvSpPr>
                  <p:cNvPr id="1182" name="Freeform 65"/>
                  <p:cNvSpPr>
                    <a:spLocks/>
                  </p:cNvSpPr>
                  <p:nvPr/>
                </p:nvSpPr>
                <p:spPr bwMode="ltGray">
                  <a:xfrm>
                    <a:off x="1395" y="336"/>
                    <a:ext cx="18" cy="15"/>
                  </a:xfrm>
                  <a:custGeom>
                    <a:avLst/>
                    <a:gdLst>
                      <a:gd name="T0" fmla="*/ 0 w 42"/>
                      <a:gd name="T1" fmla="*/ 0 h 44"/>
                      <a:gd name="T2" fmla="*/ 0 w 42"/>
                      <a:gd name="T3" fmla="*/ 0 h 44"/>
                      <a:gd name="T4" fmla="*/ 0 w 42"/>
                      <a:gd name="T5" fmla="*/ 0 h 44"/>
                      <a:gd name="T6" fmla="*/ 0 60000 65536"/>
                      <a:gd name="T7" fmla="*/ 0 60000 65536"/>
                      <a:gd name="T8" fmla="*/ 0 60000 65536"/>
                    </a:gdLst>
                    <a:ahLst/>
                    <a:cxnLst>
                      <a:cxn ang="T6">
                        <a:pos x="T0" y="T1"/>
                      </a:cxn>
                      <a:cxn ang="T7">
                        <a:pos x="T2" y="T3"/>
                      </a:cxn>
                      <a:cxn ang="T8">
                        <a:pos x="T4" y="T5"/>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p:spPr>
                <p:txBody>
                  <a:bodyPr wrap="none" anchor="ctr"/>
                  <a:lstStyle/>
                  <a:p>
                    <a:endParaRPr lang="en-US"/>
                  </a:p>
                </p:txBody>
              </p:sp>
              <p:sp>
                <p:nvSpPr>
                  <p:cNvPr id="1183" name="Freeform 66"/>
                  <p:cNvSpPr>
                    <a:spLocks/>
                  </p:cNvSpPr>
                  <p:nvPr/>
                </p:nvSpPr>
                <p:spPr bwMode="ltGray">
                  <a:xfrm>
                    <a:off x="1248" y="295"/>
                    <a:ext cx="14" cy="10"/>
                  </a:xfrm>
                  <a:custGeom>
                    <a:avLst/>
                    <a:gdLst>
                      <a:gd name="T0" fmla="*/ 0 w 31"/>
                      <a:gd name="T1" fmla="*/ 0 h 30"/>
                      <a:gd name="T2" fmla="*/ 0 w 31"/>
                      <a:gd name="T3" fmla="*/ 0 h 30"/>
                      <a:gd name="T4" fmla="*/ 0 w 31"/>
                      <a:gd name="T5" fmla="*/ 0 h 30"/>
                      <a:gd name="T6" fmla="*/ 0 60000 65536"/>
                      <a:gd name="T7" fmla="*/ 0 60000 65536"/>
                      <a:gd name="T8" fmla="*/ 0 60000 65536"/>
                    </a:gdLst>
                    <a:ahLst/>
                    <a:cxnLst>
                      <a:cxn ang="T6">
                        <a:pos x="T0" y="T1"/>
                      </a:cxn>
                      <a:cxn ang="T7">
                        <a:pos x="T2" y="T3"/>
                      </a:cxn>
                      <a:cxn ang="T8">
                        <a:pos x="T4" y="T5"/>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p:spPr>
                <p:txBody>
                  <a:bodyPr wrap="none" anchor="ctr"/>
                  <a:lstStyle/>
                  <a:p>
                    <a:endParaRPr lang="en-US"/>
                  </a:p>
                </p:txBody>
              </p:sp>
            </p:grpSp>
            <p:grpSp>
              <p:nvGrpSpPr>
                <p:cNvPr id="1085" name="Group 67"/>
                <p:cNvGrpSpPr>
                  <a:grpSpLocks/>
                </p:cNvGrpSpPr>
                <p:nvPr/>
              </p:nvGrpSpPr>
              <p:grpSpPr bwMode="auto">
                <a:xfrm>
                  <a:off x="3709" y="240"/>
                  <a:ext cx="1139" cy="429"/>
                  <a:chOff x="3709" y="240"/>
                  <a:chExt cx="1139" cy="429"/>
                </a:xfrm>
              </p:grpSpPr>
              <p:sp>
                <p:nvSpPr>
                  <p:cNvPr id="1086" name="Freeform 68"/>
                  <p:cNvSpPr>
                    <a:spLocks/>
                  </p:cNvSpPr>
                  <p:nvPr/>
                </p:nvSpPr>
                <p:spPr bwMode="ltGray">
                  <a:xfrm>
                    <a:off x="4808" y="616"/>
                    <a:ext cx="13" cy="14"/>
                  </a:xfrm>
                  <a:custGeom>
                    <a:avLst/>
                    <a:gdLst>
                      <a:gd name="T0" fmla="*/ 0 w 30"/>
                      <a:gd name="T1" fmla="*/ 0 h 42"/>
                      <a:gd name="T2" fmla="*/ 0 w 30"/>
                      <a:gd name="T3" fmla="*/ 0 h 42"/>
                      <a:gd name="T4" fmla="*/ 0 w 30"/>
                      <a:gd name="T5" fmla="*/ 0 h 42"/>
                      <a:gd name="T6" fmla="*/ 0 w 30"/>
                      <a:gd name="T7" fmla="*/ 0 h 42"/>
                      <a:gd name="T8" fmla="*/ 0 w 30"/>
                      <a:gd name="T9" fmla="*/ 0 h 42"/>
                      <a:gd name="T10" fmla="*/ 0 w 30"/>
                      <a:gd name="T11" fmla="*/ 0 h 42"/>
                      <a:gd name="T12" fmla="*/ 0 w 30"/>
                      <a:gd name="T13" fmla="*/ 0 h 4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p:spPr>
                <p:txBody>
                  <a:bodyPr wrap="none" anchor="ctr"/>
                  <a:lstStyle/>
                  <a:p>
                    <a:endParaRPr lang="en-US"/>
                  </a:p>
                </p:txBody>
              </p:sp>
              <p:sp>
                <p:nvSpPr>
                  <p:cNvPr id="1087" name="Freeform 69"/>
                  <p:cNvSpPr>
                    <a:spLocks/>
                  </p:cNvSpPr>
                  <p:nvPr/>
                </p:nvSpPr>
                <p:spPr bwMode="ltGray">
                  <a:xfrm>
                    <a:off x="4655" y="629"/>
                    <a:ext cx="11" cy="5"/>
                  </a:xfrm>
                  <a:custGeom>
                    <a:avLst/>
                    <a:gdLst>
                      <a:gd name="T0" fmla="*/ 0 w 25"/>
                      <a:gd name="T1" fmla="*/ 0 h 16"/>
                      <a:gd name="T2" fmla="*/ 0 w 25"/>
                      <a:gd name="T3" fmla="*/ 0 h 16"/>
                      <a:gd name="T4" fmla="*/ 0 w 25"/>
                      <a:gd name="T5" fmla="*/ 0 h 16"/>
                      <a:gd name="T6" fmla="*/ 0 w 25"/>
                      <a:gd name="T7" fmla="*/ 0 h 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p:spPr>
                <p:txBody>
                  <a:bodyPr wrap="none" anchor="ctr"/>
                  <a:lstStyle/>
                  <a:p>
                    <a:endParaRPr lang="en-US"/>
                  </a:p>
                </p:txBody>
              </p:sp>
              <p:sp>
                <p:nvSpPr>
                  <p:cNvPr id="1088" name="Freeform 70"/>
                  <p:cNvSpPr>
                    <a:spLocks/>
                  </p:cNvSpPr>
                  <p:nvPr/>
                </p:nvSpPr>
                <p:spPr bwMode="ltGray">
                  <a:xfrm>
                    <a:off x="4609" y="635"/>
                    <a:ext cx="28" cy="16"/>
                  </a:xfrm>
                  <a:custGeom>
                    <a:avLst/>
                    <a:gdLst>
                      <a:gd name="T0" fmla="*/ 0 w 65"/>
                      <a:gd name="T1" fmla="*/ 0 h 46"/>
                      <a:gd name="T2" fmla="*/ 0 w 65"/>
                      <a:gd name="T3" fmla="*/ 0 h 46"/>
                      <a:gd name="T4" fmla="*/ 0 w 65"/>
                      <a:gd name="T5" fmla="*/ 0 h 46"/>
                      <a:gd name="T6" fmla="*/ 0 w 65"/>
                      <a:gd name="T7" fmla="*/ 0 h 46"/>
                      <a:gd name="T8" fmla="*/ 0 w 65"/>
                      <a:gd name="T9" fmla="*/ 0 h 46"/>
                      <a:gd name="T10" fmla="*/ 0 w 65"/>
                      <a:gd name="T11" fmla="*/ 0 h 46"/>
                      <a:gd name="T12" fmla="*/ 0 w 65"/>
                      <a:gd name="T13" fmla="*/ 0 h 46"/>
                      <a:gd name="T14" fmla="*/ 0 w 65"/>
                      <a:gd name="T15" fmla="*/ 0 h 46"/>
                      <a:gd name="T16" fmla="*/ 0 w 65"/>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p:spPr>
                <p:txBody>
                  <a:bodyPr wrap="none" anchor="ctr"/>
                  <a:lstStyle/>
                  <a:p>
                    <a:endParaRPr lang="en-US"/>
                  </a:p>
                </p:txBody>
              </p:sp>
              <p:sp>
                <p:nvSpPr>
                  <p:cNvPr id="1089" name="Freeform 71"/>
                  <p:cNvSpPr>
                    <a:spLocks/>
                  </p:cNvSpPr>
                  <p:nvPr/>
                </p:nvSpPr>
                <p:spPr bwMode="ltGray">
                  <a:xfrm>
                    <a:off x="4580" y="634"/>
                    <a:ext cx="29" cy="16"/>
                  </a:xfrm>
                  <a:custGeom>
                    <a:avLst/>
                    <a:gdLst>
                      <a:gd name="T0" fmla="*/ 0 w 69"/>
                      <a:gd name="T1" fmla="*/ 0 h 47"/>
                      <a:gd name="T2" fmla="*/ 0 w 69"/>
                      <a:gd name="T3" fmla="*/ 0 h 47"/>
                      <a:gd name="T4" fmla="*/ 0 w 69"/>
                      <a:gd name="T5" fmla="*/ 0 h 47"/>
                      <a:gd name="T6" fmla="*/ 0 w 69"/>
                      <a:gd name="T7" fmla="*/ 0 h 47"/>
                      <a:gd name="T8" fmla="*/ 0 w 69"/>
                      <a:gd name="T9" fmla="*/ 0 h 47"/>
                      <a:gd name="T10" fmla="*/ 0 w 69"/>
                      <a:gd name="T11" fmla="*/ 0 h 47"/>
                      <a:gd name="T12" fmla="*/ 0 w 69"/>
                      <a:gd name="T13" fmla="*/ 0 h 47"/>
                      <a:gd name="T14" fmla="*/ 0 w 69"/>
                      <a:gd name="T15" fmla="*/ 0 h 47"/>
                      <a:gd name="T16" fmla="*/ 0 w 69"/>
                      <a:gd name="T17" fmla="*/ 0 h 47"/>
                      <a:gd name="T18" fmla="*/ 0 w 69"/>
                      <a:gd name="T19" fmla="*/ 0 h 47"/>
                      <a:gd name="T20" fmla="*/ 0 w 69"/>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p:spPr>
                <p:txBody>
                  <a:bodyPr wrap="none" anchor="ctr"/>
                  <a:lstStyle/>
                  <a:p>
                    <a:endParaRPr lang="en-US"/>
                  </a:p>
                </p:txBody>
              </p:sp>
              <p:sp>
                <p:nvSpPr>
                  <p:cNvPr id="1090" name="Freeform 72"/>
                  <p:cNvSpPr>
                    <a:spLocks/>
                  </p:cNvSpPr>
                  <p:nvPr/>
                </p:nvSpPr>
                <p:spPr bwMode="ltGray">
                  <a:xfrm>
                    <a:off x="4423" y="547"/>
                    <a:ext cx="151" cy="93"/>
                  </a:xfrm>
                  <a:custGeom>
                    <a:avLst/>
                    <a:gdLst>
                      <a:gd name="T0" fmla="*/ 0 w 355"/>
                      <a:gd name="T1" fmla="*/ 0 h 277"/>
                      <a:gd name="T2" fmla="*/ 0 w 355"/>
                      <a:gd name="T3" fmla="*/ 0 h 277"/>
                      <a:gd name="T4" fmla="*/ 0 w 355"/>
                      <a:gd name="T5" fmla="*/ 0 h 277"/>
                      <a:gd name="T6" fmla="*/ 0 w 355"/>
                      <a:gd name="T7" fmla="*/ 0 h 277"/>
                      <a:gd name="T8" fmla="*/ 0 w 355"/>
                      <a:gd name="T9" fmla="*/ 0 h 277"/>
                      <a:gd name="T10" fmla="*/ 0 w 355"/>
                      <a:gd name="T11" fmla="*/ 0 h 277"/>
                      <a:gd name="T12" fmla="*/ 0 w 355"/>
                      <a:gd name="T13" fmla="*/ 0 h 277"/>
                      <a:gd name="T14" fmla="*/ 0 w 355"/>
                      <a:gd name="T15" fmla="*/ 0 h 277"/>
                      <a:gd name="T16" fmla="*/ 0 w 355"/>
                      <a:gd name="T17" fmla="*/ 0 h 277"/>
                      <a:gd name="T18" fmla="*/ 0 w 355"/>
                      <a:gd name="T19" fmla="*/ 0 h 277"/>
                      <a:gd name="T20" fmla="*/ 0 w 355"/>
                      <a:gd name="T21" fmla="*/ 0 h 277"/>
                      <a:gd name="T22" fmla="*/ 0 w 355"/>
                      <a:gd name="T23" fmla="*/ 0 h 277"/>
                      <a:gd name="T24" fmla="*/ 0 w 355"/>
                      <a:gd name="T25" fmla="*/ 0 h 277"/>
                      <a:gd name="T26" fmla="*/ 0 w 355"/>
                      <a:gd name="T27" fmla="*/ 0 h 277"/>
                      <a:gd name="T28" fmla="*/ 0 w 355"/>
                      <a:gd name="T29" fmla="*/ 0 h 277"/>
                      <a:gd name="T30" fmla="*/ 1 w 355"/>
                      <a:gd name="T31" fmla="*/ 0 h 277"/>
                      <a:gd name="T32" fmla="*/ 1 w 355"/>
                      <a:gd name="T33" fmla="*/ 0 h 277"/>
                      <a:gd name="T34" fmla="*/ 1 w 355"/>
                      <a:gd name="T35" fmla="*/ 0 h 277"/>
                      <a:gd name="T36" fmla="*/ 1 w 355"/>
                      <a:gd name="T37" fmla="*/ 0 h 277"/>
                      <a:gd name="T38" fmla="*/ 1 w 355"/>
                      <a:gd name="T39" fmla="*/ 0 h 277"/>
                      <a:gd name="T40" fmla="*/ 1 w 355"/>
                      <a:gd name="T41" fmla="*/ 0 h 277"/>
                      <a:gd name="T42" fmla="*/ 1 w 355"/>
                      <a:gd name="T43" fmla="*/ 0 h 277"/>
                      <a:gd name="T44" fmla="*/ 1 w 355"/>
                      <a:gd name="T45" fmla="*/ 0 h 277"/>
                      <a:gd name="T46" fmla="*/ 1 w 355"/>
                      <a:gd name="T47" fmla="*/ 0 h 277"/>
                      <a:gd name="T48" fmla="*/ 1 w 355"/>
                      <a:gd name="T49" fmla="*/ 0 h 277"/>
                      <a:gd name="T50" fmla="*/ 0 w 355"/>
                      <a:gd name="T51" fmla="*/ 0 h 277"/>
                      <a:gd name="T52" fmla="*/ 0 w 355"/>
                      <a:gd name="T53" fmla="*/ 0 h 277"/>
                      <a:gd name="T54" fmla="*/ 0 w 355"/>
                      <a:gd name="T55" fmla="*/ 0 h 277"/>
                      <a:gd name="T56" fmla="*/ 0 w 355"/>
                      <a:gd name="T57" fmla="*/ 0 h 277"/>
                      <a:gd name="T58" fmla="*/ 0 w 355"/>
                      <a:gd name="T59" fmla="*/ 0 h 277"/>
                      <a:gd name="T60" fmla="*/ 0 w 355"/>
                      <a:gd name="T61" fmla="*/ 0 h 277"/>
                      <a:gd name="T62" fmla="*/ 0 w 355"/>
                      <a:gd name="T63" fmla="*/ 0 h 277"/>
                      <a:gd name="T64" fmla="*/ 0 w 355"/>
                      <a:gd name="T65" fmla="*/ 0 h 277"/>
                      <a:gd name="T66" fmla="*/ 0 w 355"/>
                      <a:gd name="T67" fmla="*/ 0 h 277"/>
                      <a:gd name="T68" fmla="*/ 0 w 355"/>
                      <a:gd name="T69" fmla="*/ 0 h 277"/>
                      <a:gd name="T70" fmla="*/ 0 w 355"/>
                      <a:gd name="T71" fmla="*/ 0 h 277"/>
                      <a:gd name="T72" fmla="*/ 0 w 355"/>
                      <a:gd name="T73" fmla="*/ 0 h 277"/>
                      <a:gd name="T74" fmla="*/ 0 w 355"/>
                      <a:gd name="T75" fmla="*/ 0 h 277"/>
                      <a:gd name="T76" fmla="*/ 0 w 355"/>
                      <a:gd name="T77" fmla="*/ 0 h 277"/>
                      <a:gd name="T78" fmla="*/ 0 w 355"/>
                      <a:gd name="T79" fmla="*/ 0 h 2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p:spPr>
                <p:txBody>
                  <a:bodyPr wrap="none" anchor="ctr"/>
                  <a:lstStyle/>
                  <a:p>
                    <a:endParaRPr lang="en-US"/>
                  </a:p>
                </p:txBody>
              </p:sp>
              <p:sp>
                <p:nvSpPr>
                  <p:cNvPr id="1091" name="Freeform 73"/>
                  <p:cNvSpPr>
                    <a:spLocks/>
                  </p:cNvSpPr>
                  <p:nvPr/>
                </p:nvSpPr>
                <p:spPr bwMode="ltGray">
                  <a:xfrm>
                    <a:off x="4515" y="541"/>
                    <a:ext cx="67" cy="68"/>
                  </a:xfrm>
                  <a:custGeom>
                    <a:avLst/>
                    <a:gdLst>
                      <a:gd name="T0" fmla="*/ 0 w 156"/>
                      <a:gd name="T1" fmla="*/ 0 h 206"/>
                      <a:gd name="T2" fmla="*/ 0 w 156"/>
                      <a:gd name="T3" fmla="*/ 0 h 206"/>
                      <a:gd name="T4" fmla="*/ 0 w 156"/>
                      <a:gd name="T5" fmla="*/ 0 h 206"/>
                      <a:gd name="T6" fmla="*/ 0 w 156"/>
                      <a:gd name="T7" fmla="*/ 0 h 206"/>
                      <a:gd name="T8" fmla="*/ 0 w 156"/>
                      <a:gd name="T9" fmla="*/ 0 h 206"/>
                      <a:gd name="T10" fmla="*/ 0 w 156"/>
                      <a:gd name="T11" fmla="*/ 0 h 206"/>
                      <a:gd name="T12" fmla="*/ 0 w 156"/>
                      <a:gd name="T13" fmla="*/ 0 h 206"/>
                      <a:gd name="T14" fmla="*/ 0 w 156"/>
                      <a:gd name="T15" fmla="*/ 0 h 206"/>
                      <a:gd name="T16" fmla="*/ 0 w 156"/>
                      <a:gd name="T17" fmla="*/ 0 h 206"/>
                      <a:gd name="T18" fmla="*/ 0 w 156"/>
                      <a:gd name="T19" fmla="*/ 0 h 206"/>
                      <a:gd name="T20" fmla="*/ 0 w 156"/>
                      <a:gd name="T21" fmla="*/ 0 h 206"/>
                      <a:gd name="T22" fmla="*/ 0 w 156"/>
                      <a:gd name="T23" fmla="*/ 0 h 206"/>
                      <a:gd name="T24" fmla="*/ 0 w 156"/>
                      <a:gd name="T25" fmla="*/ 0 h 206"/>
                      <a:gd name="T26" fmla="*/ 0 w 156"/>
                      <a:gd name="T27" fmla="*/ 0 h 206"/>
                      <a:gd name="T28" fmla="*/ 0 w 156"/>
                      <a:gd name="T29" fmla="*/ 0 h 206"/>
                      <a:gd name="T30" fmla="*/ 0 w 156"/>
                      <a:gd name="T31" fmla="*/ 0 h 206"/>
                      <a:gd name="T32" fmla="*/ 0 w 156"/>
                      <a:gd name="T33" fmla="*/ 0 h 206"/>
                      <a:gd name="T34" fmla="*/ 0 w 156"/>
                      <a:gd name="T35" fmla="*/ 0 h 206"/>
                      <a:gd name="T36" fmla="*/ 0 w 156"/>
                      <a:gd name="T37" fmla="*/ 0 h 206"/>
                      <a:gd name="T38" fmla="*/ 0 w 156"/>
                      <a:gd name="T39" fmla="*/ 0 h 206"/>
                      <a:gd name="T40" fmla="*/ 0 w 156"/>
                      <a:gd name="T41" fmla="*/ 0 h 206"/>
                      <a:gd name="T42" fmla="*/ 0 w 156"/>
                      <a:gd name="T43" fmla="*/ 0 h 206"/>
                      <a:gd name="T44" fmla="*/ 0 w 156"/>
                      <a:gd name="T45" fmla="*/ 0 h 206"/>
                      <a:gd name="T46" fmla="*/ 0 w 156"/>
                      <a:gd name="T47" fmla="*/ 0 h 206"/>
                      <a:gd name="T48" fmla="*/ 0 w 156"/>
                      <a:gd name="T49" fmla="*/ 0 h 206"/>
                      <a:gd name="T50" fmla="*/ 0 w 156"/>
                      <a:gd name="T51" fmla="*/ 0 h 206"/>
                      <a:gd name="T52" fmla="*/ 0 w 156"/>
                      <a:gd name="T53" fmla="*/ 0 h 206"/>
                      <a:gd name="T54" fmla="*/ 0 w 156"/>
                      <a:gd name="T55" fmla="*/ 0 h 206"/>
                      <a:gd name="T56" fmla="*/ 0 w 156"/>
                      <a:gd name="T57" fmla="*/ 0 h 206"/>
                      <a:gd name="T58" fmla="*/ 0 w 156"/>
                      <a:gd name="T59" fmla="*/ 0 h 206"/>
                      <a:gd name="T60" fmla="*/ 0 w 156"/>
                      <a:gd name="T61" fmla="*/ 0 h 206"/>
                      <a:gd name="T62" fmla="*/ 0 w 156"/>
                      <a:gd name="T63" fmla="*/ 0 h 2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p:spPr>
                <p:txBody>
                  <a:bodyPr wrap="none" anchor="ctr"/>
                  <a:lstStyle/>
                  <a:p>
                    <a:endParaRPr lang="en-US"/>
                  </a:p>
                </p:txBody>
              </p:sp>
              <p:sp>
                <p:nvSpPr>
                  <p:cNvPr id="1092" name="Freeform 74"/>
                  <p:cNvSpPr>
                    <a:spLocks/>
                  </p:cNvSpPr>
                  <p:nvPr/>
                </p:nvSpPr>
                <p:spPr bwMode="ltGray">
                  <a:xfrm>
                    <a:off x="4580" y="572"/>
                    <a:ext cx="47" cy="13"/>
                  </a:xfrm>
                  <a:custGeom>
                    <a:avLst/>
                    <a:gdLst>
                      <a:gd name="T0" fmla="*/ 0 w 109"/>
                      <a:gd name="T1" fmla="*/ 0 h 38"/>
                      <a:gd name="T2" fmla="*/ 0 w 109"/>
                      <a:gd name="T3" fmla="*/ 0 h 38"/>
                      <a:gd name="T4" fmla="*/ 0 w 109"/>
                      <a:gd name="T5" fmla="*/ 0 h 38"/>
                      <a:gd name="T6" fmla="*/ 0 w 109"/>
                      <a:gd name="T7" fmla="*/ 0 h 38"/>
                      <a:gd name="T8" fmla="*/ 0 w 109"/>
                      <a:gd name="T9" fmla="*/ 0 h 38"/>
                      <a:gd name="T10" fmla="*/ 0 w 109"/>
                      <a:gd name="T11" fmla="*/ 0 h 38"/>
                      <a:gd name="T12" fmla="*/ 0 w 109"/>
                      <a:gd name="T13" fmla="*/ 0 h 38"/>
                      <a:gd name="T14" fmla="*/ 0 w 109"/>
                      <a:gd name="T15" fmla="*/ 0 h 38"/>
                      <a:gd name="T16" fmla="*/ 0 w 109"/>
                      <a:gd name="T17" fmla="*/ 0 h 38"/>
                      <a:gd name="T18" fmla="*/ 0 w 109"/>
                      <a:gd name="T19" fmla="*/ 0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p:spPr>
                <p:txBody>
                  <a:bodyPr wrap="none" anchor="ctr"/>
                  <a:lstStyle/>
                  <a:p>
                    <a:endParaRPr lang="en-US"/>
                  </a:p>
                </p:txBody>
              </p:sp>
              <p:sp>
                <p:nvSpPr>
                  <p:cNvPr id="1093" name="Freeform 75"/>
                  <p:cNvSpPr>
                    <a:spLocks/>
                  </p:cNvSpPr>
                  <p:nvPr/>
                </p:nvSpPr>
                <p:spPr bwMode="ltGray">
                  <a:xfrm>
                    <a:off x="4578" y="588"/>
                    <a:ext cx="32" cy="34"/>
                  </a:xfrm>
                  <a:custGeom>
                    <a:avLst/>
                    <a:gdLst>
                      <a:gd name="T0" fmla="*/ 0 w 76"/>
                      <a:gd name="T1" fmla="*/ 0 h 104"/>
                      <a:gd name="T2" fmla="*/ 0 w 76"/>
                      <a:gd name="T3" fmla="*/ 0 h 104"/>
                      <a:gd name="T4" fmla="*/ 0 w 76"/>
                      <a:gd name="T5" fmla="*/ 0 h 104"/>
                      <a:gd name="T6" fmla="*/ 0 w 76"/>
                      <a:gd name="T7" fmla="*/ 0 h 104"/>
                      <a:gd name="T8" fmla="*/ 0 w 76"/>
                      <a:gd name="T9" fmla="*/ 0 h 104"/>
                      <a:gd name="T10" fmla="*/ 0 w 76"/>
                      <a:gd name="T11" fmla="*/ 0 h 104"/>
                      <a:gd name="T12" fmla="*/ 0 w 76"/>
                      <a:gd name="T13" fmla="*/ 0 h 104"/>
                      <a:gd name="T14" fmla="*/ 0 w 76"/>
                      <a:gd name="T15" fmla="*/ 0 h 104"/>
                      <a:gd name="T16" fmla="*/ 0 w 76"/>
                      <a:gd name="T17" fmla="*/ 0 h 104"/>
                      <a:gd name="T18" fmla="*/ 0 w 76"/>
                      <a:gd name="T19" fmla="*/ 0 h 104"/>
                      <a:gd name="T20" fmla="*/ 0 w 76"/>
                      <a:gd name="T21" fmla="*/ 0 h 104"/>
                      <a:gd name="T22" fmla="*/ 0 w 76"/>
                      <a:gd name="T23" fmla="*/ 0 h 104"/>
                      <a:gd name="T24" fmla="*/ 0 w 76"/>
                      <a:gd name="T25" fmla="*/ 0 h 104"/>
                      <a:gd name="T26" fmla="*/ 0 w 76"/>
                      <a:gd name="T27" fmla="*/ 0 h 104"/>
                      <a:gd name="T28" fmla="*/ 0 w 76"/>
                      <a:gd name="T29" fmla="*/ 0 h 104"/>
                      <a:gd name="T30" fmla="*/ 0 w 76"/>
                      <a:gd name="T31" fmla="*/ 0 h 104"/>
                      <a:gd name="T32" fmla="*/ 0 w 76"/>
                      <a:gd name="T33" fmla="*/ 0 h 104"/>
                      <a:gd name="T34" fmla="*/ 0 w 76"/>
                      <a:gd name="T35" fmla="*/ 0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p:spPr>
                <p:txBody>
                  <a:bodyPr wrap="none" anchor="ctr"/>
                  <a:lstStyle/>
                  <a:p>
                    <a:endParaRPr lang="en-US"/>
                  </a:p>
                </p:txBody>
              </p:sp>
              <p:sp>
                <p:nvSpPr>
                  <p:cNvPr id="1094" name="Freeform 76"/>
                  <p:cNvSpPr>
                    <a:spLocks/>
                  </p:cNvSpPr>
                  <p:nvPr/>
                </p:nvSpPr>
                <p:spPr bwMode="ltGray">
                  <a:xfrm>
                    <a:off x="4632" y="569"/>
                    <a:ext cx="16" cy="20"/>
                  </a:xfrm>
                  <a:custGeom>
                    <a:avLst/>
                    <a:gdLst>
                      <a:gd name="T0" fmla="*/ 0 w 37"/>
                      <a:gd name="T1" fmla="*/ 0 h 61"/>
                      <a:gd name="T2" fmla="*/ 0 w 37"/>
                      <a:gd name="T3" fmla="*/ 0 h 61"/>
                      <a:gd name="T4" fmla="*/ 0 w 37"/>
                      <a:gd name="T5" fmla="*/ 0 h 61"/>
                      <a:gd name="T6" fmla="*/ 0 w 37"/>
                      <a:gd name="T7" fmla="*/ 0 h 61"/>
                      <a:gd name="T8" fmla="*/ 0 w 37"/>
                      <a:gd name="T9" fmla="*/ 0 h 61"/>
                      <a:gd name="T10" fmla="*/ 0 w 37"/>
                      <a:gd name="T11" fmla="*/ 0 h 61"/>
                      <a:gd name="T12" fmla="*/ 0 w 37"/>
                      <a:gd name="T13" fmla="*/ 0 h 61"/>
                      <a:gd name="T14" fmla="*/ 0 w 37"/>
                      <a:gd name="T15" fmla="*/ 0 h 6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p:spPr>
                <p:txBody>
                  <a:bodyPr wrap="none" anchor="ctr"/>
                  <a:lstStyle/>
                  <a:p>
                    <a:endParaRPr lang="en-US"/>
                  </a:p>
                </p:txBody>
              </p:sp>
              <p:sp>
                <p:nvSpPr>
                  <p:cNvPr id="1095" name="Freeform 77"/>
                  <p:cNvSpPr>
                    <a:spLocks/>
                  </p:cNvSpPr>
                  <p:nvPr/>
                </p:nvSpPr>
                <p:spPr bwMode="ltGray">
                  <a:xfrm>
                    <a:off x="4636" y="600"/>
                    <a:ext cx="20" cy="10"/>
                  </a:xfrm>
                  <a:custGeom>
                    <a:avLst/>
                    <a:gdLst>
                      <a:gd name="T0" fmla="*/ 0 w 49"/>
                      <a:gd name="T1" fmla="*/ 0 h 29"/>
                      <a:gd name="T2" fmla="*/ 0 w 49"/>
                      <a:gd name="T3" fmla="*/ 0 h 29"/>
                      <a:gd name="T4" fmla="*/ 0 w 49"/>
                      <a:gd name="T5" fmla="*/ 0 h 29"/>
                      <a:gd name="T6" fmla="*/ 0 w 49"/>
                      <a:gd name="T7" fmla="*/ 0 h 29"/>
                      <a:gd name="T8" fmla="*/ 0 w 49"/>
                      <a:gd name="T9" fmla="*/ 0 h 29"/>
                      <a:gd name="T10" fmla="*/ 0 w 49"/>
                      <a:gd name="T11" fmla="*/ 0 h 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p:spPr>
                <p:txBody>
                  <a:bodyPr wrap="none" anchor="ctr"/>
                  <a:lstStyle/>
                  <a:p>
                    <a:endParaRPr lang="en-US"/>
                  </a:p>
                </p:txBody>
              </p:sp>
              <p:sp>
                <p:nvSpPr>
                  <p:cNvPr id="1096" name="Freeform 78"/>
                  <p:cNvSpPr>
                    <a:spLocks/>
                  </p:cNvSpPr>
                  <p:nvPr/>
                </p:nvSpPr>
                <p:spPr bwMode="ltGray">
                  <a:xfrm>
                    <a:off x="4657" y="585"/>
                    <a:ext cx="26" cy="17"/>
                  </a:xfrm>
                  <a:custGeom>
                    <a:avLst/>
                    <a:gdLst>
                      <a:gd name="T0" fmla="*/ 0 w 61"/>
                      <a:gd name="T1" fmla="*/ 0 h 48"/>
                      <a:gd name="T2" fmla="*/ 0 w 61"/>
                      <a:gd name="T3" fmla="*/ 0 h 48"/>
                      <a:gd name="T4" fmla="*/ 0 w 61"/>
                      <a:gd name="T5" fmla="*/ 0 h 48"/>
                      <a:gd name="T6" fmla="*/ 0 w 61"/>
                      <a:gd name="T7" fmla="*/ 0 h 48"/>
                      <a:gd name="T8" fmla="*/ 0 w 61"/>
                      <a:gd name="T9" fmla="*/ 0 h 48"/>
                      <a:gd name="T10" fmla="*/ 0 w 61"/>
                      <a:gd name="T11" fmla="*/ 0 h 48"/>
                      <a:gd name="T12" fmla="*/ 0 w 61"/>
                      <a:gd name="T13" fmla="*/ 0 h 48"/>
                      <a:gd name="T14" fmla="*/ 0 w 61"/>
                      <a:gd name="T15" fmla="*/ 0 h 48"/>
                      <a:gd name="T16" fmla="*/ 0 w 61"/>
                      <a:gd name="T17" fmla="*/ 0 h 48"/>
                      <a:gd name="T18" fmla="*/ 0 w 61"/>
                      <a:gd name="T19" fmla="*/ 0 h 48"/>
                      <a:gd name="T20" fmla="*/ 0 w 61"/>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p:spPr>
                <p:txBody>
                  <a:bodyPr wrap="none" anchor="ctr"/>
                  <a:lstStyle/>
                  <a:p>
                    <a:endParaRPr lang="en-US"/>
                  </a:p>
                </p:txBody>
              </p:sp>
              <p:sp>
                <p:nvSpPr>
                  <p:cNvPr id="1097" name="Freeform 79"/>
                  <p:cNvSpPr>
                    <a:spLocks/>
                  </p:cNvSpPr>
                  <p:nvPr/>
                </p:nvSpPr>
                <p:spPr bwMode="ltGray">
                  <a:xfrm>
                    <a:off x="4664" y="593"/>
                    <a:ext cx="122" cy="61"/>
                  </a:xfrm>
                  <a:custGeom>
                    <a:avLst/>
                    <a:gdLst>
                      <a:gd name="T0" fmla="*/ 0 w 286"/>
                      <a:gd name="T1" fmla="*/ 0 h 182"/>
                      <a:gd name="T2" fmla="*/ 0 w 286"/>
                      <a:gd name="T3" fmla="*/ 0 h 182"/>
                      <a:gd name="T4" fmla="*/ 0 w 286"/>
                      <a:gd name="T5" fmla="*/ 0 h 182"/>
                      <a:gd name="T6" fmla="*/ 0 w 286"/>
                      <a:gd name="T7" fmla="*/ 0 h 182"/>
                      <a:gd name="T8" fmla="*/ 0 w 286"/>
                      <a:gd name="T9" fmla="*/ 0 h 182"/>
                      <a:gd name="T10" fmla="*/ 0 w 286"/>
                      <a:gd name="T11" fmla="*/ 0 h 182"/>
                      <a:gd name="T12" fmla="*/ 0 w 286"/>
                      <a:gd name="T13" fmla="*/ 0 h 182"/>
                      <a:gd name="T14" fmla="*/ 0 w 286"/>
                      <a:gd name="T15" fmla="*/ 0 h 182"/>
                      <a:gd name="T16" fmla="*/ 0 w 286"/>
                      <a:gd name="T17" fmla="*/ 0 h 182"/>
                      <a:gd name="T18" fmla="*/ 0 w 286"/>
                      <a:gd name="T19" fmla="*/ 0 h 182"/>
                      <a:gd name="T20" fmla="*/ 0 w 286"/>
                      <a:gd name="T21" fmla="*/ 0 h 182"/>
                      <a:gd name="T22" fmla="*/ 0 w 286"/>
                      <a:gd name="T23" fmla="*/ 0 h 182"/>
                      <a:gd name="T24" fmla="*/ 0 w 286"/>
                      <a:gd name="T25" fmla="*/ 0 h 182"/>
                      <a:gd name="T26" fmla="*/ 0 w 286"/>
                      <a:gd name="T27" fmla="*/ 0 h 182"/>
                      <a:gd name="T28" fmla="*/ 0 w 286"/>
                      <a:gd name="T29" fmla="*/ 0 h 182"/>
                      <a:gd name="T30" fmla="*/ 0 w 286"/>
                      <a:gd name="T31" fmla="*/ 0 h 182"/>
                      <a:gd name="T32" fmla="*/ 0 w 286"/>
                      <a:gd name="T33" fmla="*/ 0 h 182"/>
                      <a:gd name="T34" fmla="*/ 0 w 286"/>
                      <a:gd name="T35" fmla="*/ 0 h 182"/>
                      <a:gd name="T36" fmla="*/ 0 w 286"/>
                      <a:gd name="T37" fmla="*/ 0 h 182"/>
                      <a:gd name="T38" fmla="*/ 0 w 286"/>
                      <a:gd name="T39" fmla="*/ 0 h 182"/>
                      <a:gd name="T40" fmla="*/ 0 w 286"/>
                      <a:gd name="T41" fmla="*/ 0 h 182"/>
                      <a:gd name="T42" fmla="*/ 0 w 286"/>
                      <a:gd name="T43" fmla="*/ 0 h 182"/>
                      <a:gd name="T44" fmla="*/ 0 w 286"/>
                      <a:gd name="T45" fmla="*/ 0 h 182"/>
                      <a:gd name="T46" fmla="*/ 0 w 286"/>
                      <a:gd name="T47" fmla="*/ 0 h 182"/>
                      <a:gd name="T48" fmla="*/ 1 w 286"/>
                      <a:gd name="T49" fmla="*/ 0 h 182"/>
                      <a:gd name="T50" fmla="*/ 1 w 286"/>
                      <a:gd name="T51" fmla="*/ 0 h 182"/>
                      <a:gd name="T52" fmla="*/ 1 w 286"/>
                      <a:gd name="T53" fmla="*/ 0 h 182"/>
                      <a:gd name="T54" fmla="*/ 1 w 286"/>
                      <a:gd name="T55" fmla="*/ 0 h 182"/>
                      <a:gd name="T56" fmla="*/ 1 w 286"/>
                      <a:gd name="T57" fmla="*/ 0 h 182"/>
                      <a:gd name="T58" fmla="*/ 0 w 286"/>
                      <a:gd name="T59" fmla="*/ 0 h 182"/>
                      <a:gd name="T60" fmla="*/ 0 w 286"/>
                      <a:gd name="T61" fmla="*/ 0 h 182"/>
                      <a:gd name="T62" fmla="*/ 0 w 286"/>
                      <a:gd name="T63" fmla="*/ 0 h 182"/>
                      <a:gd name="T64" fmla="*/ 0 w 286"/>
                      <a:gd name="T65" fmla="*/ 0 h 182"/>
                      <a:gd name="T66" fmla="*/ 0 w 286"/>
                      <a:gd name="T67" fmla="*/ 0 h 182"/>
                      <a:gd name="T68" fmla="*/ 0 w 286"/>
                      <a:gd name="T69" fmla="*/ 0 h 182"/>
                      <a:gd name="T70" fmla="*/ 0 w 286"/>
                      <a:gd name="T71" fmla="*/ 0 h 182"/>
                      <a:gd name="T72" fmla="*/ 0 w 286"/>
                      <a:gd name="T73" fmla="*/ 0 h 182"/>
                      <a:gd name="T74" fmla="*/ 0 w 286"/>
                      <a:gd name="T75" fmla="*/ 0 h 182"/>
                      <a:gd name="T76" fmla="*/ 0 w 286"/>
                      <a:gd name="T77" fmla="*/ 0 h 182"/>
                      <a:gd name="T78" fmla="*/ 0 w 286"/>
                      <a:gd name="T79" fmla="*/ 0 h 182"/>
                      <a:gd name="T80" fmla="*/ 0 w 286"/>
                      <a:gd name="T81" fmla="*/ 0 h 182"/>
                      <a:gd name="T82" fmla="*/ 0 w 286"/>
                      <a:gd name="T83" fmla="*/ 0 h 182"/>
                      <a:gd name="T84" fmla="*/ 0 w 286"/>
                      <a:gd name="T85" fmla="*/ 0 h 1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p:spPr>
                <p:txBody>
                  <a:bodyPr wrap="none" anchor="ctr"/>
                  <a:lstStyle/>
                  <a:p>
                    <a:endParaRPr lang="en-US"/>
                  </a:p>
                </p:txBody>
              </p:sp>
              <p:sp>
                <p:nvSpPr>
                  <p:cNvPr id="1098" name="Freeform 80"/>
                  <p:cNvSpPr>
                    <a:spLocks/>
                  </p:cNvSpPr>
                  <p:nvPr/>
                </p:nvSpPr>
                <p:spPr bwMode="ltGray">
                  <a:xfrm>
                    <a:off x="4770" y="599"/>
                    <a:ext cx="33" cy="26"/>
                  </a:xfrm>
                  <a:custGeom>
                    <a:avLst/>
                    <a:gdLst>
                      <a:gd name="T0" fmla="*/ 0 w 78"/>
                      <a:gd name="T1" fmla="*/ 0 h 78"/>
                      <a:gd name="T2" fmla="*/ 0 w 78"/>
                      <a:gd name="T3" fmla="*/ 0 h 78"/>
                      <a:gd name="T4" fmla="*/ 0 w 78"/>
                      <a:gd name="T5" fmla="*/ 0 h 78"/>
                      <a:gd name="T6" fmla="*/ 0 w 78"/>
                      <a:gd name="T7" fmla="*/ 0 h 78"/>
                      <a:gd name="T8" fmla="*/ 0 w 78"/>
                      <a:gd name="T9" fmla="*/ 0 h 78"/>
                      <a:gd name="T10" fmla="*/ 0 w 78"/>
                      <a:gd name="T11" fmla="*/ 0 h 78"/>
                      <a:gd name="T12" fmla="*/ 0 w 78"/>
                      <a:gd name="T13" fmla="*/ 0 h 78"/>
                      <a:gd name="T14" fmla="*/ 0 w 78"/>
                      <a:gd name="T15" fmla="*/ 0 h 78"/>
                      <a:gd name="T16" fmla="*/ 0 w 78"/>
                      <a:gd name="T17" fmla="*/ 0 h 78"/>
                      <a:gd name="T18" fmla="*/ 0 w 78"/>
                      <a:gd name="T19" fmla="*/ 0 h 78"/>
                      <a:gd name="T20" fmla="*/ 0 w 78"/>
                      <a:gd name="T21" fmla="*/ 0 h 78"/>
                      <a:gd name="T22" fmla="*/ 0 w 78"/>
                      <a:gd name="T23" fmla="*/ 0 h 7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p:spPr>
                <p:txBody>
                  <a:bodyPr wrap="none" anchor="ctr"/>
                  <a:lstStyle/>
                  <a:p>
                    <a:endParaRPr lang="en-US"/>
                  </a:p>
                </p:txBody>
              </p:sp>
              <p:sp>
                <p:nvSpPr>
                  <p:cNvPr id="1099" name="Freeform 81"/>
                  <p:cNvSpPr>
                    <a:spLocks/>
                  </p:cNvSpPr>
                  <p:nvPr/>
                </p:nvSpPr>
                <p:spPr bwMode="ltGray">
                  <a:xfrm>
                    <a:off x="4840" y="544"/>
                    <a:ext cx="8" cy="6"/>
                  </a:xfrm>
                  <a:custGeom>
                    <a:avLst/>
                    <a:gdLst>
                      <a:gd name="T0" fmla="*/ 0 w 17"/>
                      <a:gd name="T1" fmla="*/ 0 h 18"/>
                      <a:gd name="T2" fmla="*/ 0 w 17"/>
                      <a:gd name="T3" fmla="*/ 0 h 18"/>
                      <a:gd name="T4" fmla="*/ 0 w 17"/>
                      <a:gd name="T5" fmla="*/ 0 h 18"/>
                      <a:gd name="T6" fmla="*/ 0 60000 65536"/>
                      <a:gd name="T7" fmla="*/ 0 60000 65536"/>
                      <a:gd name="T8" fmla="*/ 0 60000 65536"/>
                    </a:gdLst>
                    <a:ahLst/>
                    <a:cxnLst>
                      <a:cxn ang="T6">
                        <a:pos x="T0" y="T1"/>
                      </a:cxn>
                      <a:cxn ang="T7">
                        <a:pos x="T2" y="T3"/>
                      </a:cxn>
                      <a:cxn ang="T8">
                        <a:pos x="T4" y="T5"/>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p:spPr>
                <p:txBody>
                  <a:bodyPr wrap="none" anchor="ctr"/>
                  <a:lstStyle/>
                  <a:p>
                    <a:endParaRPr lang="en-US"/>
                  </a:p>
                </p:txBody>
              </p:sp>
              <p:sp>
                <p:nvSpPr>
                  <p:cNvPr id="1100" name="Freeform 82"/>
                  <p:cNvSpPr>
                    <a:spLocks/>
                  </p:cNvSpPr>
                  <p:nvPr/>
                </p:nvSpPr>
                <p:spPr bwMode="ltGray">
                  <a:xfrm>
                    <a:off x="4747" y="494"/>
                    <a:ext cx="8" cy="5"/>
                  </a:xfrm>
                  <a:custGeom>
                    <a:avLst/>
                    <a:gdLst>
                      <a:gd name="T0" fmla="*/ 0 w 20"/>
                      <a:gd name="T1" fmla="*/ 0 h 15"/>
                      <a:gd name="T2" fmla="*/ 0 w 20"/>
                      <a:gd name="T3" fmla="*/ 0 h 15"/>
                      <a:gd name="T4" fmla="*/ 0 w 20"/>
                      <a:gd name="T5" fmla="*/ 0 h 15"/>
                      <a:gd name="T6" fmla="*/ 0 w 20"/>
                      <a:gd name="T7" fmla="*/ 0 h 1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p:spPr>
                <p:txBody>
                  <a:bodyPr wrap="none" anchor="ctr"/>
                  <a:lstStyle/>
                  <a:p>
                    <a:endParaRPr lang="en-US"/>
                  </a:p>
                </p:txBody>
              </p:sp>
              <p:sp>
                <p:nvSpPr>
                  <p:cNvPr id="1101" name="Freeform 83"/>
                  <p:cNvSpPr>
                    <a:spLocks/>
                  </p:cNvSpPr>
                  <p:nvPr/>
                </p:nvSpPr>
                <p:spPr bwMode="ltGray">
                  <a:xfrm>
                    <a:off x="4676" y="536"/>
                    <a:ext cx="8" cy="5"/>
                  </a:xfrm>
                  <a:custGeom>
                    <a:avLst/>
                    <a:gdLst>
                      <a:gd name="T0" fmla="*/ 0 w 20"/>
                      <a:gd name="T1" fmla="*/ 0 h 15"/>
                      <a:gd name="T2" fmla="*/ 0 w 20"/>
                      <a:gd name="T3" fmla="*/ 0 h 15"/>
                      <a:gd name="T4" fmla="*/ 0 w 20"/>
                      <a:gd name="T5" fmla="*/ 0 h 15"/>
                      <a:gd name="T6" fmla="*/ 0 w 20"/>
                      <a:gd name="T7" fmla="*/ 0 h 1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p:spPr>
                <p:txBody>
                  <a:bodyPr wrap="none" anchor="ctr"/>
                  <a:lstStyle/>
                  <a:p>
                    <a:endParaRPr lang="en-US"/>
                  </a:p>
                </p:txBody>
              </p:sp>
              <p:sp>
                <p:nvSpPr>
                  <p:cNvPr id="1102" name="Freeform 84"/>
                  <p:cNvSpPr>
                    <a:spLocks/>
                  </p:cNvSpPr>
                  <p:nvPr/>
                </p:nvSpPr>
                <p:spPr bwMode="ltGray">
                  <a:xfrm>
                    <a:off x="4598" y="523"/>
                    <a:ext cx="34" cy="27"/>
                  </a:xfrm>
                  <a:custGeom>
                    <a:avLst/>
                    <a:gdLst>
                      <a:gd name="T0" fmla="*/ 0 w 80"/>
                      <a:gd name="T1" fmla="*/ 0 h 80"/>
                      <a:gd name="T2" fmla="*/ 0 w 80"/>
                      <a:gd name="T3" fmla="*/ 0 h 80"/>
                      <a:gd name="T4" fmla="*/ 0 w 80"/>
                      <a:gd name="T5" fmla="*/ 0 h 80"/>
                      <a:gd name="T6" fmla="*/ 0 w 80"/>
                      <a:gd name="T7" fmla="*/ 0 h 80"/>
                      <a:gd name="T8" fmla="*/ 0 w 80"/>
                      <a:gd name="T9" fmla="*/ 0 h 80"/>
                      <a:gd name="T10" fmla="*/ 0 w 80"/>
                      <a:gd name="T11" fmla="*/ 0 h 80"/>
                      <a:gd name="T12" fmla="*/ 0 w 80"/>
                      <a:gd name="T13" fmla="*/ 0 h 80"/>
                      <a:gd name="T14" fmla="*/ 0 w 80"/>
                      <a:gd name="T15" fmla="*/ 0 h 80"/>
                      <a:gd name="T16" fmla="*/ 0 w 80"/>
                      <a:gd name="T17" fmla="*/ 0 h 80"/>
                      <a:gd name="T18" fmla="*/ 0 w 80"/>
                      <a:gd name="T19" fmla="*/ 0 h 80"/>
                      <a:gd name="T20" fmla="*/ 0 w 80"/>
                      <a:gd name="T21" fmla="*/ 0 h 80"/>
                      <a:gd name="T22" fmla="*/ 0 w 80"/>
                      <a:gd name="T23" fmla="*/ 0 h 80"/>
                      <a:gd name="T24" fmla="*/ 0 w 80"/>
                      <a:gd name="T25" fmla="*/ 0 h 80"/>
                      <a:gd name="T26" fmla="*/ 0 w 80"/>
                      <a:gd name="T27" fmla="*/ 0 h 80"/>
                      <a:gd name="T28" fmla="*/ 0 w 80"/>
                      <a:gd name="T29" fmla="*/ 0 h 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p:spPr>
                <p:txBody>
                  <a:bodyPr wrap="none" anchor="ctr"/>
                  <a:lstStyle/>
                  <a:p>
                    <a:endParaRPr lang="en-US"/>
                  </a:p>
                </p:txBody>
              </p:sp>
              <p:sp>
                <p:nvSpPr>
                  <p:cNvPr id="1103" name="Freeform 85"/>
                  <p:cNvSpPr>
                    <a:spLocks/>
                  </p:cNvSpPr>
                  <p:nvPr/>
                </p:nvSpPr>
                <p:spPr bwMode="ltGray">
                  <a:xfrm>
                    <a:off x="4587" y="466"/>
                    <a:ext cx="40" cy="58"/>
                  </a:xfrm>
                  <a:custGeom>
                    <a:avLst/>
                    <a:gdLst>
                      <a:gd name="T0" fmla="*/ 0 w 94"/>
                      <a:gd name="T1" fmla="*/ 0 h 174"/>
                      <a:gd name="T2" fmla="*/ 0 w 94"/>
                      <a:gd name="T3" fmla="*/ 0 h 174"/>
                      <a:gd name="T4" fmla="*/ 0 w 94"/>
                      <a:gd name="T5" fmla="*/ 0 h 174"/>
                      <a:gd name="T6" fmla="*/ 0 w 94"/>
                      <a:gd name="T7" fmla="*/ 0 h 174"/>
                      <a:gd name="T8" fmla="*/ 0 w 94"/>
                      <a:gd name="T9" fmla="*/ 0 h 174"/>
                      <a:gd name="T10" fmla="*/ 0 w 94"/>
                      <a:gd name="T11" fmla="*/ 0 h 174"/>
                      <a:gd name="T12" fmla="*/ 0 w 94"/>
                      <a:gd name="T13" fmla="*/ 0 h 174"/>
                      <a:gd name="T14" fmla="*/ 0 w 94"/>
                      <a:gd name="T15" fmla="*/ 0 h 174"/>
                      <a:gd name="T16" fmla="*/ 0 w 94"/>
                      <a:gd name="T17" fmla="*/ 0 h 174"/>
                      <a:gd name="T18" fmla="*/ 0 w 94"/>
                      <a:gd name="T19" fmla="*/ 0 h 174"/>
                      <a:gd name="T20" fmla="*/ 0 w 94"/>
                      <a:gd name="T21" fmla="*/ 0 h 174"/>
                      <a:gd name="T22" fmla="*/ 0 w 94"/>
                      <a:gd name="T23" fmla="*/ 0 h 174"/>
                      <a:gd name="T24" fmla="*/ 0 w 94"/>
                      <a:gd name="T25" fmla="*/ 0 h 174"/>
                      <a:gd name="T26" fmla="*/ 0 w 94"/>
                      <a:gd name="T27" fmla="*/ 0 h 174"/>
                      <a:gd name="T28" fmla="*/ 0 w 94"/>
                      <a:gd name="T29" fmla="*/ 0 h 174"/>
                      <a:gd name="T30" fmla="*/ 0 w 94"/>
                      <a:gd name="T31" fmla="*/ 0 h 174"/>
                      <a:gd name="T32" fmla="*/ 0 w 94"/>
                      <a:gd name="T33" fmla="*/ 0 h 174"/>
                      <a:gd name="T34" fmla="*/ 0 w 94"/>
                      <a:gd name="T35" fmla="*/ 0 h 174"/>
                      <a:gd name="T36" fmla="*/ 0 w 94"/>
                      <a:gd name="T37" fmla="*/ 0 h 174"/>
                      <a:gd name="T38" fmla="*/ 0 w 94"/>
                      <a:gd name="T39" fmla="*/ 0 h 174"/>
                      <a:gd name="T40" fmla="*/ 0 w 94"/>
                      <a:gd name="T41" fmla="*/ 0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p:spPr>
                <p:txBody>
                  <a:bodyPr wrap="none" anchor="ctr"/>
                  <a:lstStyle/>
                  <a:p>
                    <a:endParaRPr lang="en-US"/>
                  </a:p>
                </p:txBody>
              </p:sp>
              <p:sp>
                <p:nvSpPr>
                  <p:cNvPr id="1104" name="Freeform 86"/>
                  <p:cNvSpPr>
                    <a:spLocks/>
                  </p:cNvSpPr>
                  <p:nvPr/>
                </p:nvSpPr>
                <p:spPr bwMode="ltGray">
                  <a:xfrm>
                    <a:off x="4597" y="508"/>
                    <a:ext cx="14" cy="17"/>
                  </a:xfrm>
                  <a:custGeom>
                    <a:avLst/>
                    <a:gdLst>
                      <a:gd name="T0" fmla="*/ 0 w 32"/>
                      <a:gd name="T1" fmla="*/ 0 h 50"/>
                      <a:gd name="T2" fmla="*/ 0 w 32"/>
                      <a:gd name="T3" fmla="*/ 0 h 50"/>
                      <a:gd name="T4" fmla="*/ 0 w 32"/>
                      <a:gd name="T5" fmla="*/ 0 h 50"/>
                      <a:gd name="T6" fmla="*/ 0 w 32"/>
                      <a:gd name="T7" fmla="*/ 0 h 50"/>
                      <a:gd name="T8" fmla="*/ 0 w 32"/>
                      <a:gd name="T9" fmla="*/ 0 h 50"/>
                      <a:gd name="T10" fmla="*/ 0 w 32"/>
                      <a:gd name="T11" fmla="*/ 0 h 50"/>
                      <a:gd name="T12" fmla="*/ 0 w 32"/>
                      <a:gd name="T13" fmla="*/ 0 h 50"/>
                      <a:gd name="T14" fmla="*/ 0 w 32"/>
                      <a:gd name="T15" fmla="*/ 0 h 5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p:spPr>
                <p:txBody>
                  <a:bodyPr wrap="none" anchor="ctr"/>
                  <a:lstStyle/>
                  <a:p>
                    <a:endParaRPr lang="en-US"/>
                  </a:p>
                </p:txBody>
              </p:sp>
              <p:sp>
                <p:nvSpPr>
                  <p:cNvPr id="1105" name="Freeform 87"/>
                  <p:cNvSpPr>
                    <a:spLocks/>
                  </p:cNvSpPr>
                  <p:nvPr/>
                </p:nvSpPr>
                <p:spPr bwMode="ltGray">
                  <a:xfrm>
                    <a:off x="4569" y="512"/>
                    <a:ext cx="19" cy="17"/>
                  </a:xfrm>
                  <a:custGeom>
                    <a:avLst/>
                    <a:gdLst>
                      <a:gd name="T0" fmla="*/ 0 w 43"/>
                      <a:gd name="T1" fmla="*/ 0 h 50"/>
                      <a:gd name="T2" fmla="*/ 0 w 43"/>
                      <a:gd name="T3" fmla="*/ 0 h 50"/>
                      <a:gd name="T4" fmla="*/ 0 w 43"/>
                      <a:gd name="T5" fmla="*/ 0 h 50"/>
                      <a:gd name="T6" fmla="*/ 0 w 43"/>
                      <a:gd name="T7" fmla="*/ 0 h 50"/>
                      <a:gd name="T8" fmla="*/ 0 w 43"/>
                      <a:gd name="T9" fmla="*/ 0 h 50"/>
                      <a:gd name="T10" fmla="*/ 0 w 43"/>
                      <a:gd name="T11" fmla="*/ 0 h 5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p:spPr>
                <p:txBody>
                  <a:bodyPr wrap="none" anchor="ctr"/>
                  <a:lstStyle/>
                  <a:p>
                    <a:endParaRPr lang="en-US"/>
                  </a:p>
                </p:txBody>
              </p:sp>
              <p:sp>
                <p:nvSpPr>
                  <p:cNvPr id="1106" name="Freeform 88"/>
                  <p:cNvSpPr>
                    <a:spLocks/>
                  </p:cNvSpPr>
                  <p:nvPr/>
                </p:nvSpPr>
                <p:spPr bwMode="ltGray">
                  <a:xfrm>
                    <a:off x="4784" y="275"/>
                    <a:ext cx="18" cy="10"/>
                  </a:xfrm>
                  <a:custGeom>
                    <a:avLst/>
                    <a:gdLst>
                      <a:gd name="T0" fmla="*/ 0 w 41"/>
                      <a:gd name="T1" fmla="*/ 0 h 29"/>
                      <a:gd name="T2" fmla="*/ 0 w 41"/>
                      <a:gd name="T3" fmla="*/ 0 h 29"/>
                      <a:gd name="T4" fmla="*/ 0 w 41"/>
                      <a:gd name="T5" fmla="*/ 0 h 29"/>
                      <a:gd name="T6" fmla="*/ 0 60000 65536"/>
                      <a:gd name="T7" fmla="*/ 0 60000 65536"/>
                      <a:gd name="T8" fmla="*/ 0 60000 65536"/>
                    </a:gdLst>
                    <a:ahLst/>
                    <a:cxnLst>
                      <a:cxn ang="T6">
                        <a:pos x="T0" y="T1"/>
                      </a:cxn>
                      <a:cxn ang="T7">
                        <a:pos x="T2" y="T3"/>
                      </a:cxn>
                      <a:cxn ang="T8">
                        <a:pos x="T4" y="T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p:spPr>
                <p:txBody>
                  <a:bodyPr wrap="none" anchor="ctr"/>
                  <a:lstStyle/>
                  <a:p>
                    <a:endParaRPr lang="en-US"/>
                  </a:p>
                </p:txBody>
              </p:sp>
              <p:sp>
                <p:nvSpPr>
                  <p:cNvPr id="1107" name="Freeform 89"/>
                  <p:cNvSpPr>
                    <a:spLocks/>
                  </p:cNvSpPr>
                  <p:nvPr/>
                </p:nvSpPr>
                <p:spPr bwMode="ltGray">
                  <a:xfrm>
                    <a:off x="4293" y="246"/>
                    <a:ext cx="438" cy="152"/>
                  </a:xfrm>
                  <a:custGeom>
                    <a:avLst/>
                    <a:gdLst>
                      <a:gd name="T0" fmla="*/ 73 w 438"/>
                      <a:gd name="T1" fmla="*/ 1 h 152"/>
                      <a:gd name="T2" fmla="*/ 438 w 438"/>
                      <a:gd name="T3" fmla="*/ 0 h 152"/>
                      <a:gd name="T4" fmla="*/ 416 w 438"/>
                      <a:gd name="T5" fmla="*/ 54 h 152"/>
                      <a:gd name="T6" fmla="*/ 397 w 438"/>
                      <a:gd name="T7" fmla="*/ 68 h 152"/>
                      <a:gd name="T8" fmla="*/ 392 w 438"/>
                      <a:gd name="T9" fmla="*/ 70 h 152"/>
                      <a:gd name="T10" fmla="*/ 375 w 438"/>
                      <a:gd name="T11" fmla="*/ 73 h 152"/>
                      <a:gd name="T12" fmla="*/ 361 w 438"/>
                      <a:gd name="T13" fmla="*/ 88 h 152"/>
                      <a:gd name="T14" fmla="*/ 362 w 438"/>
                      <a:gd name="T15" fmla="*/ 99 h 152"/>
                      <a:gd name="T16" fmla="*/ 364 w 438"/>
                      <a:gd name="T17" fmla="*/ 107 h 152"/>
                      <a:gd name="T18" fmla="*/ 366 w 438"/>
                      <a:gd name="T19" fmla="*/ 113 h 152"/>
                      <a:gd name="T20" fmla="*/ 362 w 438"/>
                      <a:gd name="T21" fmla="*/ 122 h 152"/>
                      <a:gd name="T22" fmla="*/ 351 w 438"/>
                      <a:gd name="T23" fmla="*/ 120 h 152"/>
                      <a:gd name="T24" fmla="*/ 342 w 438"/>
                      <a:gd name="T25" fmla="*/ 129 h 152"/>
                      <a:gd name="T26" fmla="*/ 347 w 438"/>
                      <a:gd name="T27" fmla="*/ 105 h 152"/>
                      <a:gd name="T28" fmla="*/ 338 w 438"/>
                      <a:gd name="T29" fmla="*/ 100 h 152"/>
                      <a:gd name="T30" fmla="*/ 344 w 438"/>
                      <a:gd name="T31" fmla="*/ 93 h 152"/>
                      <a:gd name="T32" fmla="*/ 342 w 438"/>
                      <a:gd name="T33" fmla="*/ 89 h 152"/>
                      <a:gd name="T34" fmla="*/ 320 w 438"/>
                      <a:gd name="T35" fmla="*/ 94 h 152"/>
                      <a:gd name="T36" fmla="*/ 317 w 438"/>
                      <a:gd name="T37" fmla="*/ 85 h 152"/>
                      <a:gd name="T38" fmla="*/ 297 w 438"/>
                      <a:gd name="T39" fmla="*/ 94 h 152"/>
                      <a:gd name="T40" fmla="*/ 320 w 438"/>
                      <a:gd name="T41" fmla="*/ 103 h 152"/>
                      <a:gd name="T42" fmla="*/ 305 w 438"/>
                      <a:gd name="T43" fmla="*/ 117 h 152"/>
                      <a:gd name="T44" fmla="*/ 311 w 438"/>
                      <a:gd name="T45" fmla="*/ 126 h 152"/>
                      <a:gd name="T46" fmla="*/ 315 w 438"/>
                      <a:gd name="T47" fmla="*/ 138 h 152"/>
                      <a:gd name="T48" fmla="*/ 309 w 438"/>
                      <a:gd name="T49" fmla="*/ 139 h 152"/>
                      <a:gd name="T50" fmla="*/ 314 w 438"/>
                      <a:gd name="T51" fmla="*/ 144 h 152"/>
                      <a:gd name="T52" fmla="*/ 307 w 438"/>
                      <a:gd name="T53" fmla="*/ 152 h 152"/>
                      <a:gd name="T54" fmla="*/ 0 w 438"/>
                      <a:gd name="T55" fmla="*/ 149 h 152"/>
                      <a:gd name="T56" fmla="*/ 73 w 438"/>
                      <a:gd name="T57" fmla="*/ 1 h 1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38" h="152">
                        <a:moveTo>
                          <a:pt x="73" y="1"/>
                        </a:moveTo>
                        <a:lnTo>
                          <a:pt x="438" y="0"/>
                        </a:lnTo>
                        <a:cubicBezTo>
                          <a:pt x="432"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p:spPr>
                <p:txBody>
                  <a:bodyPr wrap="none" anchor="ctr"/>
                  <a:lstStyle/>
                  <a:p>
                    <a:endParaRPr lang="en-US"/>
                  </a:p>
                </p:txBody>
              </p:sp>
              <p:sp>
                <p:nvSpPr>
                  <p:cNvPr id="1108" name="Freeform 90"/>
                  <p:cNvSpPr>
                    <a:spLocks/>
                  </p:cNvSpPr>
                  <p:nvPr/>
                </p:nvSpPr>
                <p:spPr bwMode="ltGray">
                  <a:xfrm>
                    <a:off x="4731" y="240"/>
                    <a:ext cx="20" cy="55"/>
                  </a:xfrm>
                  <a:custGeom>
                    <a:avLst/>
                    <a:gdLst>
                      <a:gd name="T0" fmla="*/ 0 w 47"/>
                      <a:gd name="T1" fmla="*/ 0 h 165"/>
                      <a:gd name="T2" fmla="*/ 0 w 47"/>
                      <a:gd name="T3" fmla="*/ 0 h 165"/>
                      <a:gd name="T4" fmla="*/ 0 w 47"/>
                      <a:gd name="T5" fmla="*/ 0 h 165"/>
                      <a:gd name="T6" fmla="*/ 0 w 47"/>
                      <a:gd name="T7" fmla="*/ 0 h 165"/>
                      <a:gd name="T8" fmla="*/ 0 w 47"/>
                      <a:gd name="T9" fmla="*/ 0 h 165"/>
                      <a:gd name="T10" fmla="*/ 0 w 47"/>
                      <a:gd name="T11" fmla="*/ 0 h 165"/>
                      <a:gd name="T12" fmla="*/ 0 w 47"/>
                      <a:gd name="T13" fmla="*/ 0 h 165"/>
                      <a:gd name="T14" fmla="*/ 0 w 47"/>
                      <a:gd name="T15" fmla="*/ 0 h 165"/>
                      <a:gd name="T16" fmla="*/ 0 w 47"/>
                      <a:gd name="T17" fmla="*/ 0 h 165"/>
                      <a:gd name="T18" fmla="*/ 0 w 47"/>
                      <a:gd name="T19" fmla="*/ 0 h 165"/>
                      <a:gd name="T20" fmla="*/ 0 w 47"/>
                      <a:gd name="T21" fmla="*/ 0 h 165"/>
                      <a:gd name="T22" fmla="*/ 0 w 47"/>
                      <a:gd name="T23" fmla="*/ 0 h 165"/>
                      <a:gd name="T24" fmla="*/ 0 w 47"/>
                      <a:gd name="T25" fmla="*/ 0 h 165"/>
                      <a:gd name="T26" fmla="*/ 0 w 47"/>
                      <a:gd name="T27" fmla="*/ 0 h 165"/>
                      <a:gd name="T28" fmla="*/ 0 w 47"/>
                      <a:gd name="T29" fmla="*/ 0 h 165"/>
                      <a:gd name="T30" fmla="*/ 0 w 47"/>
                      <a:gd name="T31" fmla="*/ 0 h 165"/>
                      <a:gd name="T32" fmla="*/ 0 w 47"/>
                      <a:gd name="T33" fmla="*/ 0 h 1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p:spPr>
                <p:txBody>
                  <a:bodyPr wrap="none" anchor="ctr"/>
                  <a:lstStyle/>
                  <a:p>
                    <a:endParaRPr lang="en-US"/>
                  </a:p>
                </p:txBody>
              </p:sp>
              <p:sp>
                <p:nvSpPr>
                  <p:cNvPr id="1109" name="Freeform 91"/>
                  <p:cNvSpPr>
                    <a:spLocks/>
                  </p:cNvSpPr>
                  <p:nvPr/>
                </p:nvSpPr>
                <p:spPr bwMode="ltGray">
                  <a:xfrm>
                    <a:off x="4719" y="287"/>
                    <a:ext cx="59" cy="34"/>
                  </a:xfrm>
                  <a:custGeom>
                    <a:avLst/>
                    <a:gdLst>
                      <a:gd name="T0" fmla="*/ 0 w 138"/>
                      <a:gd name="T1" fmla="*/ 0 h 103"/>
                      <a:gd name="T2" fmla="*/ 0 w 138"/>
                      <a:gd name="T3" fmla="*/ 0 h 103"/>
                      <a:gd name="T4" fmla="*/ 0 w 138"/>
                      <a:gd name="T5" fmla="*/ 0 h 103"/>
                      <a:gd name="T6" fmla="*/ 0 w 138"/>
                      <a:gd name="T7" fmla="*/ 0 h 103"/>
                      <a:gd name="T8" fmla="*/ 0 w 138"/>
                      <a:gd name="T9" fmla="*/ 0 h 103"/>
                      <a:gd name="T10" fmla="*/ 0 w 138"/>
                      <a:gd name="T11" fmla="*/ 0 h 103"/>
                      <a:gd name="T12" fmla="*/ 0 w 138"/>
                      <a:gd name="T13" fmla="*/ 0 h 103"/>
                      <a:gd name="T14" fmla="*/ 0 w 138"/>
                      <a:gd name="T15" fmla="*/ 0 h 103"/>
                      <a:gd name="T16" fmla="*/ 0 w 138"/>
                      <a:gd name="T17" fmla="*/ 0 h 103"/>
                      <a:gd name="T18" fmla="*/ 0 w 138"/>
                      <a:gd name="T19" fmla="*/ 0 h 103"/>
                      <a:gd name="T20" fmla="*/ 0 w 138"/>
                      <a:gd name="T21" fmla="*/ 0 h 103"/>
                      <a:gd name="T22" fmla="*/ 0 w 138"/>
                      <a:gd name="T23" fmla="*/ 0 h 103"/>
                      <a:gd name="T24" fmla="*/ 0 w 138"/>
                      <a:gd name="T25" fmla="*/ 0 h 103"/>
                      <a:gd name="T26" fmla="*/ 0 w 138"/>
                      <a:gd name="T27" fmla="*/ 0 h 103"/>
                      <a:gd name="T28" fmla="*/ 0 w 138"/>
                      <a:gd name="T29" fmla="*/ 0 h 103"/>
                      <a:gd name="T30" fmla="*/ 0 w 138"/>
                      <a:gd name="T31" fmla="*/ 0 h 103"/>
                      <a:gd name="T32" fmla="*/ 0 w 138"/>
                      <a:gd name="T33" fmla="*/ 0 h 103"/>
                      <a:gd name="T34" fmla="*/ 0 w 138"/>
                      <a:gd name="T35" fmla="*/ 0 h 103"/>
                      <a:gd name="T36" fmla="*/ 0 w 138"/>
                      <a:gd name="T37" fmla="*/ 0 h 10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p:spPr>
                <p:txBody>
                  <a:bodyPr wrap="none" anchor="ctr"/>
                  <a:lstStyle/>
                  <a:p>
                    <a:endParaRPr lang="en-US"/>
                  </a:p>
                </p:txBody>
              </p:sp>
              <p:sp>
                <p:nvSpPr>
                  <p:cNvPr id="1110" name="Freeform 92"/>
                  <p:cNvSpPr>
                    <a:spLocks/>
                  </p:cNvSpPr>
                  <p:nvPr/>
                </p:nvSpPr>
                <p:spPr bwMode="ltGray">
                  <a:xfrm>
                    <a:off x="4656" y="319"/>
                    <a:ext cx="80" cy="72"/>
                  </a:xfrm>
                  <a:custGeom>
                    <a:avLst/>
                    <a:gdLst>
                      <a:gd name="T0" fmla="*/ 0 w 188"/>
                      <a:gd name="T1" fmla="*/ 0 h 214"/>
                      <a:gd name="T2" fmla="*/ 0 w 188"/>
                      <a:gd name="T3" fmla="*/ 0 h 214"/>
                      <a:gd name="T4" fmla="*/ 0 w 188"/>
                      <a:gd name="T5" fmla="*/ 0 h 214"/>
                      <a:gd name="T6" fmla="*/ 0 w 188"/>
                      <a:gd name="T7" fmla="*/ 0 h 214"/>
                      <a:gd name="T8" fmla="*/ 0 w 188"/>
                      <a:gd name="T9" fmla="*/ 0 h 214"/>
                      <a:gd name="T10" fmla="*/ 0 w 188"/>
                      <a:gd name="T11" fmla="*/ 0 h 214"/>
                      <a:gd name="T12" fmla="*/ 0 w 188"/>
                      <a:gd name="T13" fmla="*/ 0 h 214"/>
                      <a:gd name="T14" fmla="*/ 0 w 188"/>
                      <a:gd name="T15" fmla="*/ 0 h 214"/>
                      <a:gd name="T16" fmla="*/ 0 w 188"/>
                      <a:gd name="T17" fmla="*/ 0 h 214"/>
                      <a:gd name="T18" fmla="*/ 0 w 188"/>
                      <a:gd name="T19" fmla="*/ 0 h 214"/>
                      <a:gd name="T20" fmla="*/ 0 w 188"/>
                      <a:gd name="T21" fmla="*/ 0 h 214"/>
                      <a:gd name="T22" fmla="*/ 0 w 188"/>
                      <a:gd name="T23" fmla="*/ 0 h 214"/>
                      <a:gd name="T24" fmla="*/ 0 w 188"/>
                      <a:gd name="T25" fmla="*/ 0 h 214"/>
                      <a:gd name="T26" fmla="*/ 0 w 188"/>
                      <a:gd name="T27" fmla="*/ 0 h 214"/>
                      <a:gd name="T28" fmla="*/ 0 w 188"/>
                      <a:gd name="T29" fmla="*/ 0 h 214"/>
                      <a:gd name="T30" fmla="*/ 0 w 188"/>
                      <a:gd name="T31" fmla="*/ 0 h 214"/>
                      <a:gd name="T32" fmla="*/ 0 w 188"/>
                      <a:gd name="T33" fmla="*/ 0 h 214"/>
                      <a:gd name="T34" fmla="*/ 0 w 188"/>
                      <a:gd name="T35" fmla="*/ 0 h 214"/>
                      <a:gd name="T36" fmla="*/ 0 w 188"/>
                      <a:gd name="T37" fmla="*/ 0 h 214"/>
                      <a:gd name="T38" fmla="*/ 0 w 188"/>
                      <a:gd name="T39" fmla="*/ 0 h 214"/>
                      <a:gd name="T40" fmla="*/ 0 w 188"/>
                      <a:gd name="T41" fmla="*/ 0 h 214"/>
                      <a:gd name="T42" fmla="*/ 0 w 188"/>
                      <a:gd name="T43" fmla="*/ 0 h 214"/>
                      <a:gd name="T44" fmla="*/ 0 w 188"/>
                      <a:gd name="T45" fmla="*/ 0 h 214"/>
                      <a:gd name="T46" fmla="*/ 0 w 188"/>
                      <a:gd name="T47" fmla="*/ 0 h 214"/>
                      <a:gd name="T48" fmla="*/ 0 w 188"/>
                      <a:gd name="T49" fmla="*/ 0 h 214"/>
                      <a:gd name="T50" fmla="*/ 0 w 188"/>
                      <a:gd name="T51" fmla="*/ 0 h 214"/>
                      <a:gd name="T52" fmla="*/ 0 w 188"/>
                      <a:gd name="T53" fmla="*/ 0 h 214"/>
                      <a:gd name="T54" fmla="*/ 0 w 188"/>
                      <a:gd name="T55" fmla="*/ 0 h 214"/>
                      <a:gd name="T56" fmla="*/ 0 w 188"/>
                      <a:gd name="T57" fmla="*/ 0 h 214"/>
                      <a:gd name="T58" fmla="*/ 0 w 188"/>
                      <a:gd name="T59" fmla="*/ 0 h 214"/>
                      <a:gd name="T60" fmla="*/ 0 w 188"/>
                      <a:gd name="T61" fmla="*/ 0 h 214"/>
                      <a:gd name="T62" fmla="*/ 0 w 188"/>
                      <a:gd name="T63" fmla="*/ 0 h 214"/>
                      <a:gd name="T64" fmla="*/ 0 w 188"/>
                      <a:gd name="T65" fmla="*/ 0 h 214"/>
                      <a:gd name="T66" fmla="*/ 0 w 188"/>
                      <a:gd name="T67" fmla="*/ 0 h 214"/>
                      <a:gd name="T68" fmla="*/ 0 w 188"/>
                      <a:gd name="T69" fmla="*/ 0 h 214"/>
                      <a:gd name="T70" fmla="*/ 0 w 188"/>
                      <a:gd name="T71" fmla="*/ 0 h 214"/>
                      <a:gd name="T72" fmla="*/ 0 w 188"/>
                      <a:gd name="T73" fmla="*/ 0 h 214"/>
                      <a:gd name="T74" fmla="*/ 0 w 188"/>
                      <a:gd name="T75" fmla="*/ 0 h 214"/>
                      <a:gd name="T76" fmla="*/ 0 w 188"/>
                      <a:gd name="T77" fmla="*/ 0 h 214"/>
                      <a:gd name="T78" fmla="*/ 0 w 188"/>
                      <a:gd name="T79" fmla="*/ 0 h 214"/>
                      <a:gd name="T80" fmla="*/ 0 w 188"/>
                      <a:gd name="T81" fmla="*/ 0 h 21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p:spPr>
                <p:txBody>
                  <a:bodyPr wrap="none" anchor="ctr"/>
                  <a:lstStyle/>
                  <a:p>
                    <a:endParaRPr lang="en-US"/>
                  </a:p>
                </p:txBody>
              </p:sp>
              <p:sp>
                <p:nvSpPr>
                  <p:cNvPr id="1111" name="Freeform 93"/>
                  <p:cNvSpPr>
                    <a:spLocks/>
                  </p:cNvSpPr>
                  <p:nvPr/>
                </p:nvSpPr>
                <p:spPr bwMode="ltGray">
                  <a:xfrm>
                    <a:off x="4709" y="340"/>
                    <a:ext cx="6" cy="4"/>
                  </a:xfrm>
                  <a:custGeom>
                    <a:avLst/>
                    <a:gdLst>
                      <a:gd name="T0" fmla="*/ 0 w 13"/>
                      <a:gd name="T1" fmla="*/ 0 h 13"/>
                      <a:gd name="T2" fmla="*/ 0 w 13"/>
                      <a:gd name="T3" fmla="*/ 0 h 13"/>
                      <a:gd name="T4" fmla="*/ 0 w 13"/>
                      <a:gd name="T5" fmla="*/ 0 h 13"/>
                      <a:gd name="T6" fmla="*/ 0 60000 65536"/>
                      <a:gd name="T7" fmla="*/ 0 60000 65536"/>
                      <a:gd name="T8" fmla="*/ 0 60000 65536"/>
                    </a:gdLst>
                    <a:ahLst/>
                    <a:cxnLst>
                      <a:cxn ang="T6">
                        <a:pos x="T0" y="T1"/>
                      </a:cxn>
                      <a:cxn ang="T7">
                        <a:pos x="T2" y="T3"/>
                      </a:cxn>
                      <a:cxn ang="T8">
                        <a:pos x="T4" y="T5"/>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p:spPr>
                <p:txBody>
                  <a:bodyPr wrap="none" anchor="ctr"/>
                  <a:lstStyle/>
                  <a:p>
                    <a:endParaRPr lang="en-US"/>
                  </a:p>
                </p:txBody>
              </p:sp>
              <p:sp>
                <p:nvSpPr>
                  <p:cNvPr id="1112" name="Freeform 94"/>
                  <p:cNvSpPr>
                    <a:spLocks/>
                  </p:cNvSpPr>
                  <p:nvPr/>
                </p:nvSpPr>
                <p:spPr bwMode="ltGray">
                  <a:xfrm>
                    <a:off x="4261" y="389"/>
                    <a:ext cx="347" cy="189"/>
                  </a:xfrm>
                  <a:custGeom>
                    <a:avLst/>
                    <a:gdLst>
                      <a:gd name="T0" fmla="*/ 2 w 812"/>
                      <a:gd name="T1" fmla="*/ 0 h 564"/>
                      <a:gd name="T2" fmla="*/ 2 w 812"/>
                      <a:gd name="T3" fmla="*/ 0 h 564"/>
                      <a:gd name="T4" fmla="*/ 2 w 812"/>
                      <a:gd name="T5" fmla="*/ 0 h 564"/>
                      <a:gd name="T6" fmla="*/ 2 w 812"/>
                      <a:gd name="T7" fmla="*/ 0 h 564"/>
                      <a:gd name="T8" fmla="*/ 2 w 812"/>
                      <a:gd name="T9" fmla="*/ 0 h 564"/>
                      <a:gd name="T10" fmla="*/ 2 w 812"/>
                      <a:gd name="T11" fmla="*/ 0 h 564"/>
                      <a:gd name="T12" fmla="*/ 2 w 812"/>
                      <a:gd name="T13" fmla="*/ 0 h 564"/>
                      <a:gd name="T14" fmla="*/ 2 w 812"/>
                      <a:gd name="T15" fmla="*/ 0 h 564"/>
                      <a:gd name="T16" fmla="*/ 1 w 812"/>
                      <a:gd name="T17" fmla="*/ 0 h 564"/>
                      <a:gd name="T18" fmla="*/ 1 w 812"/>
                      <a:gd name="T19" fmla="*/ 0 h 564"/>
                      <a:gd name="T20" fmla="*/ 2 w 812"/>
                      <a:gd name="T21" fmla="*/ 0 h 564"/>
                      <a:gd name="T22" fmla="*/ 2 w 812"/>
                      <a:gd name="T23" fmla="*/ 0 h 564"/>
                      <a:gd name="T24" fmla="*/ 1 w 812"/>
                      <a:gd name="T25" fmla="*/ 0 h 564"/>
                      <a:gd name="T26" fmla="*/ 1 w 812"/>
                      <a:gd name="T27" fmla="*/ 0 h 564"/>
                      <a:gd name="T28" fmla="*/ 1 w 812"/>
                      <a:gd name="T29" fmla="*/ 0 h 564"/>
                      <a:gd name="T30" fmla="*/ 1 w 812"/>
                      <a:gd name="T31" fmla="*/ 0 h 564"/>
                      <a:gd name="T32" fmla="*/ 1 w 812"/>
                      <a:gd name="T33" fmla="*/ 0 h 564"/>
                      <a:gd name="T34" fmla="*/ 1 w 812"/>
                      <a:gd name="T35" fmla="*/ 0 h 564"/>
                      <a:gd name="T36" fmla="*/ 1 w 812"/>
                      <a:gd name="T37" fmla="*/ 0 h 564"/>
                      <a:gd name="T38" fmla="*/ 1 w 812"/>
                      <a:gd name="T39" fmla="*/ 0 h 564"/>
                      <a:gd name="T40" fmla="*/ 1 w 812"/>
                      <a:gd name="T41" fmla="*/ 0 h 564"/>
                      <a:gd name="T42" fmla="*/ 1 w 812"/>
                      <a:gd name="T43" fmla="*/ 0 h 564"/>
                      <a:gd name="T44" fmla="*/ 1 w 812"/>
                      <a:gd name="T45" fmla="*/ 0 h 564"/>
                      <a:gd name="T46" fmla="*/ 1 w 812"/>
                      <a:gd name="T47" fmla="*/ 0 h 564"/>
                      <a:gd name="T48" fmla="*/ 1 w 812"/>
                      <a:gd name="T49" fmla="*/ 0 h 564"/>
                      <a:gd name="T50" fmla="*/ 1 w 812"/>
                      <a:gd name="T51" fmla="*/ 0 h 564"/>
                      <a:gd name="T52" fmla="*/ 1 w 812"/>
                      <a:gd name="T53" fmla="*/ 0 h 564"/>
                      <a:gd name="T54" fmla="*/ 1 w 812"/>
                      <a:gd name="T55" fmla="*/ 0 h 564"/>
                      <a:gd name="T56" fmla="*/ 1 w 812"/>
                      <a:gd name="T57" fmla="*/ 0 h 564"/>
                      <a:gd name="T58" fmla="*/ 1 w 812"/>
                      <a:gd name="T59" fmla="*/ 0 h 564"/>
                      <a:gd name="T60" fmla="*/ 0 w 812"/>
                      <a:gd name="T61" fmla="*/ 0 h 564"/>
                      <a:gd name="T62" fmla="*/ 0 w 812"/>
                      <a:gd name="T63" fmla="*/ 0 h 564"/>
                      <a:gd name="T64" fmla="*/ 0 w 812"/>
                      <a:gd name="T65" fmla="*/ 0 h 564"/>
                      <a:gd name="T66" fmla="*/ 0 w 812"/>
                      <a:gd name="T67" fmla="*/ 0 h 564"/>
                      <a:gd name="T68" fmla="*/ 0 w 812"/>
                      <a:gd name="T69" fmla="*/ 0 h 564"/>
                      <a:gd name="T70" fmla="*/ 0 w 812"/>
                      <a:gd name="T71" fmla="*/ 0 h 564"/>
                      <a:gd name="T72" fmla="*/ 0 w 812"/>
                      <a:gd name="T73" fmla="*/ 0 h 564"/>
                      <a:gd name="T74" fmla="*/ 0 w 812"/>
                      <a:gd name="T75" fmla="*/ 0 h 564"/>
                      <a:gd name="T76" fmla="*/ 0 w 812"/>
                      <a:gd name="T77" fmla="*/ 0 h 564"/>
                      <a:gd name="T78" fmla="*/ 0 w 812"/>
                      <a:gd name="T79" fmla="*/ 0 h 564"/>
                      <a:gd name="T80" fmla="*/ 0 w 812"/>
                      <a:gd name="T81" fmla="*/ 0 h 564"/>
                      <a:gd name="T82" fmla="*/ 0 w 812"/>
                      <a:gd name="T83" fmla="*/ 0 h 564"/>
                      <a:gd name="T84" fmla="*/ 0 w 812"/>
                      <a:gd name="T85" fmla="*/ 0 h 564"/>
                      <a:gd name="T86" fmla="*/ 2 w 812"/>
                      <a:gd name="T87" fmla="*/ 0 h 56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p:spPr>
                <p:txBody>
                  <a:bodyPr wrap="none" anchor="ctr"/>
                  <a:lstStyle/>
                  <a:p>
                    <a:endParaRPr lang="en-US"/>
                  </a:p>
                </p:txBody>
              </p:sp>
              <p:sp>
                <p:nvSpPr>
                  <p:cNvPr id="1113" name="Freeform 95"/>
                  <p:cNvSpPr>
                    <a:spLocks/>
                  </p:cNvSpPr>
                  <p:nvPr/>
                </p:nvSpPr>
                <p:spPr bwMode="ltGray">
                  <a:xfrm>
                    <a:off x="4322" y="519"/>
                    <a:ext cx="19" cy="29"/>
                  </a:xfrm>
                  <a:custGeom>
                    <a:avLst/>
                    <a:gdLst>
                      <a:gd name="T0" fmla="*/ 0 w 43"/>
                      <a:gd name="T1" fmla="*/ 0 h 85"/>
                      <a:gd name="T2" fmla="*/ 0 w 43"/>
                      <a:gd name="T3" fmla="*/ 0 h 85"/>
                      <a:gd name="T4" fmla="*/ 0 w 43"/>
                      <a:gd name="T5" fmla="*/ 0 h 85"/>
                      <a:gd name="T6" fmla="*/ 0 w 43"/>
                      <a:gd name="T7" fmla="*/ 0 h 85"/>
                      <a:gd name="T8" fmla="*/ 0 w 43"/>
                      <a:gd name="T9" fmla="*/ 0 h 85"/>
                      <a:gd name="T10" fmla="*/ 0 w 43"/>
                      <a:gd name="T11" fmla="*/ 0 h 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p:spPr>
                <p:txBody>
                  <a:bodyPr wrap="none" anchor="ctr"/>
                  <a:lstStyle/>
                  <a:p>
                    <a:endParaRPr lang="en-US"/>
                  </a:p>
                </p:txBody>
              </p:sp>
              <p:sp>
                <p:nvSpPr>
                  <p:cNvPr id="1114" name="Freeform 96"/>
                  <p:cNvSpPr>
                    <a:spLocks/>
                  </p:cNvSpPr>
                  <p:nvPr/>
                </p:nvSpPr>
                <p:spPr bwMode="ltGray">
                  <a:xfrm>
                    <a:off x="4588" y="421"/>
                    <a:ext cx="18" cy="24"/>
                  </a:xfrm>
                  <a:custGeom>
                    <a:avLst/>
                    <a:gdLst>
                      <a:gd name="T0" fmla="*/ 0 w 44"/>
                      <a:gd name="T1" fmla="*/ 0 h 74"/>
                      <a:gd name="T2" fmla="*/ 0 w 44"/>
                      <a:gd name="T3" fmla="*/ 0 h 74"/>
                      <a:gd name="T4" fmla="*/ 0 w 44"/>
                      <a:gd name="T5" fmla="*/ 0 h 74"/>
                      <a:gd name="T6" fmla="*/ 0 w 44"/>
                      <a:gd name="T7" fmla="*/ 0 h 74"/>
                      <a:gd name="T8" fmla="*/ 0 w 44"/>
                      <a:gd name="T9" fmla="*/ 0 h 74"/>
                      <a:gd name="T10" fmla="*/ 0 w 44"/>
                      <a:gd name="T11" fmla="*/ 0 h 74"/>
                      <a:gd name="T12" fmla="*/ 0 w 44"/>
                      <a:gd name="T13" fmla="*/ 0 h 74"/>
                      <a:gd name="T14" fmla="*/ 0 w 44"/>
                      <a:gd name="T15" fmla="*/ 0 h 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p:spPr>
                <p:txBody>
                  <a:bodyPr wrap="none" anchor="ctr"/>
                  <a:lstStyle/>
                  <a:p>
                    <a:endParaRPr lang="en-US"/>
                  </a:p>
                </p:txBody>
              </p:sp>
              <p:sp>
                <p:nvSpPr>
                  <p:cNvPr id="1115" name="Freeform 97"/>
                  <p:cNvSpPr>
                    <a:spLocks/>
                  </p:cNvSpPr>
                  <p:nvPr/>
                </p:nvSpPr>
                <p:spPr bwMode="ltGray">
                  <a:xfrm>
                    <a:off x="4639" y="409"/>
                    <a:ext cx="9" cy="10"/>
                  </a:xfrm>
                  <a:custGeom>
                    <a:avLst/>
                    <a:gdLst>
                      <a:gd name="T0" fmla="*/ 0 w 20"/>
                      <a:gd name="T1" fmla="*/ 0 h 30"/>
                      <a:gd name="T2" fmla="*/ 0 w 20"/>
                      <a:gd name="T3" fmla="*/ 0 h 30"/>
                      <a:gd name="T4" fmla="*/ 0 w 20"/>
                      <a:gd name="T5" fmla="*/ 0 h 30"/>
                      <a:gd name="T6" fmla="*/ 0 60000 65536"/>
                      <a:gd name="T7" fmla="*/ 0 60000 65536"/>
                      <a:gd name="T8" fmla="*/ 0 60000 65536"/>
                    </a:gdLst>
                    <a:ahLst/>
                    <a:cxnLst>
                      <a:cxn ang="T6">
                        <a:pos x="T0" y="T1"/>
                      </a:cxn>
                      <a:cxn ang="T7">
                        <a:pos x="T2" y="T3"/>
                      </a:cxn>
                      <a:cxn ang="T8">
                        <a:pos x="T4" y="T5"/>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p:spPr>
                <p:txBody>
                  <a:bodyPr wrap="none" anchor="ctr"/>
                  <a:lstStyle/>
                  <a:p>
                    <a:endParaRPr lang="en-US"/>
                  </a:p>
                </p:txBody>
              </p:sp>
              <p:sp>
                <p:nvSpPr>
                  <p:cNvPr id="1116" name="Freeform 98"/>
                  <p:cNvSpPr>
                    <a:spLocks/>
                  </p:cNvSpPr>
                  <p:nvPr/>
                </p:nvSpPr>
                <p:spPr bwMode="ltGray">
                  <a:xfrm>
                    <a:off x="3709" y="315"/>
                    <a:ext cx="433" cy="354"/>
                  </a:xfrm>
                  <a:custGeom>
                    <a:avLst/>
                    <a:gdLst>
                      <a:gd name="T0" fmla="*/ 20 w 682"/>
                      <a:gd name="T1" fmla="*/ 20 h 557"/>
                      <a:gd name="T2" fmla="*/ 20 w 682"/>
                      <a:gd name="T3" fmla="*/ 19 h 557"/>
                      <a:gd name="T4" fmla="*/ 20 w 682"/>
                      <a:gd name="T5" fmla="*/ 17 h 557"/>
                      <a:gd name="T6" fmla="*/ 13 w 682"/>
                      <a:gd name="T7" fmla="*/ 12 h 557"/>
                      <a:gd name="T8" fmla="*/ 11 w 682"/>
                      <a:gd name="T9" fmla="*/ 15 h 557"/>
                      <a:gd name="T10" fmla="*/ 13 w 682"/>
                      <a:gd name="T11" fmla="*/ 23 h 557"/>
                      <a:gd name="T12" fmla="*/ 11 w 682"/>
                      <a:gd name="T13" fmla="*/ 20 h 557"/>
                      <a:gd name="T14" fmla="*/ 10 w 682"/>
                      <a:gd name="T15" fmla="*/ 18 h 557"/>
                      <a:gd name="T16" fmla="*/ 10 w 682"/>
                      <a:gd name="T17" fmla="*/ 17 h 557"/>
                      <a:gd name="T18" fmla="*/ 10 w 682"/>
                      <a:gd name="T19" fmla="*/ 17 h 557"/>
                      <a:gd name="T20" fmla="*/ 10 w 682"/>
                      <a:gd name="T21" fmla="*/ 16 h 557"/>
                      <a:gd name="T22" fmla="*/ 8 w 682"/>
                      <a:gd name="T23" fmla="*/ 15 h 557"/>
                      <a:gd name="T24" fmla="*/ 6 w 682"/>
                      <a:gd name="T25" fmla="*/ 15 h 557"/>
                      <a:gd name="T26" fmla="*/ 5 w 682"/>
                      <a:gd name="T27" fmla="*/ 15 h 557"/>
                      <a:gd name="T28" fmla="*/ 3 w 682"/>
                      <a:gd name="T29" fmla="*/ 15 h 557"/>
                      <a:gd name="T30" fmla="*/ 1 w 682"/>
                      <a:gd name="T31" fmla="*/ 13 h 557"/>
                      <a:gd name="T32" fmla="*/ 1 w 682"/>
                      <a:gd name="T33" fmla="*/ 13 h 557"/>
                      <a:gd name="T34" fmla="*/ 0 w 682"/>
                      <a:gd name="T35" fmla="*/ 11 h 557"/>
                      <a:gd name="T36" fmla="*/ 1 w 682"/>
                      <a:gd name="T37" fmla="*/ 9 h 557"/>
                      <a:gd name="T38" fmla="*/ 1 w 682"/>
                      <a:gd name="T39" fmla="*/ 7 h 557"/>
                      <a:gd name="T40" fmla="*/ 2 w 682"/>
                      <a:gd name="T41" fmla="*/ 6 h 557"/>
                      <a:gd name="T42" fmla="*/ 3 w 682"/>
                      <a:gd name="T43" fmla="*/ 5 h 557"/>
                      <a:gd name="T44" fmla="*/ 7 w 682"/>
                      <a:gd name="T45" fmla="*/ 3 h 557"/>
                      <a:gd name="T46" fmla="*/ 10 w 682"/>
                      <a:gd name="T47" fmla="*/ 1 h 557"/>
                      <a:gd name="T48" fmla="*/ 11 w 682"/>
                      <a:gd name="T49" fmla="*/ 1 h 557"/>
                      <a:gd name="T50" fmla="*/ 15 w 682"/>
                      <a:gd name="T51" fmla="*/ 1 h 557"/>
                      <a:gd name="T52" fmla="*/ 17 w 682"/>
                      <a:gd name="T53" fmla="*/ 0 h 557"/>
                      <a:gd name="T54" fmla="*/ 16 w 682"/>
                      <a:gd name="T55" fmla="*/ 2 h 557"/>
                      <a:gd name="T56" fmla="*/ 18 w 682"/>
                      <a:gd name="T57" fmla="*/ 4 h 557"/>
                      <a:gd name="T58" fmla="*/ 20 w 682"/>
                      <a:gd name="T59" fmla="*/ 3 h 557"/>
                      <a:gd name="T60" fmla="*/ 22 w 682"/>
                      <a:gd name="T61" fmla="*/ 3 h 557"/>
                      <a:gd name="T62" fmla="*/ 23 w 682"/>
                      <a:gd name="T63" fmla="*/ 4 h 557"/>
                      <a:gd name="T64" fmla="*/ 23 w 682"/>
                      <a:gd name="T65" fmla="*/ 8 h 557"/>
                      <a:gd name="T66" fmla="*/ 23 w 682"/>
                      <a:gd name="T67" fmla="*/ 10 h 557"/>
                      <a:gd name="T68" fmla="*/ 25 w 682"/>
                      <a:gd name="T69" fmla="*/ 11 h 557"/>
                      <a:gd name="T70" fmla="*/ 27 w 682"/>
                      <a:gd name="T71" fmla="*/ 13 h 557"/>
                      <a:gd name="T72" fmla="*/ 28 w 682"/>
                      <a:gd name="T73" fmla="*/ 13 h 557"/>
                      <a:gd name="T74" fmla="*/ 28 w 682"/>
                      <a:gd name="T75" fmla="*/ 14 h 557"/>
                      <a:gd name="T76" fmla="*/ 25 w 682"/>
                      <a:gd name="T77" fmla="*/ 17 h 557"/>
                      <a:gd name="T78" fmla="*/ 23 w 682"/>
                      <a:gd name="T79" fmla="*/ 20 h 557"/>
                      <a:gd name="T80" fmla="*/ 23 w 682"/>
                      <a:gd name="T81" fmla="*/ 22 h 557"/>
                      <a:gd name="T82" fmla="*/ 18 w 682"/>
                      <a:gd name="T83" fmla="*/ 23 h 55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p:spPr>
                <p:txBody>
                  <a:bodyPr wrap="none" anchor="ctr"/>
                  <a:lstStyle/>
                  <a:p>
                    <a:endParaRPr lang="en-US"/>
                  </a:p>
                </p:txBody>
              </p:sp>
              <p:sp>
                <p:nvSpPr>
                  <p:cNvPr id="1117" name="Freeform 99"/>
                  <p:cNvSpPr>
                    <a:spLocks/>
                  </p:cNvSpPr>
                  <p:nvPr/>
                </p:nvSpPr>
                <p:spPr bwMode="ltGray">
                  <a:xfrm>
                    <a:off x="3877" y="448"/>
                    <a:ext cx="163" cy="221"/>
                  </a:xfrm>
                  <a:custGeom>
                    <a:avLst/>
                    <a:gdLst>
                      <a:gd name="T0" fmla="*/ 10 w 257"/>
                      <a:gd name="T1" fmla="*/ 15 h 347"/>
                      <a:gd name="T2" fmla="*/ 10 w 257"/>
                      <a:gd name="T3" fmla="*/ 13 h 347"/>
                      <a:gd name="T4" fmla="*/ 10 w 257"/>
                      <a:gd name="T5" fmla="*/ 13 h 347"/>
                      <a:gd name="T6" fmla="*/ 9 w 257"/>
                      <a:gd name="T7" fmla="*/ 11 h 347"/>
                      <a:gd name="T8" fmla="*/ 9 w 257"/>
                      <a:gd name="T9" fmla="*/ 11 h 347"/>
                      <a:gd name="T10" fmla="*/ 9 w 257"/>
                      <a:gd name="T11" fmla="*/ 10 h 347"/>
                      <a:gd name="T12" fmla="*/ 9 w 257"/>
                      <a:gd name="T13" fmla="*/ 9 h 347"/>
                      <a:gd name="T14" fmla="*/ 10 w 257"/>
                      <a:gd name="T15" fmla="*/ 8 h 347"/>
                      <a:gd name="T16" fmla="*/ 10 w 257"/>
                      <a:gd name="T17" fmla="*/ 8 h 347"/>
                      <a:gd name="T18" fmla="*/ 10 w 257"/>
                      <a:gd name="T19" fmla="*/ 6 h 347"/>
                      <a:gd name="T20" fmla="*/ 3 w 257"/>
                      <a:gd name="T21" fmla="*/ 4 h 347"/>
                      <a:gd name="T22" fmla="*/ 1 w 257"/>
                      <a:gd name="T23" fmla="*/ 4 h 347"/>
                      <a:gd name="T24" fmla="*/ 1 w 257"/>
                      <a:gd name="T25" fmla="*/ 4 h 347"/>
                      <a:gd name="T26" fmla="*/ 0 w 257"/>
                      <a:gd name="T27" fmla="*/ 6 h 347"/>
                      <a:gd name="T28" fmla="*/ 4 w 257"/>
                      <a:gd name="T29" fmla="*/ 15 h 347"/>
                      <a:gd name="T30" fmla="*/ 10 w 257"/>
                      <a:gd name="T31" fmla="*/ 15 h 34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p:spPr>
                <p:txBody>
                  <a:bodyPr wrap="none" anchor="ctr"/>
                  <a:lstStyle/>
                  <a:p>
                    <a:endParaRPr lang="en-US"/>
                  </a:p>
                </p:txBody>
              </p:sp>
              <p:sp>
                <p:nvSpPr>
                  <p:cNvPr id="1118" name="Freeform 100"/>
                  <p:cNvSpPr>
                    <a:spLocks/>
                  </p:cNvSpPr>
                  <p:nvPr/>
                </p:nvSpPr>
                <p:spPr bwMode="ltGray">
                  <a:xfrm>
                    <a:off x="4164" y="611"/>
                    <a:ext cx="7" cy="12"/>
                  </a:xfrm>
                  <a:custGeom>
                    <a:avLst/>
                    <a:gdLst>
                      <a:gd name="T0" fmla="*/ 0 w 19"/>
                      <a:gd name="T1" fmla="*/ 0 h 37"/>
                      <a:gd name="T2" fmla="*/ 0 w 19"/>
                      <a:gd name="T3" fmla="*/ 0 h 37"/>
                      <a:gd name="T4" fmla="*/ 0 w 19"/>
                      <a:gd name="T5" fmla="*/ 0 h 37"/>
                      <a:gd name="T6" fmla="*/ 0 60000 65536"/>
                      <a:gd name="T7" fmla="*/ 0 60000 65536"/>
                      <a:gd name="T8" fmla="*/ 0 60000 65536"/>
                    </a:gdLst>
                    <a:ahLst/>
                    <a:cxnLst>
                      <a:cxn ang="T6">
                        <a:pos x="T0" y="T1"/>
                      </a:cxn>
                      <a:cxn ang="T7">
                        <a:pos x="T2" y="T3"/>
                      </a:cxn>
                      <a:cxn ang="T8">
                        <a:pos x="T4" y="T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p:spPr>
                <p:txBody>
                  <a:bodyPr wrap="none" anchor="ctr"/>
                  <a:lstStyle/>
                  <a:p>
                    <a:endParaRPr lang="en-US"/>
                  </a:p>
                </p:txBody>
              </p:sp>
              <p:sp>
                <p:nvSpPr>
                  <p:cNvPr id="1119" name="Freeform 101"/>
                  <p:cNvSpPr>
                    <a:spLocks/>
                  </p:cNvSpPr>
                  <p:nvPr/>
                </p:nvSpPr>
                <p:spPr bwMode="ltGray">
                  <a:xfrm>
                    <a:off x="4155" y="497"/>
                    <a:ext cx="9" cy="7"/>
                  </a:xfrm>
                  <a:custGeom>
                    <a:avLst/>
                    <a:gdLst>
                      <a:gd name="T0" fmla="*/ 0 w 22"/>
                      <a:gd name="T1" fmla="*/ 0 h 20"/>
                      <a:gd name="T2" fmla="*/ 0 w 22"/>
                      <a:gd name="T3" fmla="*/ 0 h 20"/>
                      <a:gd name="T4" fmla="*/ 0 w 22"/>
                      <a:gd name="T5" fmla="*/ 0 h 20"/>
                      <a:gd name="T6" fmla="*/ 0 w 22"/>
                      <a:gd name="T7" fmla="*/ 0 h 20"/>
                      <a:gd name="T8" fmla="*/ 0 w 22"/>
                      <a:gd name="T9" fmla="*/ 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p:spPr>
                <p:txBody>
                  <a:bodyPr wrap="none" anchor="ctr"/>
                  <a:lstStyle/>
                  <a:p>
                    <a:endParaRPr lang="en-US"/>
                  </a:p>
                </p:txBody>
              </p:sp>
              <p:sp>
                <p:nvSpPr>
                  <p:cNvPr id="1120" name="Freeform 102"/>
                  <p:cNvSpPr>
                    <a:spLocks/>
                  </p:cNvSpPr>
                  <p:nvPr/>
                </p:nvSpPr>
                <p:spPr bwMode="ltGray">
                  <a:xfrm>
                    <a:off x="3760" y="357"/>
                    <a:ext cx="25" cy="10"/>
                  </a:xfrm>
                  <a:custGeom>
                    <a:avLst/>
                    <a:gdLst>
                      <a:gd name="T0" fmla="*/ 0 w 57"/>
                      <a:gd name="T1" fmla="*/ 0 h 30"/>
                      <a:gd name="T2" fmla="*/ 0 w 57"/>
                      <a:gd name="T3" fmla="*/ 0 h 30"/>
                      <a:gd name="T4" fmla="*/ 0 w 57"/>
                      <a:gd name="T5" fmla="*/ 0 h 30"/>
                      <a:gd name="T6" fmla="*/ 0 w 57"/>
                      <a:gd name="T7" fmla="*/ 0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p:spPr>
                <p:txBody>
                  <a:bodyPr wrap="none" anchor="ctr"/>
                  <a:lstStyle/>
                  <a:p>
                    <a:endParaRPr lang="en-US"/>
                  </a:p>
                </p:txBody>
              </p:sp>
              <p:sp>
                <p:nvSpPr>
                  <p:cNvPr id="1121" name="Freeform 103"/>
                  <p:cNvSpPr>
                    <a:spLocks/>
                  </p:cNvSpPr>
                  <p:nvPr/>
                </p:nvSpPr>
                <p:spPr bwMode="ltGray">
                  <a:xfrm>
                    <a:off x="4062" y="265"/>
                    <a:ext cx="295" cy="233"/>
                  </a:xfrm>
                  <a:custGeom>
                    <a:avLst/>
                    <a:gdLst>
                      <a:gd name="T0" fmla="*/ 1 w 693"/>
                      <a:gd name="T1" fmla="*/ 0 h 696"/>
                      <a:gd name="T2" fmla="*/ 1 w 693"/>
                      <a:gd name="T3" fmla="*/ 0 h 696"/>
                      <a:gd name="T4" fmla="*/ 1 w 693"/>
                      <a:gd name="T5" fmla="*/ 0 h 696"/>
                      <a:gd name="T6" fmla="*/ 1 w 693"/>
                      <a:gd name="T7" fmla="*/ 0 h 696"/>
                      <a:gd name="T8" fmla="*/ 0 w 693"/>
                      <a:gd name="T9" fmla="*/ 0 h 696"/>
                      <a:gd name="T10" fmla="*/ 1 w 693"/>
                      <a:gd name="T11" fmla="*/ 0 h 696"/>
                      <a:gd name="T12" fmla="*/ 1 w 693"/>
                      <a:gd name="T13" fmla="*/ 0 h 696"/>
                      <a:gd name="T14" fmla="*/ 1 w 693"/>
                      <a:gd name="T15" fmla="*/ 0 h 696"/>
                      <a:gd name="T16" fmla="*/ 1 w 693"/>
                      <a:gd name="T17" fmla="*/ 0 h 696"/>
                      <a:gd name="T18" fmla="*/ 1 w 693"/>
                      <a:gd name="T19" fmla="*/ 0 h 696"/>
                      <a:gd name="T20" fmla="*/ 1 w 693"/>
                      <a:gd name="T21" fmla="*/ 0 h 696"/>
                      <a:gd name="T22" fmla="*/ 0 w 693"/>
                      <a:gd name="T23" fmla="*/ 0 h 696"/>
                      <a:gd name="T24" fmla="*/ 0 w 693"/>
                      <a:gd name="T25" fmla="*/ 0 h 696"/>
                      <a:gd name="T26" fmla="*/ 0 w 693"/>
                      <a:gd name="T27" fmla="*/ 0 h 696"/>
                      <a:gd name="T28" fmla="*/ 0 w 693"/>
                      <a:gd name="T29" fmla="*/ 0 h 696"/>
                      <a:gd name="T30" fmla="*/ 0 w 693"/>
                      <a:gd name="T31" fmla="*/ 0 h 696"/>
                      <a:gd name="T32" fmla="*/ 0 w 693"/>
                      <a:gd name="T33" fmla="*/ 0 h 696"/>
                      <a:gd name="T34" fmla="*/ 0 w 693"/>
                      <a:gd name="T35" fmla="*/ 0 h 696"/>
                      <a:gd name="T36" fmla="*/ 0 w 693"/>
                      <a:gd name="T37" fmla="*/ 0 h 696"/>
                      <a:gd name="T38" fmla="*/ 0 w 693"/>
                      <a:gd name="T39" fmla="*/ 0 h 696"/>
                      <a:gd name="T40" fmla="*/ 0 w 693"/>
                      <a:gd name="T41" fmla="*/ 0 h 696"/>
                      <a:gd name="T42" fmla="*/ 0 w 693"/>
                      <a:gd name="T43" fmla="*/ 0 h 696"/>
                      <a:gd name="T44" fmla="*/ 0 w 693"/>
                      <a:gd name="T45" fmla="*/ 0 h 696"/>
                      <a:gd name="T46" fmla="*/ 0 w 693"/>
                      <a:gd name="T47" fmla="*/ 0 h 696"/>
                      <a:gd name="T48" fmla="*/ 0 w 693"/>
                      <a:gd name="T49" fmla="*/ 0 h 696"/>
                      <a:gd name="T50" fmla="*/ 0 w 693"/>
                      <a:gd name="T51" fmla="*/ 0 h 696"/>
                      <a:gd name="T52" fmla="*/ 1 w 693"/>
                      <a:gd name="T53" fmla="*/ 0 h 696"/>
                      <a:gd name="T54" fmla="*/ 1 w 693"/>
                      <a:gd name="T55" fmla="*/ 0 h 696"/>
                      <a:gd name="T56" fmla="*/ 1 w 693"/>
                      <a:gd name="T57" fmla="*/ 0 h 696"/>
                      <a:gd name="T58" fmla="*/ 1 w 693"/>
                      <a:gd name="T59" fmla="*/ 0 h 696"/>
                      <a:gd name="T60" fmla="*/ 1 w 693"/>
                      <a:gd name="T61" fmla="*/ 0 h 696"/>
                      <a:gd name="T62" fmla="*/ 1 w 693"/>
                      <a:gd name="T63" fmla="*/ 0 h 696"/>
                      <a:gd name="T64" fmla="*/ 1 w 693"/>
                      <a:gd name="T65" fmla="*/ 0 h 696"/>
                      <a:gd name="T66" fmla="*/ 1 w 693"/>
                      <a:gd name="T67" fmla="*/ 0 h 696"/>
                      <a:gd name="T68" fmla="*/ 1 w 693"/>
                      <a:gd name="T69" fmla="*/ 0 h 696"/>
                      <a:gd name="T70" fmla="*/ 1 w 693"/>
                      <a:gd name="T71" fmla="*/ 0 h 6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p:spPr>
                <p:txBody>
                  <a:bodyPr wrap="none" anchor="ctr"/>
                  <a:lstStyle/>
                  <a:p>
                    <a:endParaRPr lang="en-US"/>
                  </a:p>
                </p:txBody>
              </p:sp>
              <p:sp>
                <p:nvSpPr>
                  <p:cNvPr id="1122" name="Freeform 104"/>
                  <p:cNvSpPr>
                    <a:spLocks/>
                  </p:cNvSpPr>
                  <p:nvPr/>
                </p:nvSpPr>
                <p:spPr bwMode="ltGray">
                  <a:xfrm>
                    <a:off x="3861" y="247"/>
                    <a:ext cx="591" cy="95"/>
                  </a:xfrm>
                  <a:custGeom>
                    <a:avLst/>
                    <a:gdLst>
                      <a:gd name="T0" fmla="*/ 34 w 931"/>
                      <a:gd name="T1" fmla="*/ 0 h 149"/>
                      <a:gd name="T2" fmla="*/ 6 w 931"/>
                      <a:gd name="T3" fmla="*/ 1 h 149"/>
                      <a:gd name="T4" fmla="*/ 4 w 931"/>
                      <a:gd name="T5" fmla="*/ 2 h 149"/>
                      <a:gd name="T6" fmla="*/ 3 w 931"/>
                      <a:gd name="T7" fmla="*/ 2 h 149"/>
                      <a:gd name="T8" fmla="*/ 1 w 931"/>
                      <a:gd name="T9" fmla="*/ 3 h 149"/>
                      <a:gd name="T10" fmla="*/ 0 w 931"/>
                      <a:gd name="T11" fmla="*/ 4 h 149"/>
                      <a:gd name="T12" fmla="*/ 3 w 931"/>
                      <a:gd name="T13" fmla="*/ 5 h 149"/>
                      <a:gd name="T14" fmla="*/ 4 w 931"/>
                      <a:gd name="T15" fmla="*/ 4 h 149"/>
                      <a:gd name="T16" fmla="*/ 4 w 931"/>
                      <a:gd name="T17" fmla="*/ 4 h 149"/>
                      <a:gd name="T18" fmla="*/ 7 w 931"/>
                      <a:gd name="T19" fmla="*/ 2 h 149"/>
                      <a:gd name="T20" fmla="*/ 9 w 931"/>
                      <a:gd name="T21" fmla="*/ 2 h 149"/>
                      <a:gd name="T22" fmla="*/ 10 w 931"/>
                      <a:gd name="T23" fmla="*/ 4 h 149"/>
                      <a:gd name="T24" fmla="*/ 8 w 931"/>
                      <a:gd name="T25" fmla="*/ 4 h 149"/>
                      <a:gd name="T26" fmla="*/ 10 w 931"/>
                      <a:gd name="T27" fmla="*/ 4 h 149"/>
                      <a:gd name="T28" fmla="*/ 11 w 931"/>
                      <a:gd name="T29" fmla="*/ 4 h 149"/>
                      <a:gd name="T30" fmla="*/ 11 w 931"/>
                      <a:gd name="T31" fmla="*/ 4 h 149"/>
                      <a:gd name="T32" fmla="*/ 11 w 931"/>
                      <a:gd name="T33" fmla="*/ 3 h 149"/>
                      <a:gd name="T34" fmla="*/ 11 w 931"/>
                      <a:gd name="T35" fmla="*/ 2 h 149"/>
                      <a:gd name="T36" fmla="*/ 11 w 931"/>
                      <a:gd name="T37" fmla="*/ 4 h 149"/>
                      <a:gd name="T38" fmla="*/ 11 w 931"/>
                      <a:gd name="T39" fmla="*/ 4 h 149"/>
                      <a:gd name="T40" fmla="*/ 12 w 931"/>
                      <a:gd name="T41" fmla="*/ 6 h 149"/>
                      <a:gd name="T42" fmla="*/ 13 w 931"/>
                      <a:gd name="T43" fmla="*/ 4 h 149"/>
                      <a:gd name="T44" fmla="*/ 14 w 931"/>
                      <a:gd name="T45" fmla="*/ 4 h 149"/>
                      <a:gd name="T46" fmla="*/ 16 w 931"/>
                      <a:gd name="T47" fmla="*/ 3 h 149"/>
                      <a:gd name="T48" fmla="*/ 17 w 931"/>
                      <a:gd name="T49" fmla="*/ 2 h 149"/>
                      <a:gd name="T50" fmla="*/ 18 w 931"/>
                      <a:gd name="T51" fmla="*/ 3 h 149"/>
                      <a:gd name="T52" fmla="*/ 19 w 931"/>
                      <a:gd name="T53" fmla="*/ 2 h 149"/>
                      <a:gd name="T54" fmla="*/ 18 w 931"/>
                      <a:gd name="T55" fmla="*/ 2 h 149"/>
                      <a:gd name="T56" fmla="*/ 20 w 931"/>
                      <a:gd name="T57" fmla="*/ 2 h 149"/>
                      <a:gd name="T58" fmla="*/ 23 w 931"/>
                      <a:gd name="T59" fmla="*/ 3 h 149"/>
                      <a:gd name="T60" fmla="*/ 24 w 931"/>
                      <a:gd name="T61" fmla="*/ 2 h 149"/>
                      <a:gd name="T62" fmla="*/ 24 w 931"/>
                      <a:gd name="T63" fmla="*/ 3 h 149"/>
                      <a:gd name="T64" fmla="*/ 23 w 931"/>
                      <a:gd name="T65" fmla="*/ 4 h 149"/>
                      <a:gd name="T66" fmla="*/ 25 w 931"/>
                      <a:gd name="T67" fmla="*/ 4 h 149"/>
                      <a:gd name="T68" fmla="*/ 26 w 931"/>
                      <a:gd name="T69" fmla="*/ 3 h 149"/>
                      <a:gd name="T70" fmla="*/ 27 w 931"/>
                      <a:gd name="T71" fmla="*/ 3 h 149"/>
                      <a:gd name="T72" fmla="*/ 33 w 931"/>
                      <a:gd name="T73" fmla="*/ 4 h 1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p:spPr>
                <p:txBody>
                  <a:bodyPr wrap="none" anchor="ctr"/>
                  <a:lstStyle/>
                  <a:p>
                    <a:endParaRPr lang="en-US"/>
                  </a:p>
                </p:txBody>
              </p:sp>
              <p:sp>
                <p:nvSpPr>
                  <p:cNvPr id="1123" name="Freeform 105"/>
                  <p:cNvSpPr>
                    <a:spLocks/>
                  </p:cNvSpPr>
                  <p:nvPr/>
                </p:nvSpPr>
                <p:spPr bwMode="ltGray">
                  <a:xfrm>
                    <a:off x="3981" y="282"/>
                    <a:ext cx="13" cy="10"/>
                  </a:xfrm>
                  <a:custGeom>
                    <a:avLst/>
                    <a:gdLst>
                      <a:gd name="T0" fmla="*/ 0 w 31"/>
                      <a:gd name="T1" fmla="*/ 0 h 30"/>
                      <a:gd name="T2" fmla="*/ 0 w 31"/>
                      <a:gd name="T3" fmla="*/ 0 h 30"/>
                      <a:gd name="T4" fmla="*/ 0 w 31"/>
                      <a:gd name="T5" fmla="*/ 0 h 30"/>
                      <a:gd name="T6" fmla="*/ 0 w 31"/>
                      <a:gd name="T7" fmla="*/ 0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p:spPr>
                <p:txBody>
                  <a:bodyPr wrap="none" anchor="ctr"/>
                  <a:lstStyle/>
                  <a:p>
                    <a:endParaRPr lang="en-US"/>
                  </a:p>
                </p:txBody>
              </p:sp>
              <p:sp>
                <p:nvSpPr>
                  <p:cNvPr id="1124" name="Freeform 106"/>
                  <p:cNvSpPr>
                    <a:spLocks/>
                  </p:cNvSpPr>
                  <p:nvPr/>
                </p:nvSpPr>
                <p:spPr bwMode="ltGray">
                  <a:xfrm>
                    <a:off x="3966" y="296"/>
                    <a:ext cx="19" cy="11"/>
                  </a:xfrm>
                  <a:custGeom>
                    <a:avLst/>
                    <a:gdLst>
                      <a:gd name="T0" fmla="*/ 0 w 44"/>
                      <a:gd name="T1" fmla="*/ 0 h 32"/>
                      <a:gd name="T2" fmla="*/ 0 w 44"/>
                      <a:gd name="T3" fmla="*/ 0 h 32"/>
                      <a:gd name="T4" fmla="*/ 0 w 44"/>
                      <a:gd name="T5" fmla="*/ 0 h 32"/>
                      <a:gd name="T6" fmla="*/ 0 w 44"/>
                      <a:gd name="T7" fmla="*/ 0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p:spPr>
                <p:txBody>
                  <a:bodyPr wrap="none" anchor="ctr"/>
                  <a:lstStyle/>
                  <a:p>
                    <a:endParaRPr lang="en-US"/>
                  </a:p>
                </p:txBody>
              </p:sp>
              <p:sp>
                <p:nvSpPr>
                  <p:cNvPr id="1125" name="Freeform 107"/>
                  <p:cNvSpPr>
                    <a:spLocks/>
                  </p:cNvSpPr>
                  <p:nvPr/>
                </p:nvSpPr>
                <p:spPr bwMode="ltGray">
                  <a:xfrm>
                    <a:off x="4028" y="337"/>
                    <a:ext cx="32" cy="6"/>
                  </a:xfrm>
                  <a:custGeom>
                    <a:avLst/>
                    <a:gdLst>
                      <a:gd name="T0" fmla="*/ 0 w 76"/>
                      <a:gd name="T1" fmla="*/ 0 h 18"/>
                      <a:gd name="T2" fmla="*/ 0 w 76"/>
                      <a:gd name="T3" fmla="*/ 0 h 18"/>
                      <a:gd name="T4" fmla="*/ 0 w 76"/>
                      <a:gd name="T5" fmla="*/ 0 h 18"/>
                      <a:gd name="T6" fmla="*/ 0 60000 65536"/>
                      <a:gd name="T7" fmla="*/ 0 60000 65536"/>
                      <a:gd name="T8" fmla="*/ 0 60000 65536"/>
                    </a:gdLst>
                    <a:ahLst/>
                    <a:cxnLst>
                      <a:cxn ang="T6">
                        <a:pos x="T0" y="T1"/>
                      </a:cxn>
                      <a:cxn ang="T7">
                        <a:pos x="T2" y="T3"/>
                      </a:cxn>
                      <a:cxn ang="T8">
                        <a:pos x="T4" y="T5"/>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p:spPr>
                <p:txBody>
                  <a:bodyPr wrap="none" anchor="ctr"/>
                  <a:lstStyle/>
                  <a:p>
                    <a:endParaRPr lang="en-US"/>
                  </a:p>
                </p:txBody>
              </p:sp>
              <p:sp>
                <p:nvSpPr>
                  <p:cNvPr id="1126" name="Freeform 108"/>
                  <p:cNvSpPr>
                    <a:spLocks/>
                  </p:cNvSpPr>
                  <p:nvPr/>
                </p:nvSpPr>
                <p:spPr bwMode="ltGray">
                  <a:xfrm>
                    <a:off x="4083" y="336"/>
                    <a:ext cx="18" cy="15"/>
                  </a:xfrm>
                  <a:custGeom>
                    <a:avLst/>
                    <a:gdLst>
                      <a:gd name="T0" fmla="*/ 0 w 42"/>
                      <a:gd name="T1" fmla="*/ 0 h 44"/>
                      <a:gd name="T2" fmla="*/ 0 w 42"/>
                      <a:gd name="T3" fmla="*/ 0 h 44"/>
                      <a:gd name="T4" fmla="*/ 0 w 42"/>
                      <a:gd name="T5" fmla="*/ 0 h 44"/>
                      <a:gd name="T6" fmla="*/ 0 60000 65536"/>
                      <a:gd name="T7" fmla="*/ 0 60000 65536"/>
                      <a:gd name="T8" fmla="*/ 0 60000 65536"/>
                    </a:gdLst>
                    <a:ahLst/>
                    <a:cxnLst>
                      <a:cxn ang="T6">
                        <a:pos x="T0" y="T1"/>
                      </a:cxn>
                      <a:cxn ang="T7">
                        <a:pos x="T2" y="T3"/>
                      </a:cxn>
                      <a:cxn ang="T8">
                        <a:pos x="T4" y="T5"/>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p:spPr>
                <p:txBody>
                  <a:bodyPr wrap="none" anchor="ctr"/>
                  <a:lstStyle/>
                  <a:p>
                    <a:endParaRPr lang="en-US"/>
                  </a:p>
                </p:txBody>
              </p:sp>
              <p:sp>
                <p:nvSpPr>
                  <p:cNvPr id="1127" name="Freeform 109"/>
                  <p:cNvSpPr>
                    <a:spLocks/>
                  </p:cNvSpPr>
                  <p:nvPr/>
                </p:nvSpPr>
                <p:spPr bwMode="ltGray">
                  <a:xfrm>
                    <a:off x="3936" y="295"/>
                    <a:ext cx="14" cy="10"/>
                  </a:xfrm>
                  <a:custGeom>
                    <a:avLst/>
                    <a:gdLst>
                      <a:gd name="T0" fmla="*/ 0 w 31"/>
                      <a:gd name="T1" fmla="*/ 0 h 30"/>
                      <a:gd name="T2" fmla="*/ 0 w 31"/>
                      <a:gd name="T3" fmla="*/ 0 h 30"/>
                      <a:gd name="T4" fmla="*/ 0 w 31"/>
                      <a:gd name="T5" fmla="*/ 0 h 30"/>
                      <a:gd name="T6" fmla="*/ 0 60000 65536"/>
                      <a:gd name="T7" fmla="*/ 0 60000 65536"/>
                      <a:gd name="T8" fmla="*/ 0 60000 65536"/>
                    </a:gdLst>
                    <a:ahLst/>
                    <a:cxnLst>
                      <a:cxn ang="T6">
                        <a:pos x="T0" y="T1"/>
                      </a:cxn>
                      <a:cxn ang="T7">
                        <a:pos x="T2" y="T3"/>
                      </a:cxn>
                      <a:cxn ang="T8">
                        <a:pos x="T4" y="T5"/>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p:spPr>
                <p:txBody>
                  <a:bodyPr wrap="none" anchor="ctr"/>
                  <a:lstStyle/>
                  <a:p>
                    <a:endParaRPr lang="en-US"/>
                  </a:p>
                </p:txBody>
              </p:sp>
            </p:grpSp>
          </p:grpSp>
          <p:grpSp>
            <p:nvGrpSpPr>
              <p:cNvPr id="1036" name="Group 110"/>
              <p:cNvGrpSpPr>
                <a:grpSpLocks/>
              </p:cNvGrpSpPr>
              <p:nvPr/>
            </p:nvGrpSpPr>
            <p:grpSpPr bwMode="auto">
              <a:xfrm>
                <a:off x="798" y="111"/>
                <a:ext cx="4702" cy="418"/>
                <a:chOff x="798" y="255"/>
                <a:chExt cx="4702" cy="418"/>
              </a:xfrm>
            </p:grpSpPr>
            <p:sp>
              <p:nvSpPr>
                <p:cNvPr id="1063" name="Line 111"/>
                <p:cNvSpPr>
                  <a:spLocks noChangeShapeType="1"/>
                </p:cNvSpPr>
                <p:nvPr/>
              </p:nvSpPr>
              <p:spPr bwMode="white">
                <a:xfrm>
                  <a:off x="798" y="476"/>
                  <a:ext cx="4702" cy="0"/>
                </a:xfrm>
                <a:prstGeom prst="line">
                  <a:avLst/>
                </a:prstGeom>
                <a:noFill/>
                <a:ln w="9525">
                  <a:solidFill>
                    <a:schemeClr val="folHlink"/>
                  </a:solidFill>
                  <a:round/>
                  <a:headEnd/>
                  <a:tailEnd/>
                </a:ln>
              </p:spPr>
              <p:txBody>
                <a:bodyPr wrap="none" anchor="ctr"/>
                <a:lstStyle/>
                <a:p>
                  <a:endParaRPr lang="en-US"/>
                </a:p>
              </p:txBody>
            </p:sp>
            <p:sp>
              <p:nvSpPr>
                <p:cNvPr id="1064" name="Line 112"/>
                <p:cNvSpPr>
                  <a:spLocks noChangeShapeType="1"/>
                </p:cNvSpPr>
                <p:nvPr/>
              </p:nvSpPr>
              <p:spPr bwMode="white">
                <a:xfrm>
                  <a:off x="1026" y="255"/>
                  <a:ext cx="0" cy="418"/>
                </a:xfrm>
                <a:prstGeom prst="line">
                  <a:avLst/>
                </a:prstGeom>
                <a:noFill/>
                <a:ln w="9525">
                  <a:solidFill>
                    <a:schemeClr val="folHlink"/>
                  </a:solidFill>
                  <a:round/>
                  <a:headEnd/>
                  <a:tailEnd/>
                </a:ln>
              </p:spPr>
              <p:txBody>
                <a:bodyPr wrap="none" anchor="ctr"/>
                <a:lstStyle/>
                <a:p>
                  <a:endParaRPr lang="en-US"/>
                </a:p>
              </p:txBody>
            </p:sp>
            <p:sp>
              <p:nvSpPr>
                <p:cNvPr id="1065" name="Line 113"/>
                <p:cNvSpPr>
                  <a:spLocks noChangeShapeType="1"/>
                </p:cNvSpPr>
                <p:nvPr/>
              </p:nvSpPr>
              <p:spPr bwMode="white">
                <a:xfrm>
                  <a:off x="1254" y="255"/>
                  <a:ext cx="0" cy="418"/>
                </a:xfrm>
                <a:prstGeom prst="line">
                  <a:avLst/>
                </a:prstGeom>
                <a:noFill/>
                <a:ln w="9525">
                  <a:solidFill>
                    <a:schemeClr val="folHlink"/>
                  </a:solidFill>
                  <a:round/>
                  <a:headEnd/>
                  <a:tailEnd/>
                </a:ln>
              </p:spPr>
              <p:txBody>
                <a:bodyPr wrap="none" anchor="ctr"/>
                <a:lstStyle/>
                <a:p>
                  <a:endParaRPr lang="en-US"/>
                </a:p>
              </p:txBody>
            </p:sp>
            <p:sp>
              <p:nvSpPr>
                <p:cNvPr id="1066" name="Line 114"/>
                <p:cNvSpPr>
                  <a:spLocks noChangeShapeType="1"/>
                </p:cNvSpPr>
                <p:nvPr/>
              </p:nvSpPr>
              <p:spPr bwMode="white">
                <a:xfrm>
                  <a:off x="1482" y="255"/>
                  <a:ext cx="0" cy="418"/>
                </a:xfrm>
                <a:prstGeom prst="line">
                  <a:avLst/>
                </a:prstGeom>
                <a:noFill/>
                <a:ln w="9525">
                  <a:solidFill>
                    <a:schemeClr val="folHlink"/>
                  </a:solidFill>
                  <a:round/>
                  <a:headEnd/>
                  <a:tailEnd/>
                </a:ln>
              </p:spPr>
              <p:txBody>
                <a:bodyPr wrap="none" anchor="ctr"/>
                <a:lstStyle/>
                <a:p>
                  <a:endParaRPr lang="en-US"/>
                </a:p>
              </p:txBody>
            </p:sp>
            <p:sp>
              <p:nvSpPr>
                <p:cNvPr id="1067" name="Line 115"/>
                <p:cNvSpPr>
                  <a:spLocks noChangeShapeType="1"/>
                </p:cNvSpPr>
                <p:nvPr/>
              </p:nvSpPr>
              <p:spPr bwMode="white">
                <a:xfrm>
                  <a:off x="1710" y="255"/>
                  <a:ext cx="0" cy="418"/>
                </a:xfrm>
                <a:prstGeom prst="line">
                  <a:avLst/>
                </a:prstGeom>
                <a:noFill/>
                <a:ln w="9525">
                  <a:solidFill>
                    <a:schemeClr val="folHlink"/>
                  </a:solidFill>
                  <a:round/>
                  <a:headEnd/>
                  <a:tailEnd/>
                </a:ln>
              </p:spPr>
              <p:txBody>
                <a:bodyPr wrap="none" anchor="ctr"/>
                <a:lstStyle/>
                <a:p>
                  <a:endParaRPr lang="en-US"/>
                </a:p>
              </p:txBody>
            </p:sp>
            <p:sp>
              <p:nvSpPr>
                <p:cNvPr id="1068" name="Line 116"/>
                <p:cNvSpPr>
                  <a:spLocks noChangeShapeType="1"/>
                </p:cNvSpPr>
                <p:nvPr/>
              </p:nvSpPr>
              <p:spPr bwMode="white">
                <a:xfrm>
                  <a:off x="1938" y="255"/>
                  <a:ext cx="0" cy="418"/>
                </a:xfrm>
                <a:prstGeom prst="line">
                  <a:avLst/>
                </a:prstGeom>
                <a:noFill/>
                <a:ln w="9525">
                  <a:solidFill>
                    <a:schemeClr val="folHlink"/>
                  </a:solidFill>
                  <a:round/>
                  <a:headEnd/>
                  <a:tailEnd/>
                </a:ln>
              </p:spPr>
              <p:txBody>
                <a:bodyPr wrap="none" anchor="ctr"/>
                <a:lstStyle/>
                <a:p>
                  <a:endParaRPr lang="en-US"/>
                </a:p>
              </p:txBody>
            </p:sp>
            <p:sp>
              <p:nvSpPr>
                <p:cNvPr id="1069" name="Line 117"/>
                <p:cNvSpPr>
                  <a:spLocks noChangeShapeType="1"/>
                </p:cNvSpPr>
                <p:nvPr/>
              </p:nvSpPr>
              <p:spPr bwMode="white">
                <a:xfrm>
                  <a:off x="2166" y="255"/>
                  <a:ext cx="0" cy="418"/>
                </a:xfrm>
                <a:prstGeom prst="line">
                  <a:avLst/>
                </a:prstGeom>
                <a:noFill/>
                <a:ln w="9525">
                  <a:solidFill>
                    <a:schemeClr val="folHlink"/>
                  </a:solidFill>
                  <a:round/>
                  <a:headEnd/>
                  <a:tailEnd/>
                </a:ln>
              </p:spPr>
              <p:txBody>
                <a:bodyPr wrap="none" anchor="ctr"/>
                <a:lstStyle/>
                <a:p>
                  <a:endParaRPr lang="en-US"/>
                </a:p>
              </p:txBody>
            </p:sp>
            <p:sp>
              <p:nvSpPr>
                <p:cNvPr id="1070" name="Line 118"/>
                <p:cNvSpPr>
                  <a:spLocks noChangeShapeType="1"/>
                </p:cNvSpPr>
                <p:nvPr/>
              </p:nvSpPr>
              <p:spPr bwMode="white">
                <a:xfrm>
                  <a:off x="2394" y="255"/>
                  <a:ext cx="0" cy="418"/>
                </a:xfrm>
                <a:prstGeom prst="line">
                  <a:avLst/>
                </a:prstGeom>
                <a:noFill/>
                <a:ln w="9525">
                  <a:solidFill>
                    <a:schemeClr val="folHlink"/>
                  </a:solidFill>
                  <a:round/>
                  <a:headEnd/>
                  <a:tailEnd/>
                </a:ln>
              </p:spPr>
              <p:txBody>
                <a:bodyPr wrap="none" anchor="ctr"/>
                <a:lstStyle/>
                <a:p>
                  <a:endParaRPr lang="en-US"/>
                </a:p>
              </p:txBody>
            </p:sp>
            <p:sp>
              <p:nvSpPr>
                <p:cNvPr id="1071" name="Line 119"/>
                <p:cNvSpPr>
                  <a:spLocks noChangeShapeType="1"/>
                </p:cNvSpPr>
                <p:nvPr/>
              </p:nvSpPr>
              <p:spPr bwMode="white">
                <a:xfrm>
                  <a:off x="2622" y="255"/>
                  <a:ext cx="0" cy="418"/>
                </a:xfrm>
                <a:prstGeom prst="line">
                  <a:avLst/>
                </a:prstGeom>
                <a:noFill/>
                <a:ln w="9525">
                  <a:solidFill>
                    <a:schemeClr val="folHlink"/>
                  </a:solidFill>
                  <a:round/>
                  <a:headEnd/>
                  <a:tailEnd/>
                </a:ln>
              </p:spPr>
              <p:txBody>
                <a:bodyPr wrap="none" anchor="ctr"/>
                <a:lstStyle/>
                <a:p>
                  <a:endParaRPr lang="en-US"/>
                </a:p>
              </p:txBody>
            </p:sp>
            <p:sp>
              <p:nvSpPr>
                <p:cNvPr id="1072" name="Line 120"/>
                <p:cNvSpPr>
                  <a:spLocks noChangeShapeType="1"/>
                </p:cNvSpPr>
                <p:nvPr/>
              </p:nvSpPr>
              <p:spPr bwMode="white">
                <a:xfrm>
                  <a:off x="2850" y="255"/>
                  <a:ext cx="0" cy="418"/>
                </a:xfrm>
                <a:prstGeom prst="line">
                  <a:avLst/>
                </a:prstGeom>
                <a:noFill/>
                <a:ln w="9525">
                  <a:solidFill>
                    <a:schemeClr val="folHlink"/>
                  </a:solidFill>
                  <a:round/>
                  <a:headEnd/>
                  <a:tailEnd/>
                </a:ln>
              </p:spPr>
              <p:txBody>
                <a:bodyPr wrap="none" anchor="ctr"/>
                <a:lstStyle/>
                <a:p>
                  <a:endParaRPr lang="en-US"/>
                </a:p>
              </p:txBody>
            </p:sp>
            <p:sp>
              <p:nvSpPr>
                <p:cNvPr id="1073" name="Line 121"/>
                <p:cNvSpPr>
                  <a:spLocks noChangeShapeType="1"/>
                </p:cNvSpPr>
                <p:nvPr/>
              </p:nvSpPr>
              <p:spPr bwMode="white">
                <a:xfrm>
                  <a:off x="3078" y="255"/>
                  <a:ext cx="0" cy="418"/>
                </a:xfrm>
                <a:prstGeom prst="line">
                  <a:avLst/>
                </a:prstGeom>
                <a:noFill/>
                <a:ln w="9525">
                  <a:solidFill>
                    <a:schemeClr val="folHlink"/>
                  </a:solidFill>
                  <a:round/>
                  <a:headEnd/>
                  <a:tailEnd/>
                </a:ln>
              </p:spPr>
              <p:txBody>
                <a:bodyPr wrap="none" anchor="ctr"/>
                <a:lstStyle/>
                <a:p>
                  <a:endParaRPr lang="en-US"/>
                </a:p>
              </p:txBody>
            </p:sp>
            <p:sp>
              <p:nvSpPr>
                <p:cNvPr id="1074" name="Line 122"/>
                <p:cNvSpPr>
                  <a:spLocks noChangeShapeType="1"/>
                </p:cNvSpPr>
                <p:nvPr/>
              </p:nvSpPr>
              <p:spPr bwMode="white">
                <a:xfrm>
                  <a:off x="3306" y="255"/>
                  <a:ext cx="0" cy="418"/>
                </a:xfrm>
                <a:prstGeom prst="line">
                  <a:avLst/>
                </a:prstGeom>
                <a:noFill/>
                <a:ln w="9525">
                  <a:solidFill>
                    <a:schemeClr val="folHlink"/>
                  </a:solidFill>
                  <a:round/>
                  <a:headEnd/>
                  <a:tailEnd/>
                </a:ln>
              </p:spPr>
              <p:txBody>
                <a:bodyPr wrap="none" anchor="ctr"/>
                <a:lstStyle/>
                <a:p>
                  <a:endParaRPr lang="en-US"/>
                </a:p>
              </p:txBody>
            </p:sp>
            <p:sp>
              <p:nvSpPr>
                <p:cNvPr id="1075" name="Line 123"/>
                <p:cNvSpPr>
                  <a:spLocks noChangeShapeType="1"/>
                </p:cNvSpPr>
                <p:nvPr/>
              </p:nvSpPr>
              <p:spPr bwMode="white">
                <a:xfrm>
                  <a:off x="3534" y="255"/>
                  <a:ext cx="0" cy="418"/>
                </a:xfrm>
                <a:prstGeom prst="line">
                  <a:avLst/>
                </a:prstGeom>
                <a:noFill/>
                <a:ln w="9525">
                  <a:solidFill>
                    <a:schemeClr val="folHlink"/>
                  </a:solidFill>
                  <a:round/>
                  <a:headEnd/>
                  <a:tailEnd/>
                </a:ln>
              </p:spPr>
              <p:txBody>
                <a:bodyPr wrap="none" anchor="ctr"/>
                <a:lstStyle/>
                <a:p>
                  <a:endParaRPr lang="en-US"/>
                </a:p>
              </p:txBody>
            </p:sp>
            <p:sp>
              <p:nvSpPr>
                <p:cNvPr id="1076" name="Line 124"/>
                <p:cNvSpPr>
                  <a:spLocks noChangeShapeType="1"/>
                </p:cNvSpPr>
                <p:nvPr/>
              </p:nvSpPr>
              <p:spPr bwMode="white">
                <a:xfrm>
                  <a:off x="3762" y="255"/>
                  <a:ext cx="0" cy="418"/>
                </a:xfrm>
                <a:prstGeom prst="line">
                  <a:avLst/>
                </a:prstGeom>
                <a:noFill/>
                <a:ln w="9525">
                  <a:solidFill>
                    <a:schemeClr val="folHlink"/>
                  </a:solidFill>
                  <a:round/>
                  <a:headEnd/>
                  <a:tailEnd/>
                </a:ln>
              </p:spPr>
              <p:txBody>
                <a:bodyPr wrap="none" anchor="ctr"/>
                <a:lstStyle/>
                <a:p>
                  <a:endParaRPr lang="en-US"/>
                </a:p>
              </p:txBody>
            </p:sp>
            <p:sp>
              <p:nvSpPr>
                <p:cNvPr id="1077" name="Line 125"/>
                <p:cNvSpPr>
                  <a:spLocks noChangeShapeType="1"/>
                </p:cNvSpPr>
                <p:nvPr/>
              </p:nvSpPr>
              <p:spPr bwMode="white">
                <a:xfrm>
                  <a:off x="3990" y="255"/>
                  <a:ext cx="0" cy="418"/>
                </a:xfrm>
                <a:prstGeom prst="line">
                  <a:avLst/>
                </a:prstGeom>
                <a:noFill/>
                <a:ln w="9525">
                  <a:solidFill>
                    <a:schemeClr val="folHlink"/>
                  </a:solidFill>
                  <a:round/>
                  <a:headEnd/>
                  <a:tailEnd/>
                </a:ln>
              </p:spPr>
              <p:txBody>
                <a:bodyPr wrap="none" anchor="ctr"/>
                <a:lstStyle/>
                <a:p>
                  <a:endParaRPr lang="en-US"/>
                </a:p>
              </p:txBody>
            </p:sp>
            <p:sp>
              <p:nvSpPr>
                <p:cNvPr id="1078" name="Line 126"/>
                <p:cNvSpPr>
                  <a:spLocks noChangeShapeType="1"/>
                </p:cNvSpPr>
                <p:nvPr/>
              </p:nvSpPr>
              <p:spPr bwMode="white">
                <a:xfrm>
                  <a:off x="4218" y="255"/>
                  <a:ext cx="0" cy="418"/>
                </a:xfrm>
                <a:prstGeom prst="line">
                  <a:avLst/>
                </a:prstGeom>
                <a:noFill/>
                <a:ln w="9525">
                  <a:solidFill>
                    <a:schemeClr val="folHlink"/>
                  </a:solidFill>
                  <a:round/>
                  <a:headEnd/>
                  <a:tailEnd/>
                </a:ln>
              </p:spPr>
              <p:txBody>
                <a:bodyPr wrap="none" anchor="ctr"/>
                <a:lstStyle/>
                <a:p>
                  <a:endParaRPr lang="en-US"/>
                </a:p>
              </p:txBody>
            </p:sp>
            <p:sp>
              <p:nvSpPr>
                <p:cNvPr id="1079" name="Line 127"/>
                <p:cNvSpPr>
                  <a:spLocks noChangeShapeType="1"/>
                </p:cNvSpPr>
                <p:nvPr/>
              </p:nvSpPr>
              <p:spPr bwMode="white">
                <a:xfrm>
                  <a:off x="4446" y="255"/>
                  <a:ext cx="0" cy="418"/>
                </a:xfrm>
                <a:prstGeom prst="line">
                  <a:avLst/>
                </a:prstGeom>
                <a:noFill/>
                <a:ln w="9525">
                  <a:solidFill>
                    <a:schemeClr val="folHlink"/>
                  </a:solidFill>
                  <a:round/>
                  <a:headEnd/>
                  <a:tailEnd/>
                </a:ln>
              </p:spPr>
              <p:txBody>
                <a:bodyPr wrap="none" anchor="ctr"/>
                <a:lstStyle/>
                <a:p>
                  <a:endParaRPr lang="en-US"/>
                </a:p>
              </p:txBody>
            </p:sp>
            <p:sp>
              <p:nvSpPr>
                <p:cNvPr id="1080" name="Line 128"/>
                <p:cNvSpPr>
                  <a:spLocks noChangeShapeType="1"/>
                </p:cNvSpPr>
                <p:nvPr/>
              </p:nvSpPr>
              <p:spPr bwMode="white">
                <a:xfrm>
                  <a:off x="4674" y="255"/>
                  <a:ext cx="0" cy="418"/>
                </a:xfrm>
                <a:prstGeom prst="line">
                  <a:avLst/>
                </a:prstGeom>
                <a:noFill/>
                <a:ln w="9525">
                  <a:solidFill>
                    <a:schemeClr val="folHlink"/>
                  </a:solidFill>
                  <a:round/>
                  <a:headEnd/>
                  <a:tailEnd/>
                </a:ln>
              </p:spPr>
              <p:txBody>
                <a:bodyPr wrap="none" anchor="ctr"/>
                <a:lstStyle/>
                <a:p>
                  <a:endParaRPr lang="en-US"/>
                </a:p>
              </p:txBody>
            </p:sp>
            <p:sp>
              <p:nvSpPr>
                <p:cNvPr id="1081" name="Line 129"/>
                <p:cNvSpPr>
                  <a:spLocks noChangeShapeType="1"/>
                </p:cNvSpPr>
                <p:nvPr/>
              </p:nvSpPr>
              <p:spPr bwMode="white">
                <a:xfrm>
                  <a:off x="4902" y="255"/>
                  <a:ext cx="0" cy="418"/>
                </a:xfrm>
                <a:prstGeom prst="line">
                  <a:avLst/>
                </a:prstGeom>
                <a:noFill/>
                <a:ln w="9525">
                  <a:solidFill>
                    <a:schemeClr val="folHlink"/>
                  </a:solidFill>
                  <a:round/>
                  <a:headEnd/>
                  <a:tailEnd/>
                </a:ln>
              </p:spPr>
              <p:txBody>
                <a:bodyPr wrap="none" anchor="ctr"/>
                <a:lstStyle/>
                <a:p>
                  <a:endParaRPr lang="en-US"/>
                </a:p>
              </p:txBody>
            </p:sp>
            <p:sp>
              <p:nvSpPr>
                <p:cNvPr id="1082" name="Line 130"/>
                <p:cNvSpPr>
                  <a:spLocks noChangeShapeType="1"/>
                </p:cNvSpPr>
                <p:nvPr/>
              </p:nvSpPr>
              <p:spPr bwMode="white">
                <a:xfrm>
                  <a:off x="5130" y="255"/>
                  <a:ext cx="0" cy="418"/>
                </a:xfrm>
                <a:prstGeom prst="line">
                  <a:avLst/>
                </a:prstGeom>
                <a:noFill/>
                <a:ln w="9525">
                  <a:solidFill>
                    <a:schemeClr val="folHlink"/>
                  </a:solidFill>
                  <a:round/>
                  <a:headEnd/>
                  <a:tailEnd/>
                </a:ln>
              </p:spPr>
              <p:txBody>
                <a:bodyPr wrap="none" anchor="ctr"/>
                <a:lstStyle/>
                <a:p>
                  <a:endParaRPr lang="en-US"/>
                </a:p>
              </p:txBody>
            </p:sp>
            <p:sp>
              <p:nvSpPr>
                <p:cNvPr id="1083" name="Line 131"/>
                <p:cNvSpPr>
                  <a:spLocks noChangeShapeType="1"/>
                </p:cNvSpPr>
                <p:nvPr/>
              </p:nvSpPr>
              <p:spPr bwMode="white">
                <a:xfrm>
                  <a:off x="5358" y="255"/>
                  <a:ext cx="0" cy="418"/>
                </a:xfrm>
                <a:prstGeom prst="line">
                  <a:avLst/>
                </a:prstGeom>
                <a:noFill/>
                <a:ln w="9525">
                  <a:solidFill>
                    <a:schemeClr val="folHlink"/>
                  </a:solidFill>
                  <a:round/>
                  <a:headEnd/>
                  <a:tailEnd/>
                </a:ln>
              </p:spPr>
              <p:txBody>
                <a:bodyPr wrap="none" anchor="ctr"/>
                <a:lstStyle/>
                <a:p>
                  <a:endParaRPr lang="en-US"/>
                </a:p>
              </p:txBody>
            </p:sp>
          </p:grpSp>
          <p:grpSp>
            <p:nvGrpSpPr>
              <p:cNvPr id="1037" name="Group 132"/>
              <p:cNvGrpSpPr>
                <a:grpSpLocks/>
              </p:cNvGrpSpPr>
              <p:nvPr/>
            </p:nvGrpSpPr>
            <p:grpSpPr bwMode="auto">
              <a:xfrm>
                <a:off x="1208" y="109"/>
                <a:ext cx="3694" cy="423"/>
                <a:chOff x="1034" y="245"/>
                <a:chExt cx="3694" cy="423"/>
              </a:xfrm>
            </p:grpSpPr>
            <p:sp>
              <p:nvSpPr>
                <p:cNvPr id="1038" name="Line 133"/>
                <p:cNvSpPr>
                  <a:spLocks noChangeShapeType="1"/>
                </p:cNvSpPr>
                <p:nvPr/>
              </p:nvSpPr>
              <p:spPr bwMode="ltGray">
                <a:xfrm>
                  <a:off x="2676" y="246"/>
                  <a:ext cx="0" cy="142"/>
                </a:xfrm>
                <a:prstGeom prst="line">
                  <a:avLst/>
                </a:prstGeom>
                <a:noFill/>
                <a:ln w="9525">
                  <a:solidFill>
                    <a:schemeClr val="hlink"/>
                  </a:solidFill>
                  <a:round/>
                  <a:headEnd/>
                  <a:tailEnd/>
                </a:ln>
              </p:spPr>
              <p:txBody>
                <a:bodyPr wrap="none" anchor="ctr"/>
                <a:lstStyle/>
                <a:p>
                  <a:endParaRPr lang="en-US"/>
                </a:p>
              </p:txBody>
            </p:sp>
            <p:sp>
              <p:nvSpPr>
                <p:cNvPr id="1039" name="Line 134"/>
                <p:cNvSpPr>
                  <a:spLocks noChangeShapeType="1"/>
                </p:cNvSpPr>
                <p:nvPr/>
              </p:nvSpPr>
              <p:spPr bwMode="ltGray">
                <a:xfrm>
                  <a:off x="2798" y="468"/>
                  <a:ext cx="70" cy="0"/>
                </a:xfrm>
                <a:prstGeom prst="line">
                  <a:avLst/>
                </a:prstGeom>
                <a:noFill/>
                <a:ln w="9525">
                  <a:solidFill>
                    <a:schemeClr val="hlink"/>
                  </a:solidFill>
                  <a:round/>
                  <a:headEnd/>
                  <a:tailEnd/>
                </a:ln>
              </p:spPr>
              <p:txBody>
                <a:bodyPr wrap="none" anchor="ctr"/>
                <a:lstStyle/>
                <a:p>
                  <a:endParaRPr lang="en-US"/>
                </a:p>
              </p:txBody>
            </p:sp>
            <p:sp>
              <p:nvSpPr>
                <p:cNvPr id="1040" name="Line 135"/>
                <p:cNvSpPr>
                  <a:spLocks noChangeShapeType="1"/>
                </p:cNvSpPr>
                <p:nvPr/>
              </p:nvSpPr>
              <p:spPr bwMode="ltGray">
                <a:xfrm>
                  <a:off x="2904" y="486"/>
                  <a:ext cx="0" cy="28"/>
                </a:xfrm>
                <a:prstGeom prst="line">
                  <a:avLst/>
                </a:prstGeom>
                <a:noFill/>
                <a:ln w="9525">
                  <a:solidFill>
                    <a:schemeClr val="hlink"/>
                  </a:solidFill>
                  <a:round/>
                  <a:headEnd/>
                  <a:tailEnd/>
                </a:ln>
              </p:spPr>
              <p:txBody>
                <a:bodyPr wrap="none" anchor="ctr"/>
                <a:lstStyle/>
                <a:p>
                  <a:endParaRPr lang="en-US"/>
                </a:p>
              </p:txBody>
            </p:sp>
            <p:sp>
              <p:nvSpPr>
                <p:cNvPr id="1041" name="Line 136"/>
                <p:cNvSpPr>
                  <a:spLocks noChangeShapeType="1"/>
                </p:cNvSpPr>
                <p:nvPr/>
              </p:nvSpPr>
              <p:spPr bwMode="ltGray">
                <a:xfrm>
                  <a:off x="3132" y="586"/>
                  <a:ext cx="0" cy="79"/>
                </a:xfrm>
                <a:prstGeom prst="line">
                  <a:avLst/>
                </a:prstGeom>
                <a:noFill/>
                <a:ln w="9525">
                  <a:solidFill>
                    <a:schemeClr val="hlink"/>
                  </a:solidFill>
                  <a:round/>
                  <a:headEnd/>
                  <a:tailEnd/>
                </a:ln>
              </p:spPr>
              <p:txBody>
                <a:bodyPr wrap="none" anchor="ctr"/>
                <a:lstStyle/>
                <a:p>
                  <a:endParaRPr lang="en-US"/>
                </a:p>
              </p:txBody>
            </p:sp>
            <p:sp>
              <p:nvSpPr>
                <p:cNvPr id="1042" name="Line 137"/>
                <p:cNvSpPr>
                  <a:spLocks noChangeShapeType="1"/>
                </p:cNvSpPr>
                <p:nvPr/>
              </p:nvSpPr>
              <p:spPr bwMode="ltGray">
                <a:xfrm>
                  <a:off x="3816" y="358"/>
                  <a:ext cx="0" cy="180"/>
                </a:xfrm>
                <a:prstGeom prst="line">
                  <a:avLst/>
                </a:prstGeom>
                <a:noFill/>
                <a:ln w="9525">
                  <a:solidFill>
                    <a:schemeClr val="hlink"/>
                  </a:solidFill>
                  <a:round/>
                  <a:headEnd/>
                  <a:tailEnd/>
                </a:ln>
              </p:spPr>
              <p:txBody>
                <a:bodyPr wrap="none" anchor="ctr"/>
                <a:lstStyle/>
                <a:p>
                  <a:endParaRPr lang="en-US"/>
                </a:p>
              </p:txBody>
            </p:sp>
            <p:sp>
              <p:nvSpPr>
                <p:cNvPr id="1043" name="Line 138"/>
                <p:cNvSpPr>
                  <a:spLocks noChangeShapeType="1"/>
                </p:cNvSpPr>
                <p:nvPr/>
              </p:nvSpPr>
              <p:spPr bwMode="ltGray">
                <a:xfrm>
                  <a:off x="3722" y="468"/>
                  <a:ext cx="348" cy="0"/>
                </a:xfrm>
                <a:prstGeom prst="line">
                  <a:avLst/>
                </a:prstGeom>
                <a:noFill/>
                <a:ln w="9525">
                  <a:solidFill>
                    <a:schemeClr val="hlink"/>
                  </a:solidFill>
                  <a:round/>
                  <a:headEnd/>
                  <a:tailEnd/>
                </a:ln>
              </p:spPr>
              <p:txBody>
                <a:bodyPr wrap="none" anchor="ctr"/>
                <a:lstStyle/>
                <a:p>
                  <a:endParaRPr lang="en-US"/>
                </a:p>
              </p:txBody>
            </p:sp>
            <p:sp>
              <p:nvSpPr>
                <p:cNvPr id="1044" name="Line 139"/>
                <p:cNvSpPr>
                  <a:spLocks noChangeShapeType="1"/>
                </p:cNvSpPr>
                <p:nvPr/>
              </p:nvSpPr>
              <p:spPr bwMode="ltGray">
                <a:xfrm>
                  <a:off x="4044" y="372"/>
                  <a:ext cx="0" cy="294"/>
                </a:xfrm>
                <a:prstGeom prst="line">
                  <a:avLst/>
                </a:prstGeom>
                <a:noFill/>
                <a:ln w="9525">
                  <a:solidFill>
                    <a:schemeClr val="hlink"/>
                  </a:solidFill>
                  <a:round/>
                  <a:headEnd/>
                  <a:tailEnd/>
                </a:ln>
              </p:spPr>
              <p:txBody>
                <a:bodyPr wrap="none" anchor="ctr"/>
                <a:lstStyle/>
                <a:p>
                  <a:endParaRPr lang="en-US"/>
                </a:p>
              </p:txBody>
            </p:sp>
            <p:sp>
              <p:nvSpPr>
                <p:cNvPr id="1045" name="Line 140"/>
                <p:cNvSpPr>
                  <a:spLocks noChangeShapeType="1"/>
                </p:cNvSpPr>
                <p:nvPr/>
              </p:nvSpPr>
              <p:spPr bwMode="ltGray">
                <a:xfrm flipV="1">
                  <a:off x="4046" y="248"/>
                  <a:ext cx="0" cy="50"/>
                </a:xfrm>
                <a:prstGeom prst="line">
                  <a:avLst/>
                </a:prstGeom>
                <a:noFill/>
                <a:ln w="9525">
                  <a:solidFill>
                    <a:schemeClr val="hlink"/>
                  </a:solidFill>
                  <a:round/>
                  <a:headEnd/>
                  <a:tailEnd/>
                </a:ln>
              </p:spPr>
              <p:txBody>
                <a:bodyPr wrap="none" anchor="ctr"/>
                <a:lstStyle/>
                <a:p>
                  <a:endParaRPr lang="en-US"/>
                </a:p>
              </p:txBody>
            </p:sp>
            <p:sp>
              <p:nvSpPr>
                <p:cNvPr id="1046" name="Line 141"/>
                <p:cNvSpPr>
                  <a:spLocks noChangeShapeType="1"/>
                </p:cNvSpPr>
                <p:nvPr/>
              </p:nvSpPr>
              <p:spPr bwMode="ltGray">
                <a:xfrm flipV="1">
                  <a:off x="4272" y="246"/>
                  <a:ext cx="0" cy="182"/>
                </a:xfrm>
                <a:prstGeom prst="line">
                  <a:avLst/>
                </a:prstGeom>
                <a:noFill/>
                <a:ln w="9525">
                  <a:solidFill>
                    <a:schemeClr val="hlink"/>
                  </a:solidFill>
                  <a:round/>
                  <a:headEnd/>
                  <a:tailEnd/>
                </a:ln>
              </p:spPr>
              <p:txBody>
                <a:bodyPr wrap="none" anchor="ctr"/>
                <a:lstStyle/>
                <a:p>
                  <a:endParaRPr lang="en-US"/>
                </a:p>
              </p:txBody>
            </p:sp>
            <p:sp>
              <p:nvSpPr>
                <p:cNvPr id="1047" name="Line 142"/>
                <p:cNvSpPr>
                  <a:spLocks noChangeShapeType="1"/>
                </p:cNvSpPr>
                <p:nvPr/>
              </p:nvSpPr>
              <p:spPr bwMode="ltGray">
                <a:xfrm flipH="1">
                  <a:off x="4422" y="468"/>
                  <a:ext cx="78" cy="0"/>
                </a:xfrm>
                <a:prstGeom prst="line">
                  <a:avLst/>
                </a:prstGeom>
                <a:noFill/>
                <a:ln w="9525">
                  <a:solidFill>
                    <a:schemeClr val="hlink"/>
                  </a:solidFill>
                  <a:round/>
                  <a:headEnd/>
                  <a:tailEnd/>
                </a:ln>
              </p:spPr>
              <p:txBody>
                <a:bodyPr wrap="none" anchor="ctr"/>
                <a:lstStyle/>
                <a:p>
                  <a:endParaRPr lang="en-US"/>
                </a:p>
              </p:txBody>
            </p:sp>
            <p:sp>
              <p:nvSpPr>
                <p:cNvPr id="1048" name="Line 143"/>
                <p:cNvSpPr>
                  <a:spLocks noChangeShapeType="1"/>
                </p:cNvSpPr>
                <p:nvPr/>
              </p:nvSpPr>
              <p:spPr bwMode="ltGray">
                <a:xfrm flipH="1">
                  <a:off x="4290" y="468"/>
                  <a:ext cx="62" cy="0"/>
                </a:xfrm>
                <a:prstGeom prst="line">
                  <a:avLst/>
                </a:prstGeom>
                <a:noFill/>
                <a:ln w="9525">
                  <a:solidFill>
                    <a:schemeClr val="hlink"/>
                  </a:solidFill>
                  <a:round/>
                  <a:headEnd/>
                  <a:tailEnd/>
                </a:ln>
              </p:spPr>
              <p:txBody>
                <a:bodyPr wrap="none" anchor="ctr"/>
                <a:lstStyle/>
                <a:p>
                  <a:endParaRPr lang="en-US"/>
                </a:p>
              </p:txBody>
            </p:sp>
            <p:sp>
              <p:nvSpPr>
                <p:cNvPr id="1049" name="Line 144"/>
                <p:cNvSpPr>
                  <a:spLocks noChangeShapeType="1"/>
                </p:cNvSpPr>
                <p:nvPr/>
              </p:nvSpPr>
              <p:spPr bwMode="ltGray">
                <a:xfrm flipV="1">
                  <a:off x="4500" y="246"/>
                  <a:ext cx="0" cy="270"/>
                </a:xfrm>
                <a:prstGeom prst="line">
                  <a:avLst/>
                </a:prstGeom>
                <a:noFill/>
                <a:ln w="9525">
                  <a:solidFill>
                    <a:schemeClr val="hlink"/>
                  </a:solidFill>
                  <a:round/>
                  <a:headEnd/>
                  <a:tailEnd/>
                </a:ln>
              </p:spPr>
              <p:txBody>
                <a:bodyPr wrap="none" anchor="ctr"/>
                <a:lstStyle/>
                <a:p>
                  <a:endParaRPr lang="en-US"/>
                </a:p>
              </p:txBody>
            </p:sp>
            <p:sp>
              <p:nvSpPr>
                <p:cNvPr id="1050" name="Line 145"/>
                <p:cNvSpPr>
                  <a:spLocks noChangeShapeType="1"/>
                </p:cNvSpPr>
                <p:nvPr/>
              </p:nvSpPr>
              <p:spPr bwMode="ltGray">
                <a:xfrm>
                  <a:off x="4728" y="606"/>
                  <a:ext cx="0" cy="34"/>
                </a:xfrm>
                <a:prstGeom prst="line">
                  <a:avLst/>
                </a:prstGeom>
                <a:noFill/>
                <a:ln w="9525">
                  <a:solidFill>
                    <a:schemeClr val="hlink"/>
                  </a:solidFill>
                  <a:round/>
                  <a:headEnd/>
                  <a:tailEnd/>
                </a:ln>
              </p:spPr>
              <p:txBody>
                <a:bodyPr wrap="none" anchor="ctr"/>
                <a:lstStyle/>
                <a:p>
                  <a:endParaRPr lang="en-US"/>
                </a:p>
              </p:txBody>
            </p:sp>
            <p:sp>
              <p:nvSpPr>
                <p:cNvPr id="1051" name="Line 146"/>
                <p:cNvSpPr>
                  <a:spLocks noChangeShapeType="1"/>
                </p:cNvSpPr>
                <p:nvPr/>
              </p:nvSpPr>
              <p:spPr bwMode="ltGray">
                <a:xfrm>
                  <a:off x="1992" y="250"/>
                  <a:ext cx="0" cy="62"/>
                </a:xfrm>
                <a:prstGeom prst="line">
                  <a:avLst/>
                </a:prstGeom>
                <a:noFill/>
                <a:ln w="9525">
                  <a:solidFill>
                    <a:schemeClr val="hlink"/>
                  </a:solidFill>
                  <a:round/>
                  <a:headEnd/>
                  <a:tailEnd/>
                </a:ln>
              </p:spPr>
              <p:txBody>
                <a:bodyPr wrap="none" anchor="ctr"/>
                <a:lstStyle/>
                <a:p>
                  <a:endParaRPr lang="en-US"/>
                </a:p>
              </p:txBody>
            </p:sp>
            <p:sp>
              <p:nvSpPr>
                <p:cNvPr id="1052" name="Line 147"/>
                <p:cNvSpPr>
                  <a:spLocks noChangeShapeType="1"/>
                </p:cNvSpPr>
                <p:nvPr/>
              </p:nvSpPr>
              <p:spPr bwMode="ltGray">
                <a:xfrm>
                  <a:off x="1764" y="247"/>
                  <a:ext cx="0" cy="337"/>
                </a:xfrm>
                <a:prstGeom prst="line">
                  <a:avLst/>
                </a:prstGeom>
                <a:noFill/>
                <a:ln w="9525">
                  <a:solidFill>
                    <a:schemeClr val="hlink"/>
                  </a:solidFill>
                  <a:round/>
                  <a:headEnd/>
                  <a:tailEnd/>
                </a:ln>
              </p:spPr>
              <p:txBody>
                <a:bodyPr wrap="none" anchor="ctr"/>
                <a:lstStyle/>
                <a:p>
                  <a:endParaRPr lang="en-US"/>
                </a:p>
              </p:txBody>
            </p:sp>
            <p:sp>
              <p:nvSpPr>
                <p:cNvPr id="1053" name="Line 148"/>
                <p:cNvSpPr>
                  <a:spLocks noChangeShapeType="1"/>
                </p:cNvSpPr>
                <p:nvPr/>
              </p:nvSpPr>
              <p:spPr bwMode="ltGray">
                <a:xfrm flipH="1">
                  <a:off x="1738" y="468"/>
                  <a:ext cx="68" cy="0"/>
                </a:xfrm>
                <a:prstGeom prst="line">
                  <a:avLst/>
                </a:prstGeom>
                <a:noFill/>
                <a:ln w="9525">
                  <a:solidFill>
                    <a:schemeClr val="hlink"/>
                  </a:solidFill>
                  <a:round/>
                  <a:headEnd/>
                  <a:tailEnd/>
                </a:ln>
              </p:spPr>
              <p:txBody>
                <a:bodyPr wrap="none" anchor="ctr"/>
                <a:lstStyle/>
                <a:p>
                  <a:endParaRPr lang="en-US"/>
                </a:p>
              </p:txBody>
            </p:sp>
            <p:sp>
              <p:nvSpPr>
                <p:cNvPr id="1054" name="Line 149"/>
                <p:cNvSpPr>
                  <a:spLocks noChangeShapeType="1"/>
                </p:cNvSpPr>
                <p:nvPr/>
              </p:nvSpPr>
              <p:spPr bwMode="ltGray">
                <a:xfrm>
                  <a:off x="1604" y="468"/>
                  <a:ext cx="60" cy="0"/>
                </a:xfrm>
                <a:prstGeom prst="line">
                  <a:avLst/>
                </a:prstGeom>
                <a:noFill/>
                <a:ln w="9525">
                  <a:solidFill>
                    <a:schemeClr val="hlink"/>
                  </a:solidFill>
                  <a:round/>
                  <a:headEnd/>
                  <a:tailEnd/>
                </a:ln>
              </p:spPr>
              <p:txBody>
                <a:bodyPr wrap="none" anchor="ctr"/>
                <a:lstStyle/>
                <a:p>
                  <a:endParaRPr lang="en-US"/>
                </a:p>
              </p:txBody>
            </p:sp>
            <p:sp>
              <p:nvSpPr>
                <p:cNvPr id="1055" name="Line 150"/>
                <p:cNvSpPr>
                  <a:spLocks noChangeShapeType="1"/>
                </p:cNvSpPr>
                <p:nvPr/>
              </p:nvSpPr>
              <p:spPr bwMode="ltGray">
                <a:xfrm flipH="1">
                  <a:off x="1404" y="468"/>
                  <a:ext cx="82" cy="0"/>
                </a:xfrm>
                <a:prstGeom prst="line">
                  <a:avLst/>
                </a:prstGeom>
                <a:noFill/>
                <a:ln w="9525">
                  <a:solidFill>
                    <a:schemeClr val="hlink"/>
                  </a:solidFill>
                  <a:round/>
                  <a:headEnd/>
                  <a:tailEnd/>
                </a:ln>
              </p:spPr>
              <p:txBody>
                <a:bodyPr wrap="none" anchor="ctr"/>
                <a:lstStyle/>
                <a:p>
                  <a:endParaRPr lang="en-US"/>
                </a:p>
              </p:txBody>
            </p:sp>
            <p:sp>
              <p:nvSpPr>
                <p:cNvPr id="1056" name="Line 151"/>
                <p:cNvSpPr>
                  <a:spLocks noChangeShapeType="1"/>
                </p:cNvSpPr>
                <p:nvPr/>
              </p:nvSpPr>
              <p:spPr bwMode="ltGray">
                <a:xfrm>
                  <a:off x="1034" y="468"/>
                  <a:ext cx="348" cy="0"/>
                </a:xfrm>
                <a:prstGeom prst="line">
                  <a:avLst/>
                </a:prstGeom>
                <a:noFill/>
                <a:ln w="9525">
                  <a:solidFill>
                    <a:schemeClr val="hlink"/>
                  </a:solidFill>
                  <a:round/>
                  <a:headEnd/>
                  <a:tailEnd/>
                </a:ln>
              </p:spPr>
              <p:txBody>
                <a:bodyPr wrap="none" anchor="ctr"/>
                <a:lstStyle/>
                <a:p>
                  <a:endParaRPr lang="en-US"/>
                </a:p>
              </p:txBody>
            </p:sp>
            <p:sp>
              <p:nvSpPr>
                <p:cNvPr id="1057" name="Line 152"/>
                <p:cNvSpPr>
                  <a:spLocks noChangeShapeType="1"/>
                </p:cNvSpPr>
                <p:nvPr/>
              </p:nvSpPr>
              <p:spPr bwMode="ltGray">
                <a:xfrm>
                  <a:off x="1306" y="370"/>
                  <a:ext cx="0" cy="298"/>
                </a:xfrm>
                <a:prstGeom prst="line">
                  <a:avLst/>
                </a:prstGeom>
                <a:noFill/>
                <a:ln w="9525">
                  <a:solidFill>
                    <a:schemeClr val="hlink"/>
                  </a:solidFill>
                  <a:round/>
                  <a:headEnd/>
                  <a:tailEnd/>
                </a:ln>
              </p:spPr>
              <p:txBody>
                <a:bodyPr wrap="none" anchor="ctr"/>
                <a:lstStyle/>
                <a:p>
                  <a:endParaRPr lang="en-US"/>
                </a:p>
              </p:txBody>
            </p:sp>
            <p:sp>
              <p:nvSpPr>
                <p:cNvPr id="1058" name="Line 153"/>
                <p:cNvSpPr>
                  <a:spLocks noChangeShapeType="1"/>
                </p:cNvSpPr>
                <p:nvPr/>
              </p:nvSpPr>
              <p:spPr bwMode="ltGray">
                <a:xfrm>
                  <a:off x="1080" y="388"/>
                  <a:ext cx="0" cy="156"/>
                </a:xfrm>
                <a:prstGeom prst="line">
                  <a:avLst/>
                </a:prstGeom>
                <a:noFill/>
                <a:ln w="9525">
                  <a:solidFill>
                    <a:schemeClr val="hlink"/>
                  </a:solidFill>
                  <a:round/>
                  <a:headEnd/>
                  <a:tailEnd/>
                </a:ln>
              </p:spPr>
              <p:txBody>
                <a:bodyPr wrap="none" anchor="ctr"/>
                <a:lstStyle/>
                <a:p>
                  <a:endParaRPr lang="en-US"/>
                </a:p>
              </p:txBody>
            </p:sp>
            <p:sp>
              <p:nvSpPr>
                <p:cNvPr id="1059" name="Line 154"/>
                <p:cNvSpPr>
                  <a:spLocks noChangeShapeType="1"/>
                </p:cNvSpPr>
                <p:nvPr/>
              </p:nvSpPr>
              <p:spPr bwMode="ltGray">
                <a:xfrm flipH="1" flipV="1">
                  <a:off x="1308" y="245"/>
                  <a:ext cx="0" cy="27"/>
                </a:xfrm>
                <a:prstGeom prst="line">
                  <a:avLst/>
                </a:prstGeom>
                <a:noFill/>
                <a:ln w="9525">
                  <a:solidFill>
                    <a:schemeClr val="hlink"/>
                  </a:solidFill>
                  <a:round/>
                  <a:headEnd/>
                  <a:tailEnd/>
                </a:ln>
              </p:spPr>
              <p:txBody>
                <a:bodyPr wrap="none" anchor="ctr"/>
                <a:lstStyle/>
                <a:p>
                  <a:endParaRPr lang="en-US"/>
                </a:p>
              </p:txBody>
            </p:sp>
            <p:sp>
              <p:nvSpPr>
                <p:cNvPr id="1060" name="Line 155"/>
                <p:cNvSpPr>
                  <a:spLocks noChangeShapeType="1"/>
                </p:cNvSpPr>
                <p:nvPr/>
              </p:nvSpPr>
              <p:spPr bwMode="ltGray">
                <a:xfrm>
                  <a:off x="1536" y="316"/>
                  <a:ext cx="0" cy="96"/>
                </a:xfrm>
                <a:prstGeom prst="line">
                  <a:avLst/>
                </a:prstGeom>
                <a:noFill/>
                <a:ln w="9525">
                  <a:solidFill>
                    <a:schemeClr val="hlink"/>
                  </a:solidFill>
                  <a:round/>
                  <a:headEnd/>
                  <a:tailEnd/>
                </a:ln>
              </p:spPr>
              <p:txBody>
                <a:bodyPr wrap="none" anchor="ctr"/>
                <a:lstStyle/>
                <a:p>
                  <a:endParaRPr lang="en-US"/>
                </a:p>
              </p:txBody>
            </p:sp>
            <p:sp>
              <p:nvSpPr>
                <p:cNvPr id="1061" name="Line 156"/>
                <p:cNvSpPr>
                  <a:spLocks noChangeShapeType="1"/>
                </p:cNvSpPr>
                <p:nvPr/>
              </p:nvSpPr>
              <p:spPr bwMode="ltGray">
                <a:xfrm flipV="1">
                  <a:off x="1536" y="247"/>
                  <a:ext cx="0" cy="22"/>
                </a:xfrm>
                <a:prstGeom prst="line">
                  <a:avLst/>
                </a:prstGeom>
                <a:noFill/>
                <a:ln w="9525">
                  <a:solidFill>
                    <a:schemeClr val="hlink"/>
                  </a:solidFill>
                  <a:round/>
                  <a:headEnd/>
                  <a:tailEnd/>
                </a:ln>
              </p:spPr>
              <p:txBody>
                <a:bodyPr wrap="none" anchor="ctr"/>
                <a:lstStyle/>
                <a:p>
                  <a:endParaRPr lang="en-US"/>
                </a:p>
              </p:txBody>
            </p:sp>
            <p:sp>
              <p:nvSpPr>
                <p:cNvPr id="1062" name="Line 157"/>
                <p:cNvSpPr>
                  <a:spLocks noChangeShapeType="1"/>
                </p:cNvSpPr>
                <p:nvPr/>
              </p:nvSpPr>
              <p:spPr bwMode="ltGray">
                <a:xfrm>
                  <a:off x="4095" y="467"/>
                  <a:ext cx="80" cy="0"/>
                </a:xfrm>
                <a:prstGeom prst="line">
                  <a:avLst/>
                </a:prstGeom>
                <a:noFill/>
                <a:ln w="9525">
                  <a:solidFill>
                    <a:schemeClr val="hlink"/>
                  </a:solidFill>
                  <a:round/>
                  <a:headEnd/>
                  <a:tailEnd/>
                </a:ln>
              </p:spPr>
              <p:txBody>
                <a:bodyPr wrap="none" anchor="ctr"/>
                <a:lstStyle/>
                <a:p>
                  <a:endParaRPr lang="en-US"/>
                </a:p>
              </p:txBody>
            </p:sp>
          </p:grpSp>
        </p:grpSp>
        <p:pic>
          <p:nvPicPr>
            <p:cNvPr id="1033" name="Picture 161" descr="earth"/>
            <p:cNvPicPr>
              <a:picLocks noChangeAspect="1" noChangeArrowheads="1"/>
            </p:cNvPicPr>
            <p:nvPr userDrawn="1"/>
          </p:nvPicPr>
          <p:blipFill>
            <a:blip r:embed="rId13" cstate="print">
              <a:clrChange>
                <a:clrFrom>
                  <a:srgbClr val="000000"/>
                </a:clrFrom>
                <a:clrTo>
                  <a:srgbClr val="000000">
                    <a:alpha val="0"/>
                  </a:srgbClr>
                </a:clrTo>
              </a:clrChange>
            </a:blip>
            <a:srcRect/>
            <a:stretch>
              <a:fillRect/>
            </a:stretch>
          </p:blipFill>
          <p:spPr bwMode="auto">
            <a:xfrm>
              <a:off x="165" y="55"/>
              <a:ext cx="562" cy="52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67"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cs typeface="Tahoma" pitchFamily="34" charset="0"/>
        </a:defRPr>
      </a:lvl2pPr>
      <a:lvl3pPr algn="l" rtl="0" eaLnBrk="0" fontAlgn="base" hangingPunct="0">
        <a:spcBef>
          <a:spcPct val="0"/>
        </a:spcBef>
        <a:spcAft>
          <a:spcPct val="0"/>
        </a:spcAft>
        <a:defRPr sz="4400" i="1">
          <a:solidFill>
            <a:schemeClr val="tx2"/>
          </a:solidFill>
          <a:latin typeface="Times New Roman" pitchFamily="18" charset="0"/>
          <a:cs typeface="Tahoma" pitchFamily="34" charset="0"/>
        </a:defRPr>
      </a:lvl3pPr>
      <a:lvl4pPr algn="l" rtl="0" eaLnBrk="0" fontAlgn="base" hangingPunct="0">
        <a:spcBef>
          <a:spcPct val="0"/>
        </a:spcBef>
        <a:spcAft>
          <a:spcPct val="0"/>
        </a:spcAft>
        <a:defRPr sz="4400" i="1">
          <a:solidFill>
            <a:schemeClr val="tx2"/>
          </a:solidFill>
          <a:latin typeface="Times New Roman" pitchFamily="18" charset="0"/>
          <a:cs typeface="Tahoma" pitchFamily="34" charset="0"/>
        </a:defRPr>
      </a:lvl4pPr>
      <a:lvl5pPr algn="l" rtl="0" eaLnBrk="0" fontAlgn="base" hangingPunct="0">
        <a:spcBef>
          <a:spcPct val="0"/>
        </a:spcBef>
        <a:spcAft>
          <a:spcPct val="0"/>
        </a:spcAft>
        <a:defRPr sz="4400" i="1">
          <a:solidFill>
            <a:schemeClr val="tx2"/>
          </a:solidFill>
          <a:latin typeface="Times New Roman" pitchFamily="18" charset="0"/>
          <a:cs typeface="Tahoma" pitchFamily="34" charset="0"/>
        </a:defRPr>
      </a:lvl5pPr>
      <a:lvl6pPr marL="457200" algn="l" rtl="0" eaLnBrk="1" fontAlgn="base" hangingPunct="1">
        <a:spcBef>
          <a:spcPct val="0"/>
        </a:spcBef>
        <a:spcAft>
          <a:spcPct val="0"/>
        </a:spcAft>
        <a:defRPr sz="4400" i="1">
          <a:solidFill>
            <a:schemeClr val="tx2"/>
          </a:solidFill>
          <a:latin typeface="Times New Roman" pitchFamily="18" charset="0"/>
          <a:cs typeface="Tahoma" pitchFamily="34" charset="0"/>
        </a:defRPr>
      </a:lvl6pPr>
      <a:lvl7pPr marL="914400" algn="l" rtl="0" eaLnBrk="1" fontAlgn="base" hangingPunct="1">
        <a:spcBef>
          <a:spcPct val="0"/>
        </a:spcBef>
        <a:spcAft>
          <a:spcPct val="0"/>
        </a:spcAft>
        <a:defRPr sz="4400" i="1">
          <a:solidFill>
            <a:schemeClr val="tx2"/>
          </a:solidFill>
          <a:latin typeface="Times New Roman" pitchFamily="18" charset="0"/>
          <a:cs typeface="Tahoma" pitchFamily="34" charset="0"/>
        </a:defRPr>
      </a:lvl7pPr>
      <a:lvl8pPr marL="1371600" algn="l" rtl="0" eaLnBrk="1" fontAlgn="base" hangingPunct="1">
        <a:spcBef>
          <a:spcPct val="0"/>
        </a:spcBef>
        <a:spcAft>
          <a:spcPct val="0"/>
        </a:spcAft>
        <a:defRPr sz="4400" i="1">
          <a:solidFill>
            <a:schemeClr val="tx2"/>
          </a:solidFill>
          <a:latin typeface="Times New Roman" pitchFamily="18" charset="0"/>
          <a:cs typeface="Tahoma" pitchFamily="34" charset="0"/>
        </a:defRPr>
      </a:lvl8pPr>
      <a:lvl9pPr marL="1828800" algn="l" rtl="0" eaLnBrk="1" fontAlgn="base" hangingPunct="1">
        <a:spcBef>
          <a:spcPct val="0"/>
        </a:spcBef>
        <a:spcAft>
          <a:spcPct val="0"/>
        </a:spcAft>
        <a:defRPr sz="4400" i="1">
          <a:solidFill>
            <a:schemeClr val="tx2"/>
          </a:solidFill>
          <a:latin typeface="Times New Roman" pitchFamily="18" charset="0"/>
          <a:cs typeface="Tahoma" pitchFamily="34" charset="0"/>
        </a:defRPr>
      </a:lvl9pPr>
    </p:titleStyle>
    <p:bodyStyle>
      <a:lvl1pPr marL="342900" indent="-342900" algn="l" rtl="0" eaLnBrk="0" fontAlgn="base" hangingPunct="0">
        <a:spcBef>
          <a:spcPct val="20000"/>
        </a:spcBef>
        <a:spcAft>
          <a:spcPct val="0"/>
        </a:spcAft>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15"/>
        </a:buBlip>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tx2"/>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tx2"/>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tx2"/>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tx2"/>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sphereproject.org/handbook/"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www.unhcr.org/publ/PUBL/471db4c92.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hecbha.org/core-humanitarian-competencies-framework/"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hyperlink" Target="http://www.peopleinaid.org/code/default.asp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ecbproject.org/the-good-enough-guide/the-good-enough-guid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www.redr.org.uk/en/What_We_Do/training/Course_Calendar.cfm" TargetMode="External"/><Relationship Id="rId7" Type="http://schemas.openxmlformats.org/officeDocument/2006/relationships/hyperlink" Target="http://proyectokalu.com/" TargetMode="External"/><Relationship Id="rId2" Type="http://schemas.openxmlformats.org/officeDocument/2006/relationships/hyperlink" Target="http://www.reliefweb.int/rw/rwt.nsf/doc211?OpenForm" TargetMode="External"/><Relationship Id="rId1" Type="http://schemas.openxmlformats.org/officeDocument/2006/relationships/slideLayout" Target="../slideLayouts/slideLayout2.xml"/><Relationship Id="rId6" Type="http://schemas.openxmlformats.org/officeDocument/2006/relationships/hyperlink" Target="http://www.ifrc.org/en/get-involved/learning/" TargetMode="External"/><Relationship Id="rId5" Type="http://schemas.openxmlformats.org/officeDocument/2006/relationships/hyperlink" Target="http://www.ifrc.org/" TargetMode="External"/><Relationship Id="rId4" Type="http://schemas.openxmlformats.org/officeDocument/2006/relationships/hyperlink" Target="http://www.merlin.org.uk/Jobs-and-training/Training-courses.aspx"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devnetjobs.org/" TargetMode="External"/><Relationship Id="rId7" Type="http://schemas.openxmlformats.org/officeDocument/2006/relationships/image" Target="../media/image24.png"/><Relationship Id="rId2" Type="http://schemas.openxmlformats.org/officeDocument/2006/relationships/hyperlink" Target="http://www.devex.com/en/" TargetMode="External"/><Relationship Id="rId1" Type="http://schemas.openxmlformats.org/officeDocument/2006/relationships/slideLayout" Target="../slideLayouts/slideLayout2.xml"/><Relationship Id="rId6" Type="http://schemas.openxmlformats.org/officeDocument/2006/relationships/hyperlink" Target="http://www.peopleinaid.org/" TargetMode="External"/><Relationship Id="rId5" Type="http://schemas.openxmlformats.org/officeDocument/2006/relationships/hyperlink" Target="http://www.idealist.org/" TargetMode="External"/><Relationship Id="rId4" Type="http://schemas.openxmlformats.org/officeDocument/2006/relationships/hyperlink" Target="http://www.redcross.org/portal/site/en/menuitem.53fabf6cc033f17a2b1ecfbf43181aa0/?vgnextoid=d7ad2b0d3232b110VgnVCM10000089f0870aRCRD"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youtube.com/watch?v=AdiYgb-5cN4&amp;feature=related"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hyperlink" Target="http://www.youtube.com/watch?v=9HISK9JliyQ&amp;feature=relat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proyectokalu.com/" TargetMode="External"/><Relationship Id="rId7" Type="http://schemas.openxmlformats.org/officeDocument/2006/relationships/hyperlink" Target="http://www.exploringabroad.com/" TargetMode="External"/><Relationship Id="rId2" Type="http://schemas.openxmlformats.org/officeDocument/2006/relationships/hyperlink" Target="https://classes.redcross.org/Saba/Web_wdk/Main/learning/catalog/guestBrowseForLearning.rdf" TargetMode="External"/><Relationship Id="rId1" Type="http://schemas.openxmlformats.org/officeDocument/2006/relationships/slideLayout" Target="../slideLayouts/slideLayout2.xml"/><Relationship Id="rId6" Type="http://schemas.openxmlformats.org/officeDocument/2006/relationships/hyperlink" Target="http://www.idealist.org/" TargetMode="External"/><Relationship Id="rId5" Type="http://schemas.openxmlformats.org/officeDocument/2006/relationships/hyperlink" Target="http://www.peacecorps.gov/index.cfm?shell=learn" TargetMode="External"/><Relationship Id="rId4" Type="http://schemas.openxmlformats.org/officeDocument/2006/relationships/hyperlink" Target="http://www.ifrc.org/en/"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www.peopleinaid.org/pool/files/pubs/becoming-an-aid-worker-sept11-longer-version.pdf" TargetMode="External"/><Relationship Id="rId3" Type="http://schemas.openxmlformats.org/officeDocument/2006/relationships/hyperlink" Target="http://www.devex.com/en/" TargetMode="External"/><Relationship Id="rId7" Type="http://schemas.openxmlformats.org/officeDocument/2006/relationships/hyperlink" Target="http://www.sphereproject.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the-ecentre.net/resources/e_library/doc/han_Em.pdf" TargetMode="External"/><Relationship Id="rId5" Type="http://schemas.openxmlformats.org/officeDocument/2006/relationships/hyperlink" Target="http://peopleinaid.org/" TargetMode="External"/><Relationship Id="rId4" Type="http://schemas.openxmlformats.org/officeDocument/2006/relationships/hyperlink" Target="http://www.devnetjobs.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un.org/apps/news/story.asp?NewsID=46862&amp;Cr=humantarian&amp;Cr1="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ojQOyo6lrMQ"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http://ochaonline.un.org/whd/safety.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ctrTitle"/>
          </p:nvPr>
        </p:nvSpPr>
        <p:spPr>
          <a:xfrm>
            <a:off x="1981200" y="1676400"/>
            <a:ext cx="6934200" cy="2362200"/>
          </a:xfrm>
        </p:spPr>
        <p:txBody>
          <a:bodyPr/>
          <a:lstStyle/>
          <a:p>
            <a:pPr algn="ctr" eaLnBrk="1" hangingPunct="1"/>
            <a:r>
              <a:rPr lang="en-US" altLang="en-US" sz="6600" smtClean="0"/>
              <a:t/>
            </a:r>
            <a:br>
              <a:rPr lang="en-US" altLang="en-US" sz="6600" smtClean="0"/>
            </a:br>
            <a:endParaRPr lang="en-US" altLang="en-US" sz="6600" smtClean="0"/>
          </a:p>
        </p:txBody>
      </p:sp>
      <p:sp>
        <p:nvSpPr>
          <p:cNvPr id="3075" name="Subtitle 4"/>
          <p:cNvSpPr>
            <a:spLocks noGrp="1"/>
          </p:cNvSpPr>
          <p:nvPr>
            <p:ph type="subTitle" idx="1"/>
          </p:nvPr>
        </p:nvSpPr>
        <p:spPr>
          <a:xfrm>
            <a:off x="381000" y="1676400"/>
            <a:ext cx="8458200" cy="4800600"/>
          </a:xfrm>
        </p:spPr>
        <p:txBody>
          <a:bodyPr/>
          <a:lstStyle/>
          <a:p>
            <a:pPr algn="r" eaLnBrk="1" hangingPunct="1"/>
            <a:r>
              <a:rPr lang="en-US" altLang="en-US" sz="6000" dirty="0" smtClean="0">
                <a:solidFill>
                  <a:srgbClr val="FF0000"/>
                </a:solidFill>
              </a:rPr>
              <a:t>Becoming a Humanitarian Aid Worker</a:t>
            </a:r>
          </a:p>
          <a:p>
            <a:pPr algn="r" eaLnBrk="1" hangingPunct="1"/>
            <a:endParaRPr lang="en-US" altLang="en-US" sz="2800" dirty="0" smtClean="0">
              <a:solidFill>
                <a:srgbClr val="FF0000"/>
              </a:solidFill>
            </a:endParaRPr>
          </a:p>
          <a:p>
            <a:pPr algn="r" eaLnBrk="1" hangingPunct="1"/>
            <a:r>
              <a:rPr lang="en-US" altLang="en-US" sz="2800" dirty="0" smtClean="0"/>
              <a:t>Astrid </a:t>
            </a:r>
            <a:r>
              <a:rPr lang="en-US" altLang="en-US" sz="2800" dirty="0" err="1" smtClean="0"/>
              <a:t>Kersten</a:t>
            </a:r>
            <a:r>
              <a:rPr lang="en-US" altLang="en-US" sz="2800" dirty="0" smtClean="0"/>
              <a:t>, </a:t>
            </a:r>
            <a:r>
              <a:rPr lang="en-US" altLang="en-US" sz="2400" dirty="0" smtClean="0"/>
              <a:t>PhD, MPIA, GPHR, SPHR</a:t>
            </a:r>
          </a:p>
          <a:p>
            <a:pPr algn="r" eaLnBrk="1" hangingPunct="1"/>
            <a:r>
              <a:rPr lang="en-US" altLang="en-US" sz="2800" dirty="0" smtClean="0"/>
              <a:t>Mohammed Sidky</a:t>
            </a:r>
            <a:r>
              <a:rPr lang="en-US" altLang="en-US" sz="2400" dirty="0" smtClean="0"/>
              <a:t>, PhD, MPIA</a:t>
            </a:r>
          </a:p>
          <a:p>
            <a:pPr algn="r" eaLnBrk="1" hangingPunct="1"/>
            <a:r>
              <a:rPr lang="en-US" altLang="en-US" sz="2800" dirty="0" smtClean="0"/>
              <a:t>Final Project – </a:t>
            </a:r>
            <a:r>
              <a:rPr lang="en-US" altLang="en-US" sz="2800" dirty="0" err="1" smtClean="0"/>
              <a:t>Proyecto</a:t>
            </a:r>
            <a:r>
              <a:rPr lang="en-US" altLang="en-US" sz="2800" dirty="0" smtClean="0"/>
              <a:t> </a:t>
            </a:r>
            <a:r>
              <a:rPr lang="en-US" altLang="en-US" sz="2800" dirty="0" err="1" smtClean="0"/>
              <a:t>Kalu</a:t>
            </a:r>
            <a:r>
              <a:rPr lang="en-US" altLang="en-US" sz="2800" dirty="0" smtClean="0"/>
              <a:t> MICHA</a:t>
            </a:r>
          </a:p>
          <a:p>
            <a:pPr algn="r" eaLnBrk="1" hangingPunct="1"/>
            <a:endParaRPr lang="en-US" altLang="en-US" sz="2800" dirty="0" smtClean="0"/>
          </a:p>
          <a:p>
            <a:pPr algn="r" eaLnBrk="1" hangingPunct="1"/>
            <a:endParaRPr lang="en-US" altLang="en-US" sz="2800" dirty="0" smtClean="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772400" cy="685800"/>
          </a:xfrm>
        </p:spPr>
        <p:txBody>
          <a:bodyPr/>
          <a:lstStyle/>
          <a:p>
            <a:pPr>
              <a:defRPr/>
            </a:pPr>
            <a:r>
              <a:rPr lang="en-US" sz="4000" i="0" dirty="0" smtClean="0">
                <a:solidFill>
                  <a:srgbClr val="FF0000"/>
                </a:solidFill>
                <a:latin typeface="+mn-lt"/>
              </a:rPr>
              <a:t>II. Understanding the field of HA</a:t>
            </a:r>
            <a:endParaRPr lang="en-US" sz="4000" i="0" dirty="0">
              <a:solidFill>
                <a:srgbClr val="FF0000"/>
              </a:solidFill>
              <a:latin typeface="+mn-lt"/>
            </a:endParaRPr>
          </a:p>
        </p:txBody>
      </p:sp>
      <p:sp>
        <p:nvSpPr>
          <p:cNvPr id="11267" name="Content Placeholder 2"/>
          <p:cNvSpPr>
            <a:spLocks noGrp="1"/>
          </p:cNvSpPr>
          <p:nvPr>
            <p:ph idx="1"/>
          </p:nvPr>
        </p:nvSpPr>
        <p:spPr>
          <a:xfrm>
            <a:off x="685800" y="1066800"/>
            <a:ext cx="8077200" cy="5195888"/>
          </a:xfrm>
        </p:spPr>
        <p:txBody>
          <a:bodyPr/>
          <a:lstStyle/>
          <a:p>
            <a:r>
              <a:rPr lang="en-US" altLang="en-US" smtClean="0"/>
              <a:t>The field of humanitarian aid is complex</a:t>
            </a:r>
          </a:p>
          <a:p>
            <a:r>
              <a:rPr lang="en-US" altLang="en-US" smtClean="0"/>
              <a:t>We will now briefly look at the following:</a:t>
            </a:r>
          </a:p>
          <a:p>
            <a:pPr lvl="1"/>
            <a:r>
              <a:rPr lang="en-US" altLang="en-US" smtClean="0"/>
              <a:t>Humanitarian principles </a:t>
            </a:r>
          </a:p>
          <a:p>
            <a:pPr lvl="1"/>
            <a:r>
              <a:rPr lang="en-US" altLang="en-US" smtClean="0"/>
              <a:t>Specialty areas within HA</a:t>
            </a:r>
          </a:p>
          <a:p>
            <a:pPr lvl="1"/>
            <a:r>
              <a:rPr lang="en-US" altLang="en-US" smtClean="0"/>
              <a:t>Professionalization of the field</a:t>
            </a:r>
          </a:p>
          <a:p>
            <a:pPr lvl="2"/>
            <a:r>
              <a:rPr lang="en-US" altLang="en-US" smtClean="0"/>
              <a:t>Guidelines</a:t>
            </a:r>
          </a:p>
          <a:p>
            <a:pPr lvl="2"/>
            <a:r>
              <a:rPr lang="en-US" altLang="en-US" smtClean="0"/>
              <a:t>Competencies</a:t>
            </a:r>
          </a:p>
          <a:p>
            <a:pPr lvl="1"/>
            <a:endParaRPr lang="en-US" altLang="en-US" smtClean="0"/>
          </a:p>
        </p:txBody>
      </p:sp>
      <p:pic>
        <p:nvPicPr>
          <p:cNvPr id="11268" name="Picture 3"/>
          <p:cNvPicPr>
            <a:picLocks noChangeAspect="1"/>
          </p:cNvPicPr>
          <p:nvPr/>
        </p:nvPicPr>
        <p:blipFill>
          <a:blip r:embed="rId2" cstate="print"/>
          <a:srcRect/>
          <a:stretch>
            <a:fillRect/>
          </a:stretch>
        </p:blipFill>
        <p:spPr bwMode="auto">
          <a:xfrm>
            <a:off x="5791200" y="4114800"/>
            <a:ext cx="2390775" cy="19145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239000" cy="822325"/>
          </a:xfrm>
        </p:spPr>
        <p:txBody>
          <a:bodyPr/>
          <a:lstStyle/>
          <a:p>
            <a:pPr eaLnBrk="1" hangingPunct="1">
              <a:defRPr/>
            </a:pPr>
            <a:r>
              <a:rPr lang="en-US" sz="3600" i="0" dirty="0">
                <a:solidFill>
                  <a:srgbClr val="FF0000"/>
                </a:solidFill>
                <a:latin typeface="+mn-lt"/>
              </a:rPr>
              <a:t>UNICEF’s </a:t>
            </a:r>
            <a:r>
              <a:rPr lang="en-US" sz="3600" i="0" dirty="0" smtClean="0">
                <a:solidFill>
                  <a:srgbClr val="FF0000"/>
                </a:solidFill>
                <a:latin typeface="+mn-lt"/>
              </a:rPr>
              <a:t>humanitarian </a:t>
            </a:r>
            <a:r>
              <a:rPr lang="en-US" sz="3600" i="0" dirty="0">
                <a:solidFill>
                  <a:srgbClr val="FF0000"/>
                </a:solidFill>
                <a:latin typeface="+mn-lt"/>
              </a:rPr>
              <a:t>principles </a:t>
            </a:r>
          </a:p>
        </p:txBody>
      </p:sp>
      <p:sp>
        <p:nvSpPr>
          <p:cNvPr id="3" name="Content Placeholder 2"/>
          <p:cNvSpPr>
            <a:spLocks noGrp="1"/>
          </p:cNvSpPr>
          <p:nvPr>
            <p:ph idx="1"/>
          </p:nvPr>
        </p:nvSpPr>
        <p:spPr>
          <a:xfrm>
            <a:off x="609600" y="1143000"/>
            <a:ext cx="7848600" cy="5119688"/>
          </a:xfrm>
        </p:spPr>
        <p:txBody>
          <a:bodyPr/>
          <a:lstStyle/>
          <a:p>
            <a:pPr marL="0" indent="0" eaLnBrk="1" hangingPunct="1">
              <a:buFontTx/>
              <a:buNone/>
              <a:defRPr/>
            </a:pPr>
            <a:r>
              <a:rPr lang="en-US" dirty="0" smtClean="0"/>
              <a:t>1</a:t>
            </a:r>
            <a:r>
              <a:rPr lang="en-US" dirty="0"/>
              <a:t>.	The humanitarian </a:t>
            </a:r>
            <a:r>
              <a:rPr lang="en-US" dirty="0" smtClean="0"/>
              <a:t>imperative  </a:t>
            </a:r>
            <a:endParaRPr lang="en-US" dirty="0"/>
          </a:p>
          <a:p>
            <a:pPr marL="0" indent="0" eaLnBrk="1" hangingPunct="1">
              <a:buFontTx/>
              <a:buNone/>
              <a:defRPr/>
            </a:pPr>
            <a:r>
              <a:rPr lang="en-US" dirty="0"/>
              <a:t>2.  </a:t>
            </a:r>
            <a:r>
              <a:rPr lang="en-US" dirty="0" smtClean="0"/>
              <a:t>Neutrality</a:t>
            </a:r>
            <a:endParaRPr lang="en-US" dirty="0"/>
          </a:p>
          <a:p>
            <a:pPr marL="0" indent="0" eaLnBrk="1" hangingPunct="1">
              <a:buFontTx/>
              <a:buNone/>
              <a:defRPr/>
            </a:pPr>
            <a:r>
              <a:rPr lang="en-US" dirty="0"/>
              <a:t>3.  </a:t>
            </a:r>
            <a:r>
              <a:rPr lang="en-US" dirty="0" smtClean="0"/>
              <a:t>Impartiality</a:t>
            </a:r>
            <a:endParaRPr lang="en-US" dirty="0"/>
          </a:p>
          <a:p>
            <a:pPr marL="0" indent="0" eaLnBrk="1" hangingPunct="1">
              <a:buFontTx/>
              <a:buNone/>
              <a:defRPr/>
            </a:pPr>
            <a:r>
              <a:rPr lang="en-US" dirty="0"/>
              <a:t>4.  Do no/less harm</a:t>
            </a:r>
          </a:p>
          <a:p>
            <a:pPr marL="0" indent="0" eaLnBrk="1" hangingPunct="1">
              <a:buFontTx/>
              <a:buNone/>
              <a:defRPr/>
            </a:pPr>
            <a:r>
              <a:rPr lang="en-US" dirty="0"/>
              <a:t>5.  </a:t>
            </a:r>
            <a:r>
              <a:rPr lang="en-US" dirty="0" smtClean="0"/>
              <a:t>Accountability</a:t>
            </a:r>
            <a:endParaRPr lang="en-US" dirty="0"/>
          </a:p>
          <a:p>
            <a:pPr marL="0" indent="0" eaLnBrk="1" hangingPunct="1">
              <a:buFontTx/>
              <a:buNone/>
              <a:defRPr/>
            </a:pPr>
            <a:r>
              <a:rPr lang="en-US" dirty="0"/>
              <a:t>6.  Participation of affected populations, in </a:t>
            </a:r>
            <a:r>
              <a:rPr lang="en-US" dirty="0" smtClean="0"/>
              <a:t>  particular </a:t>
            </a:r>
            <a:r>
              <a:rPr lang="en-US" dirty="0"/>
              <a:t>women and </a:t>
            </a:r>
            <a:r>
              <a:rPr lang="en-US" dirty="0" smtClean="0"/>
              <a:t>children</a:t>
            </a:r>
            <a:endParaRPr lang="en-US" dirty="0"/>
          </a:p>
          <a:p>
            <a:pPr marL="0" indent="0" eaLnBrk="1" hangingPunct="1">
              <a:buFontTx/>
              <a:buNone/>
              <a:defRPr/>
            </a:pPr>
            <a:r>
              <a:rPr lang="en-US" dirty="0"/>
              <a:t>7.  Respect for culture and </a:t>
            </a:r>
            <a:r>
              <a:rPr lang="en-US" dirty="0" smtClean="0"/>
              <a:t>custom</a:t>
            </a:r>
            <a:endParaRPr lang="en-US" dirty="0"/>
          </a:p>
          <a:p>
            <a:pPr eaLnBrk="1" hangingPunct="1">
              <a:defRPr/>
            </a:pPr>
            <a:endParaRPr lang="en-US" dirty="0"/>
          </a:p>
        </p:txBody>
      </p:sp>
      <p:pic>
        <p:nvPicPr>
          <p:cNvPr id="12292" name="Picture 2"/>
          <p:cNvPicPr>
            <a:picLocks noChangeAspect="1" noChangeArrowheads="1"/>
          </p:cNvPicPr>
          <p:nvPr/>
        </p:nvPicPr>
        <p:blipFill>
          <a:blip r:embed="rId3" cstate="print"/>
          <a:srcRect/>
          <a:stretch>
            <a:fillRect/>
          </a:stretch>
        </p:blipFill>
        <p:spPr bwMode="auto">
          <a:xfrm>
            <a:off x="5334000" y="1885950"/>
            <a:ext cx="2954338" cy="1968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162800" cy="762000"/>
          </a:xfrm>
        </p:spPr>
        <p:txBody>
          <a:bodyPr/>
          <a:lstStyle/>
          <a:p>
            <a:pPr eaLnBrk="1" hangingPunct="1">
              <a:defRPr/>
            </a:pPr>
            <a:r>
              <a:rPr lang="en-US" i="0" dirty="0" smtClean="0">
                <a:solidFill>
                  <a:srgbClr val="FF0000"/>
                </a:solidFill>
                <a:latin typeface="+mn-lt"/>
              </a:rPr>
              <a:t>Specialty Areas within HA</a:t>
            </a:r>
            <a:endParaRPr lang="en-US" i="0" dirty="0">
              <a:solidFill>
                <a:srgbClr val="FF0000"/>
              </a:solidFill>
              <a:latin typeface="+mn-lt"/>
            </a:endParaRPr>
          </a:p>
        </p:txBody>
      </p:sp>
      <p:sp>
        <p:nvSpPr>
          <p:cNvPr id="9219" name="Content Placeholder 2"/>
          <p:cNvSpPr>
            <a:spLocks noGrp="1"/>
          </p:cNvSpPr>
          <p:nvPr>
            <p:ph idx="1"/>
          </p:nvPr>
        </p:nvSpPr>
        <p:spPr>
          <a:xfrm>
            <a:off x="685800" y="1066800"/>
            <a:ext cx="7772400" cy="5195888"/>
          </a:xfrm>
        </p:spPr>
        <p:txBody>
          <a:bodyPr/>
          <a:lstStyle/>
          <a:p>
            <a:pPr marL="0" indent="0" eaLnBrk="1" hangingPunct="1">
              <a:buFontTx/>
              <a:buNone/>
              <a:defRPr/>
            </a:pPr>
            <a:r>
              <a:rPr lang="en-US" dirty="0" smtClean="0"/>
              <a:t>Within the Field of Humanitarian Aid, there are many specialty areas, e.g.</a:t>
            </a:r>
          </a:p>
          <a:p>
            <a:pPr marL="0" indent="0" eaLnBrk="1" hangingPunct="1">
              <a:buFontTx/>
              <a:buNone/>
              <a:defRPr/>
            </a:pPr>
            <a:r>
              <a:rPr lang="en-US" dirty="0" smtClean="0"/>
              <a:t>- By Function</a:t>
            </a:r>
          </a:p>
          <a:p>
            <a:pPr lvl="1" eaLnBrk="1" hangingPunct="1">
              <a:defRPr/>
            </a:pPr>
            <a:r>
              <a:rPr lang="en-US" dirty="0" smtClean="0"/>
              <a:t>Administration</a:t>
            </a:r>
          </a:p>
          <a:p>
            <a:pPr lvl="1" eaLnBrk="1" hangingPunct="1">
              <a:defRPr/>
            </a:pPr>
            <a:r>
              <a:rPr lang="en-US" dirty="0" smtClean="0"/>
              <a:t>Logistics</a:t>
            </a:r>
          </a:p>
          <a:p>
            <a:pPr lvl="1" eaLnBrk="1" hangingPunct="1">
              <a:defRPr/>
            </a:pPr>
            <a:r>
              <a:rPr lang="en-US" dirty="0" smtClean="0"/>
              <a:t>Support</a:t>
            </a:r>
          </a:p>
          <a:p>
            <a:pPr eaLnBrk="1" hangingPunct="1">
              <a:buFontTx/>
              <a:buChar char="-"/>
              <a:defRPr/>
            </a:pPr>
            <a:r>
              <a:rPr lang="en-US" dirty="0" smtClean="0"/>
              <a:t>By Focus:</a:t>
            </a:r>
          </a:p>
          <a:p>
            <a:pPr lvl="1" eaLnBrk="1" hangingPunct="1">
              <a:defRPr/>
            </a:pPr>
            <a:r>
              <a:rPr lang="en-US" dirty="0" smtClean="0"/>
              <a:t>Humanitarian Aid</a:t>
            </a:r>
          </a:p>
          <a:p>
            <a:pPr lvl="1" eaLnBrk="1" hangingPunct="1">
              <a:defRPr/>
            </a:pPr>
            <a:r>
              <a:rPr lang="en-US" dirty="0" smtClean="0"/>
              <a:t>Social &amp; Economic Development</a:t>
            </a:r>
          </a:p>
          <a:p>
            <a:pPr lvl="1" eaLnBrk="1" hangingPunct="1">
              <a:defRPr/>
            </a:pPr>
            <a:r>
              <a:rPr lang="en-US" dirty="0" smtClean="0"/>
              <a:t> Disaster Management</a:t>
            </a:r>
          </a:p>
          <a:p>
            <a:pPr marL="457200" lvl="1" indent="0" eaLnBrk="1" hangingPunct="1">
              <a:buFontTx/>
              <a:buNone/>
              <a:defRPr/>
            </a:pPr>
            <a:endParaRPr lang="en-US" dirty="0" smtClean="0"/>
          </a:p>
          <a:p>
            <a:pPr eaLnBrk="1" hangingPunct="1">
              <a:defRPr/>
            </a:pPr>
            <a:endParaRPr lang="en-US" dirty="0" smtClean="0"/>
          </a:p>
        </p:txBody>
      </p:sp>
      <p:pic>
        <p:nvPicPr>
          <p:cNvPr id="13316" name="Picture 2"/>
          <p:cNvPicPr>
            <a:picLocks noChangeAspect="1" noChangeArrowheads="1"/>
          </p:cNvPicPr>
          <p:nvPr/>
        </p:nvPicPr>
        <p:blipFill>
          <a:blip r:embed="rId3" cstate="print"/>
          <a:srcRect/>
          <a:stretch>
            <a:fillRect/>
          </a:stretch>
        </p:blipFill>
        <p:spPr bwMode="auto">
          <a:xfrm>
            <a:off x="6705600" y="3581400"/>
            <a:ext cx="1914525" cy="2859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162800" cy="762000"/>
          </a:xfrm>
        </p:spPr>
        <p:txBody>
          <a:bodyPr/>
          <a:lstStyle/>
          <a:p>
            <a:pPr eaLnBrk="1" hangingPunct="1">
              <a:defRPr/>
            </a:pPr>
            <a:r>
              <a:rPr lang="en-US" i="0" dirty="0" smtClean="0">
                <a:solidFill>
                  <a:srgbClr val="FF0000"/>
                </a:solidFill>
                <a:latin typeface="+mn-lt"/>
              </a:rPr>
              <a:t>Specialty Areas within HA</a:t>
            </a:r>
            <a:endParaRPr lang="en-US" i="0" dirty="0">
              <a:solidFill>
                <a:srgbClr val="FF0000"/>
              </a:solidFill>
              <a:latin typeface="+mn-lt"/>
            </a:endParaRPr>
          </a:p>
        </p:txBody>
      </p:sp>
      <p:sp>
        <p:nvSpPr>
          <p:cNvPr id="9219" name="Content Placeholder 2"/>
          <p:cNvSpPr>
            <a:spLocks noGrp="1"/>
          </p:cNvSpPr>
          <p:nvPr>
            <p:ph idx="1"/>
          </p:nvPr>
        </p:nvSpPr>
        <p:spPr>
          <a:xfrm>
            <a:off x="685800" y="1066800"/>
            <a:ext cx="7772400" cy="5195888"/>
          </a:xfrm>
        </p:spPr>
        <p:txBody>
          <a:bodyPr/>
          <a:lstStyle/>
          <a:p>
            <a:pPr marL="0" indent="0" eaLnBrk="1" hangingPunct="1">
              <a:buFontTx/>
              <a:buNone/>
              <a:defRPr/>
            </a:pPr>
            <a:r>
              <a:rPr lang="en-US" dirty="0" smtClean="0"/>
              <a:t>- By Aid Specialty Type:</a:t>
            </a:r>
          </a:p>
          <a:p>
            <a:pPr lvl="1" eaLnBrk="1" hangingPunct="1">
              <a:defRPr/>
            </a:pPr>
            <a:r>
              <a:rPr lang="en-US" dirty="0" smtClean="0"/>
              <a:t>Food Security, Nutrition &amp; Livelihoods </a:t>
            </a:r>
          </a:p>
          <a:p>
            <a:pPr lvl="1" eaLnBrk="1" hangingPunct="1">
              <a:defRPr/>
            </a:pPr>
            <a:r>
              <a:rPr lang="en-US" dirty="0" smtClean="0"/>
              <a:t> Public Health Resource</a:t>
            </a:r>
          </a:p>
          <a:p>
            <a:pPr lvl="1" eaLnBrk="1" hangingPunct="1">
              <a:defRPr/>
            </a:pPr>
            <a:r>
              <a:rPr lang="en-US" dirty="0" smtClean="0"/>
              <a:t> Water and Sanitation </a:t>
            </a:r>
          </a:p>
          <a:p>
            <a:pPr lvl="1" eaLnBrk="1" hangingPunct="1">
              <a:defRPr/>
            </a:pPr>
            <a:r>
              <a:rPr lang="en-US" dirty="0" smtClean="0"/>
              <a:t> Temporary Shelter and Refugee Camps </a:t>
            </a:r>
          </a:p>
          <a:p>
            <a:pPr lvl="1" eaLnBrk="1" hangingPunct="1">
              <a:defRPr/>
            </a:pPr>
            <a:r>
              <a:rPr lang="en-US" dirty="0" smtClean="0"/>
              <a:t> Humanitarian Protection </a:t>
            </a:r>
          </a:p>
          <a:p>
            <a:pPr lvl="1" eaLnBrk="1" hangingPunct="1">
              <a:defRPr/>
            </a:pPr>
            <a:r>
              <a:rPr lang="en-US" dirty="0" smtClean="0"/>
              <a:t> Advocacy/Community Support</a:t>
            </a:r>
          </a:p>
          <a:p>
            <a:pPr lvl="1" eaLnBrk="1" hangingPunct="1">
              <a:defRPr/>
            </a:pPr>
            <a:r>
              <a:rPr lang="en-US" dirty="0" smtClean="0"/>
              <a:t> Education in Emergencies</a:t>
            </a:r>
          </a:p>
          <a:p>
            <a:pPr marL="0" indent="0" eaLnBrk="1" hangingPunct="1">
              <a:buFontTx/>
              <a:buNone/>
              <a:defRPr/>
            </a:pPr>
            <a:endParaRPr lang="en-US" dirty="0" smtClean="0"/>
          </a:p>
          <a:p>
            <a:pPr eaLnBrk="1" hangingPunct="1">
              <a:defRPr/>
            </a:pPr>
            <a:endParaRPr lang="en-US" dirty="0" smtClean="0"/>
          </a:p>
        </p:txBody>
      </p:sp>
      <p:pic>
        <p:nvPicPr>
          <p:cNvPr id="14340" name="Picture 5"/>
          <p:cNvPicPr>
            <a:picLocks noChangeAspect="1" noChangeArrowheads="1"/>
          </p:cNvPicPr>
          <p:nvPr/>
        </p:nvPicPr>
        <p:blipFill>
          <a:blip r:embed="rId3" cstate="print"/>
          <a:srcRect/>
          <a:stretch>
            <a:fillRect/>
          </a:stretch>
        </p:blipFill>
        <p:spPr bwMode="auto">
          <a:xfrm>
            <a:off x="6172200" y="4800600"/>
            <a:ext cx="2438400" cy="182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992938" cy="669925"/>
          </a:xfrm>
        </p:spPr>
        <p:txBody>
          <a:bodyPr/>
          <a:lstStyle/>
          <a:p>
            <a:pPr eaLnBrk="1" hangingPunct="1">
              <a:defRPr/>
            </a:pPr>
            <a:r>
              <a:rPr lang="en-US" sz="4000" i="0" dirty="0" smtClean="0">
                <a:solidFill>
                  <a:srgbClr val="FF0000"/>
                </a:solidFill>
                <a:latin typeface="+mn-lt"/>
              </a:rPr>
              <a:t>Professionalization of the Field</a:t>
            </a:r>
            <a:endParaRPr lang="en-US" sz="4000" i="0" dirty="0">
              <a:solidFill>
                <a:srgbClr val="FF0000"/>
              </a:solidFill>
              <a:latin typeface="+mn-lt"/>
            </a:endParaRPr>
          </a:p>
        </p:txBody>
      </p:sp>
      <p:sp>
        <p:nvSpPr>
          <p:cNvPr id="11267" name="Content Placeholder 2"/>
          <p:cNvSpPr>
            <a:spLocks noGrp="1"/>
          </p:cNvSpPr>
          <p:nvPr>
            <p:ph idx="1"/>
          </p:nvPr>
        </p:nvSpPr>
        <p:spPr>
          <a:xfrm>
            <a:off x="685800" y="990600"/>
            <a:ext cx="7772400" cy="5272088"/>
          </a:xfrm>
        </p:spPr>
        <p:txBody>
          <a:bodyPr/>
          <a:lstStyle/>
          <a:p>
            <a:pPr eaLnBrk="1" hangingPunct="1">
              <a:defRPr/>
            </a:pPr>
            <a:r>
              <a:rPr lang="en-US" dirty="0" smtClean="0"/>
              <a:t>Over the past 20 years, the field has become increasingly professionalized</a:t>
            </a:r>
          </a:p>
          <a:p>
            <a:pPr eaLnBrk="1" hangingPunct="1">
              <a:defRPr/>
            </a:pPr>
            <a:r>
              <a:rPr lang="en-US" dirty="0" smtClean="0"/>
              <a:t>Reflected in the development of guidelines and competency standards</a:t>
            </a:r>
          </a:p>
          <a:p>
            <a:pPr marL="400050" lvl="1" indent="0" eaLnBrk="1" hangingPunct="1">
              <a:buFontTx/>
              <a:buNone/>
              <a:defRPr/>
            </a:pPr>
            <a:r>
              <a:rPr lang="en-US" i="1" dirty="0" smtClean="0">
                <a:solidFill>
                  <a:srgbClr val="FF0000"/>
                </a:solidFill>
              </a:rPr>
              <a:t>A. Guidelines</a:t>
            </a:r>
            <a:r>
              <a:rPr lang="en-US" dirty="0" smtClean="0"/>
              <a:t>:</a:t>
            </a:r>
          </a:p>
          <a:p>
            <a:pPr lvl="1" eaLnBrk="1" hangingPunct="1">
              <a:defRPr/>
            </a:pPr>
            <a:r>
              <a:rPr lang="en-US" dirty="0" smtClean="0"/>
              <a:t>Sphere Project – Humanitarian Charter &amp; Minimum Standards in Humanitarian Response -  </a:t>
            </a:r>
            <a:r>
              <a:rPr lang="en-US" dirty="0" smtClean="0">
                <a:hlinkClick r:id="rId3"/>
              </a:rPr>
              <a:t>Handbook</a:t>
            </a:r>
            <a:endParaRPr lang="en-US" dirty="0" smtClean="0"/>
          </a:p>
          <a:p>
            <a:pPr lvl="1" eaLnBrk="1" hangingPunct="1">
              <a:defRPr/>
            </a:pPr>
            <a:r>
              <a:rPr lang="en-US" dirty="0" smtClean="0"/>
              <a:t>UNHCR – UN Refugee Agency                   – </a:t>
            </a:r>
            <a:r>
              <a:rPr lang="en-US" dirty="0" smtClean="0">
                <a:hlinkClick r:id="rId4"/>
              </a:rPr>
              <a:t>Handbook for Emergencies</a:t>
            </a:r>
            <a:endParaRPr lang="en-US" dirty="0" smtClean="0"/>
          </a:p>
          <a:p>
            <a:pPr marL="457200" lvl="1" indent="0" eaLnBrk="1" hangingPunct="1">
              <a:buFontTx/>
              <a:buNone/>
              <a:defRPr/>
            </a:pPr>
            <a:endParaRPr lang="en-US" dirty="0" smtClean="0"/>
          </a:p>
        </p:txBody>
      </p:sp>
      <p:pic>
        <p:nvPicPr>
          <p:cNvPr id="15364" name="Picture 3"/>
          <p:cNvPicPr>
            <a:picLocks noChangeAspect="1" noChangeArrowheads="1"/>
          </p:cNvPicPr>
          <p:nvPr/>
        </p:nvPicPr>
        <p:blipFill>
          <a:blip r:embed="rId5" cstate="print"/>
          <a:srcRect/>
          <a:stretch>
            <a:fillRect/>
          </a:stretch>
        </p:blipFill>
        <p:spPr bwMode="auto">
          <a:xfrm>
            <a:off x="6553200" y="4876800"/>
            <a:ext cx="2286000" cy="151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992938" cy="669925"/>
          </a:xfrm>
        </p:spPr>
        <p:txBody>
          <a:bodyPr/>
          <a:lstStyle/>
          <a:p>
            <a:pPr eaLnBrk="1" hangingPunct="1">
              <a:defRPr/>
            </a:pPr>
            <a:r>
              <a:rPr lang="en-US" sz="4000" i="0" dirty="0" smtClean="0">
                <a:solidFill>
                  <a:srgbClr val="FF0000"/>
                </a:solidFill>
                <a:latin typeface="+mn-lt"/>
              </a:rPr>
              <a:t>Professionalization of the Field</a:t>
            </a:r>
            <a:endParaRPr lang="en-US" sz="4000" i="0" dirty="0">
              <a:solidFill>
                <a:srgbClr val="FF0000"/>
              </a:solidFill>
              <a:latin typeface="+mn-lt"/>
            </a:endParaRPr>
          </a:p>
        </p:txBody>
      </p:sp>
      <p:sp>
        <p:nvSpPr>
          <p:cNvPr id="11267" name="Content Placeholder 2"/>
          <p:cNvSpPr>
            <a:spLocks noGrp="1"/>
          </p:cNvSpPr>
          <p:nvPr>
            <p:ph idx="1"/>
          </p:nvPr>
        </p:nvSpPr>
        <p:spPr>
          <a:xfrm>
            <a:off x="685800" y="990600"/>
            <a:ext cx="8077200" cy="5272088"/>
          </a:xfrm>
        </p:spPr>
        <p:txBody>
          <a:bodyPr/>
          <a:lstStyle/>
          <a:p>
            <a:pPr marL="0" indent="0" eaLnBrk="1" hangingPunct="1">
              <a:buFontTx/>
              <a:buNone/>
              <a:defRPr/>
            </a:pPr>
            <a:r>
              <a:rPr lang="en-US" i="1" dirty="0" smtClean="0">
                <a:solidFill>
                  <a:srgbClr val="FF0000"/>
                </a:solidFill>
              </a:rPr>
              <a:t>B. Competency Development</a:t>
            </a:r>
          </a:p>
          <a:p>
            <a:pPr lvl="1" eaLnBrk="1" hangingPunct="1">
              <a:defRPr/>
            </a:pPr>
            <a:r>
              <a:rPr lang="en-US" dirty="0" smtClean="0"/>
              <a:t>Professional Competency: </a:t>
            </a:r>
          </a:p>
          <a:p>
            <a:pPr lvl="2" eaLnBrk="1" hangingPunct="1">
              <a:defRPr/>
            </a:pPr>
            <a:r>
              <a:rPr lang="en-US" dirty="0"/>
              <a:t>t</a:t>
            </a:r>
            <a:r>
              <a:rPr lang="en-US" dirty="0" smtClean="0"/>
              <a:t>he capability to perform the duties of one's profession generally, or to perform a particular professional task, with skill of acceptable quality</a:t>
            </a:r>
          </a:p>
          <a:p>
            <a:pPr lvl="2" eaLnBrk="1" hangingPunct="1">
              <a:defRPr/>
            </a:pPr>
            <a:r>
              <a:rPr lang="en-US" dirty="0" smtClean="0"/>
              <a:t>Competencies provide standards for training, assessment, accountability</a:t>
            </a:r>
          </a:p>
          <a:p>
            <a:pPr lvl="1" eaLnBrk="1" hangingPunct="1">
              <a:defRPr/>
            </a:pPr>
            <a:r>
              <a:rPr lang="en-US" dirty="0" smtClean="0"/>
              <a:t>General competencies for HA workers</a:t>
            </a:r>
          </a:p>
          <a:p>
            <a:pPr lvl="1" eaLnBrk="1" hangingPunct="1">
              <a:defRPr/>
            </a:pPr>
            <a:r>
              <a:rPr lang="en-US" dirty="0" smtClean="0"/>
              <a:t>Competencies for different areas</a:t>
            </a:r>
          </a:p>
          <a:p>
            <a:pPr lvl="2" eaLnBrk="1" hangingPunct="1">
              <a:defRPr/>
            </a:pPr>
            <a:r>
              <a:rPr lang="en-US" dirty="0" smtClean="0"/>
              <a:t>Some are organization specific, e.g. Oxfam</a:t>
            </a:r>
          </a:p>
          <a:p>
            <a:pPr lvl="2" eaLnBrk="1" hangingPunct="1">
              <a:defRPr/>
            </a:pPr>
            <a:r>
              <a:rPr lang="en-US" dirty="0" smtClean="0"/>
              <a:t>Some are field wide</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
            <a:ext cx="7620000" cy="1219200"/>
          </a:xfrm>
        </p:spPr>
        <p:txBody>
          <a:bodyPr/>
          <a:lstStyle/>
          <a:p>
            <a:pPr eaLnBrk="1" hangingPunct="1">
              <a:defRPr/>
            </a:pPr>
            <a:r>
              <a:rPr lang="en-US" sz="2800" i="0" dirty="0" smtClean="0">
                <a:solidFill>
                  <a:srgbClr val="FF0000"/>
                </a:solidFill>
                <a:latin typeface="+mn-lt"/>
              </a:rPr>
              <a:t>1. CBHA Core </a:t>
            </a:r>
            <a:r>
              <a:rPr lang="en-US" sz="2800" i="0" dirty="0">
                <a:solidFill>
                  <a:srgbClr val="FF0000"/>
                </a:solidFill>
                <a:latin typeface="+mn-lt"/>
              </a:rPr>
              <a:t>Humanitarian </a:t>
            </a:r>
            <a:r>
              <a:rPr lang="en-US" sz="2800" i="0" dirty="0" smtClean="0">
                <a:solidFill>
                  <a:srgbClr val="FF0000"/>
                </a:solidFill>
                <a:latin typeface="+mn-lt"/>
              </a:rPr>
              <a:t>Competencies</a:t>
            </a:r>
            <a:r>
              <a:rPr lang="en-US" sz="3600" i="0" dirty="0"/>
              <a:t/>
            </a:r>
            <a:br>
              <a:rPr lang="en-US" sz="3600" i="0" dirty="0"/>
            </a:br>
            <a:r>
              <a:rPr lang="en-US" sz="3600" b="1" i="0" dirty="0" smtClean="0">
                <a:solidFill>
                  <a:srgbClr val="C00000"/>
                </a:solidFill>
              </a:rPr>
              <a:t/>
            </a:r>
            <a:br>
              <a:rPr lang="en-US" sz="3600" b="1" i="0" dirty="0" smtClean="0">
                <a:solidFill>
                  <a:srgbClr val="C00000"/>
                </a:solidFill>
              </a:rPr>
            </a:br>
            <a:endParaRPr lang="en-US" i="0" dirty="0"/>
          </a:p>
        </p:txBody>
      </p:sp>
      <p:sp>
        <p:nvSpPr>
          <p:cNvPr id="3" name="Content Placeholder 2"/>
          <p:cNvSpPr>
            <a:spLocks noGrp="1"/>
          </p:cNvSpPr>
          <p:nvPr>
            <p:ph idx="1"/>
          </p:nvPr>
        </p:nvSpPr>
        <p:spPr>
          <a:xfrm>
            <a:off x="228600" y="914400"/>
            <a:ext cx="8839200" cy="5348288"/>
          </a:xfrm>
        </p:spPr>
        <p:txBody>
          <a:bodyPr/>
          <a:lstStyle/>
          <a:p>
            <a:pPr eaLnBrk="1" hangingPunct="1">
              <a:defRPr/>
            </a:pPr>
            <a:r>
              <a:rPr lang="en-US" dirty="0" smtClean="0"/>
              <a:t>Developed by CBHA </a:t>
            </a:r>
            <a:r>
              <a:rPr lang="en-US" dirty="0" smtClean="0">
                <a:hlinkClick r:id="rId3"/>
              </a:rPr>
              <a:t>*</a:t>
            </a:r>
            <a:r>
              <a:rPr lang="en-US" dirty="0" smtClean="0"/>
              <a:t>- </a:t>
            </a:r>
            <a:r>
              <a:rPr lang="en-US" dirty="0"/>
              <a:t>6</a:t>
            </a:r>
            <a:r>
              <a:rPr lang="en-US" dirty="0" smtClean="0"/>
              <a:t> major areas</a:t>
            </a:r>
          </a:p>
          <a:p>
            <a:pPr marL="457200" lvl="1" indent="0" eaLnBrk="1" hangingPunct="1">
              <a:buFontTx/>
              <a:buNone/>
              <a:defRPr/>
            </a:pPr>
            <a:r>
              <a:rPr lang="en-US" sz="2400" dirty="0" smtClean="0"/>
              <a:t>1. Understanding of humanitarian </a:t>
            </a:r>
            <a:r>
              <a:rPr lang="en-US" sz="2400" dirty="0"/>
              <a:t>contexts and</a:t>
            </a:r>
          </a:p>
          <a:p>
            <a:pPr marL="457200" lvl="1" indent="0" eaLnBrk="1" hangingPunct="1">
              <a:buFontTx/>
              <a:buNone/>
              <a:defRPr/>
            </a:pPr>
            <a:r>
              <a:rPr lang="en-US" sz="2400" dirty="0" smtClean="0"/>
              <a:t>	application </a:t>
            </a:r>
            <a:r>
              <a:rPr lang="en-US" sz="2400" dirty="0"/>
              <a:t>of </a:t>
            </a:r>
            <a:r>
              <a:rPr lang="en-US" sz="2400" dirty="0" smtClean="0"/>
              <a:t>humanitarian principles</a:t>
            </a:r>
          </a:p>
          <a:p>
            <a:pPr marL="457200" lvl="1" indent="0" eaLnBrk="1" hangingPunct="1">
              <a:buFontTx/>
              <a:buNone/>
              <a:defRPr/>
            </a:pPr>
            <a:r>
              <a:rPr lang="en-US" sz="2400" dirty="0" smtClean="0"/>
              <a:t>2. Achieving results effectively</a:t>
            </a:r>
          </a:p>
          <a:p>
            <a:pPr marL="457200" lvl="1" indent="0" eaLnBrk="1" hangingPunct="1">
              <a:buFontTx/>
              <a:buNone/>
              <a:defRPr/>
            </a:pPr>
            <a:r>
              <a:rPr lang="en-US" sz="2400" dirty="0" smtClean="0"/>
              <a:t>3. Developing &amp; maintaining collaborative relations</a:t>
            </a:r>
          </a:p>
          <a:p>
            <a:pPr marL="457200" lvl="1" indent="0" eaLnBrk="1" hangingPunct="1">
              <a:buFontTx/>
              <a:buNone/>
              <a:defRPr/>
            </a:pPr>
            <a:r>
              <a:rPr lang="en-US" sz="2400" dirty="0" smtClean="0"/>
              <a:t>4. Operating safely &amp; securely in humanitarian response</a:t>
            </a:r>
          </a:p>
          <a:p>
            <a:pPr marL="457200" lvl="1" indent="0" eaLnBrk="1" hangingPunct="1">
              <a:buFontTx/>
              <a:buNone/>
              <a:defRPr/>
            </a:pPr>
            <a:r>
              <a:rPr lang="en-US" sz="2400" dirty="0" smtClean="0"/>
              <a:t>5. Managing self in a pressured &amp; changing 	environment </a:t>
            </a:r>
          </a:p>
          <a:p>
            <a:pPr marL="457200" lvl="1" indent="0" eaLnBrk="1" hangingPunct="1">
              <a:buFontTx/>
              <a:buNone/>
              <a:defRPr/>
            </a:pPr>
            <a:r>
              <a:rPr lang="en-US" sz="2400" dirty="0" smtClean="0"/>
              <a:t>6. Leadership in humanitarian response</a:t>
            </a:r>
          </a:p>
          <a:p>
            <a:pPr marL="457200" lvl="1" indent="0" eaLnBrk="1" hangingPunct="1">
              <a:buFontTx/>
              <a:buNone/>
              <a:defRPr/>
            </a:pPr>
            <a:endParaRPr lang="en-US" dirty="0" smtClean="0"/>
          </a:p>
          <a:p>
            <a:pPr lvl="1" eaLnBrk="1" hangingPunct="1">
              <a:defRPr/>
            </a:pPr>
            <a:endParaRPr lang="en-US" sz="2400" dirty="0"/>
          </a:p>
        </p:txBody>
      </p:sp>
      <p:pic>
        <p:nvPicPr>
          <p:cNvPr id="17412" name="Picture 3"/>
          <p:cNvPicPr>
            <a:picLocks noChangeAspect="1" noChangeArrowheads="1"/>
          </p:cNvPicPr>
          <p:nvPr/>
        </p:nvPicPr>
        <p:blipFill>
          <a:blip r:embed="rId4" cstate="print"/>
          <a:srcRect/>
          <a:stretch>
            <a:fillRect/>
          </a:stretch>
        </p:blipFill>
        <p:spPr bwMode="auto">
          <a:xfrm>
            <a:off x="1295400" y="4662488"/>
            <a:ext cx="2859088" cy="1895475"/>
          </a:xfrm>
          <a:prstGeom prst="rect">
            <a:avLst/>
          </a:prstGeom>
          <a:noFill/>
          <a:ln w="9525">
            <a:noFill/>
            <a:miter lim="800000"/>
            <a:headEnd/>
            <a:tailEnd/>
          </a:ln>
        </p:spPr>
      </p:pic>
      <p:pic>
        <p:nvPicPr>
          <p:cNvPr id="17413" name="Picture 5"/>
          <p:cNvPicPr>
            <a:picLocks noChangeAspect="1" noChangeArrowheads="1"/>
          </p:cNvPicPr>
          <p:nvPr/>
        </p:nvPicPr>
        <p:blipFill>
          <a:blip r:embed="rId5" cstate="print"/>
          <a:srcRect/>
          <a:stretch>
            <a:fillRect/>
          </a:stretch>
        </p:blipFill>
        <p:spPr bwMode="auto">
          <a:xfrm>
            <a:off x="5791200" y="4667250"/>
            <a:ext cx="2511425" cy="1662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391400" cy="746125"/>
          </a:xfrm>
        </p:spPr>
        <p:txBody>
          <a:bodyPr/>
          <a:lstStyle/>
          <a:p>
            <a:pPr eaLnBrk="1" hangingPunct="1">
              <a:defRPr/>
            </a:pPr>
            <a:r>
              <a:rPr lang="en-US" sz="3100" i="0" dirty="0" smtClean="0">
                <a:solidFill>
                  <a:srgbClr val="FF0000"/>
                </a:solidFill>
                <a:latin typeface="+mn-lt"/>
              </a:rPr>
              <a:t>2. People in </a:t>
            </a:r>
            <a:r>
              <a:rPr lang="en-US" sz="3100" i="0" dirty="0">
                <a:solidFill>
                  <a:srgbClr val="FF0000"/>
                </a:solidFill>
                <a:latin typeface="+mn-lt"/>
              </a:rPr>
              <a:t>Aid Management </a:t>
            </a:r>
            <a:r>
              <a:rPr lang="en-US" sz="3100" i="0" dirty="0" smtClean="0">
                <a:solidFill>
                  <a:srgbClr val="FF0000"/>
                </a:solidFill>
                <a:latin typeface="+mn-lt"/>
              </a:rPr>
              <a:t>Framework </a:t>
            </a:r>
            <a:endParaRPr lang="en-US" sz="3100" i="0" dirty="0">
              <a:solidFill>
                <a:srgbClr val="FF0000"/>
              </a:solidFill>
              <a:latin typeface="+mn-lt"/>
            </a:endParaRPr>
          </a:p>
        </p:txBody>
      </p:sp>
      <p:sp>
        <p:nvSpPr>
          <p:cNvPr id="3" name="Content Placeholder 2"/>
          <p:cNvSpPr>
            <a:spLocks noGrp="1"/>
          </p:cNvSpPr>
          <p:nvPr>
            <p:ph idx="1"/>
          </p:nvPr>
        </p:nvSpPr>
        <p:spPr>
          <a:xfrm>
            <a:off x="533400" y="1066800"/>
            <a:ext cx="8458200" cy="5195888"/>
          </a:xfrm>
        </p:spPr>
        <p:txBody>
          <a:bodyPr/>
          <a:lstStyle/>
          <a:p>
            <a:pPr eaLnBrk="1" hangingPunct="1">
              <a:defRPr/>
            </a:pPr>
            <a:r>
              <a:rPr lang="en-US" sz="2800" dirty="0" smtClean="0"/>
              <a:t>People in Aid </a:t>
            </a:r>
            <a:r>
              <a:rPr lang="en-US" sz="2800" dirty="0" smtClean="0">
                <a:hlinkClick r:id="rId3"/>
              </a:rPr>
              <a:t>*</a:t>
            </a:r>
            <a:r>
              <a:rPr lang="en-US" sz="2800" dirty="0" smtClean="0"/>
              <a:t> developed this 7 factor framework for competently </a:t>
            </a:r>
            <a:r>
              <a:rPr lang="en-US" sz="2800" u="sng" dirty="0" smtClean="0"/>
              <a:t>managing</a:t>
            </a:r>
            <a:r>
              <a:rPr lang="en-US" sz="2800" dirty="0" smtClean="0"/>
              <a:t> aid workers:</a:t>
            </a:r>
          </a:p>
          <a:p>
            <a:pPr lvl="1" eaLnBrk="1" hangingPunct="1">
              <a:defRPr/>
            </a:pPr>
            <a:r>
              <a:rPr lang="en-US" sz="2400" dirty="0" smtClean="0"/>
              <a:t>Human </a:t>
            </a:r>
            <a:r>
              <a:rPr lang="en-US" sz="2400" dirty="0"/>
              <a:t>Resources </a:t>
            </a:r>
            <a:r>
              <a:rPr lang="en-US" sz="2400" dirty="0" smtClean="0"/>
              <a:t>Strategy – people are integral </a:t>
            </a:r>
            <a:r>
              <a:rPr lang="en-US" sz="2400" dirty="0"/>
              <a:t>part of </a:t>
            </a:r>
            <a:r>
              <a:rPr lang="en-US" sz="2400" dirty="0" smtClean="0"/>
              <a:t>strategic &amp; operational plans</a:t>
            </a:r>
          </a:p>
          <a:p>
            <a:pPr lvl="1" eaLnBrk="1" hangingPunct="1">
              <a:defRPr/>
            </a:pPr>
            <a:r>
              <a:rPr lang="en-US" sz="2400" dirty="0" smtClean="0"/>
              <a:t>Staff </a:t>
            </a:r>
            <a:r>
              <a:rPr lang="en-US" sz="2400" dirty="0"/>
              <a:t>Policies and </a:t>
            </a:r>
            <a:r>
              <a:rPr lang="en-US" sz="2400" dirty="0" smtClean="0"/>
              <a:t>Practices - effective</a:t>
            </a:r>
            <a:r>
              <a:rPr lang="en-US" sz="2400" dirty="0"/>
              <a:t>, fair </a:t>
            </a:r>
            <a:r>
              <a:rPr lang="en-US" sz="2400" dirty="0" smtClean="0"/>
              <a:t>&amp; transparent</a:t>
            </a:r>
          </a:p>
          <a:p>
            <a:pPr lvl="1" eaLnBrk="1" hangingPunct="1">
              <a:defRPr/>
            </a:pPr>
            <a:r>
              <a:rPr lang="en-US" sz="2400" dirty="0" smtClean="0"/>
              <a:t>Managing People -Good </a:t>
            </a:r>
            <a:r>
              <a:rPr lang="en-US" sz="2400" dirty="0"/>
              <a:t>support, management and </a:t>
            </a:r>
            <a:r>
              <a:rPr lang="en-US" sz="2400" dirty="0" smtClean="0"/>
              <a:t>leadership</a:t>
            </a:r>
          </a:p>
          <a:p>
            <a:pPr lvl="1" eaLnBrk="1" hangingPunct="1">
              <a:defRPr/>
            </a:pPr>
            <a:r>
              <a:rPr lang="en-US" sz="2400" dirty="0" smtClean="0"/>
              <a:t>Consultation &amp; Communication- Dialogue</a:t>
            </a:r>
          </a:p>
          <a:p>
            <a:pPr lvl="1" eaLnBrk="1" hangingPunct="1">
              <a:defRPr/>
            </a:pPr>
            <a:r>
              <a:rPr lang="en-US" sz="2400" dirty="0" smtClean="0"/>
              <a:t>Recruitment </a:t>
            </a:r>
            <a:r>
              <a:rPr lang="en-US" sz="2400" dirty="0"/>
              <a:t>and </a:t>
            </a:r>
            <a:r>
              <a:rPr lang="en-US" sz="2400" dirty="0" smtClean="0"/>
              <a:t>Selection – diversity &amp;capacity</a:t>
            </a:r>
          </a:p>
          <a:p>
            <a:pPr lvl="1" eaLnBrk="1" hangingPunct="1">
              <a:defRPr/>
            </a:pPr>
            <a:r>
              <a:rPr lang="en-US" sz="2400" dirty="0" smtClean="0"/>
              <a:t>Learning</a:t>
            </a:r>
            <a:r>
              <a:rPr lang="en-US" sz="2400" dirty="0"/>
              <a:t>, Training and </a:t>
            </a:r>
            <a:r>
              <a:rPr lang="en-US" sz="2400" dirty="0" smtClean="0"/>
              <a:t>Development – promoted</a:t>
            </a:r>
          </a:p>
          <a:p>
            <a:pPr lvl="1" eaLnBrk="1" hangingPunct="1">
              <a:defRPr/>
            </a:pPr>
            <a:r>
              <a:rPr lang="en-US" sz="2400" dirty="0" smtClean="0"/>
              <a:t>Health</a:t>
            </a:r>
            <a:r>
              <a:rPr lang="en-US" sz="2400" dirty="0"/>
              <a:t>, </a:t>
            </a:r>
            <a:r>
              <a:rPr lang="en-US" sz="2400" dirty="0" smtClean="0"/>
              <a:t>Safety &amp; Security - essential</a:t>
            </a:r>
            <a:endParaRPr lang="en-US" sz="2400" dirty="0"/>
          </a:p>
          <a:p>
            <a:pPr marL="400050" lvl="1" indent="0" eaLnBrk="1" hangingPunct="1">
              <a:buFontTx/>
              <a:buNone/>
              <a:defRPr/>
            </a:pPr>
            <a:endParaRPr lang="en-US" dirty="0"/>
          </a:p>
          <a:p>
            <a:pPr eaLnBrk="1" hangingPunct="1">
              <a:defRPr/>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848600" cy="746125"/>
          </a:xfrm>
        </p:spPr>
        <p:txBody>
          <a:bodyPr/>
          <a:lstStyle/>
          <a:p>
            <a:pPr>
              <a:defRPr/>
            </a:pPr>
            <a:r>
              <a:rPr lang="en-US" sz="3000" i="0" dirty="0" smtClean="0">
                <a:solidFill>
                  <a:srgbClr val="FF0000"/>
                </a:solidFill>
                <a:latin typeface="+mn-lt"/>
              </a:rPr>
              <a:t>3. ECB Good Enough Guide - Accountability</a:t>
            </a:r>
            <a:endParaRPr lang="en-US" sz="3000" i="0" dirty="0">
              <a:solidFill>
                <a:srgbClr val="FF0000"/>
              </a:solidFill>
              <a:latin typeface="+mn-lt"/>
            </a:endParaRPr>
          </a:p>
        </p:txBody>
      </p:sp>
      <p:sp>
        <p:nvSpPr>
          <p:cNvPr id="19459" name="Content Placeholder 2"/>
          <p:cNvSpPr>
            <a:spLocks noGrp="1"/>
          </p:cNvSpPr>
          <p:nvPr>
            <p:ph idx="1"/>
          </p:nvPr>
        </p:nvSpPr>
        <p:spPr>
          <a:xfrm>
            <a:off x="609600" y="914400"/>
            <a:ext cx="8382000" cy="5272088"/>
          </a:xfrm>
        </p:spPr>
        <p:txBody>
          <a:bodyPr/>
          <a:lstStyle/>
          <a:p>
            <a:r>
              <a:rPr lang="en-US" altLang="en-US" sz="2800" smtClean="0"/>
              <a:t>A 3</a:t>
            </a:r>
            <a:r>
              <a:rPr lang="en-US" altLang="en-US" sz="2800" baseline="30000" smtClean="0"/>
              <a:t>rd</a:t>
            </a:r>
            <a:r>
              <a:rPr lang="en-US" altLang="en-US" sz="2800" smtClean="0"/>
              <a:t> approach is provided by the Emergency Capacity Building Project (</a:t>
            </a:r>
            <a:r>
              <a:rPr lang="en-US" altLang="en-US" sz="2800" smtClean="0">
                <a:hlinkClick r:id="rId2"/>
              </a:rPr>
              <a:t>ECB</a:t>
            </a:r>
            <a:r>
              <a:rPr lang="en-US" altLang="en-US" sz="2800" smtClean="0"/>
              <a:t>)</a:t>
            </a:r>
          </a:p>
          <a:p>
            <a:r>
              <a:rPr lang="en-US" altLang="en-US" sz="2800" i="1" smtClean="0"/>
              <a:t>Good Enough Guide </a:t>
            </a:r>
            <a:r>
              <a:rPr lang="en-US" altLang="en-US" sz="2800" smtClean="0"/>
              <a:t>offers</a:t>
            </a:r>
            <a:r>
              <a:rPr lang="en-US" altLang="en-US" sz="2800" i="1" smtClean="0"/>
              <a:t> </a:t>
            </a:r>
            <a:r>
              <a:rPr lang="en-US" altLang="en-US" sz="2800" smtClean="0"/>
              <a:t>basic guidelines on:</a:t>
            </a:r>
          </a:p>
          <a:p>
            <a:pPr lvl="1"/>
            <a:r>
              <a:rPr lang="en-US" altLang="en-US" sz="2400" smtClean="0"/>
              <a:t> how to be accountable to local people</a:t>
            </a:r>
          </a:p>
          <a:p>
            <a:pPr lvl="1"/>
            <a:r>
              <a:rPr lang="en-US" altLang="en-US" sz="2400" smtClean="0"/>
              <a:t> measure program impact in emergency situations</a:t>
            </a:r>
          </a:p>
          <a:p>
            <a:r>
              <a:rPr lang="en-US" altLang="en-US" sz="2800" smtClean="0"/>
              <a:t> Its ‘good enough’ approach emphasizes:</a:t>
            </a:r>
          </a:p>
          <a:p>
            <a:pPr lvl="1"/>
            <a:r>
              <a:rPr lang="en-US" altLang="en-US" sz="2400" smtClean="0"/>
              <a:t> simple and practical solutions</a:t>
            </a:r>
          </a:p>
          <a:p>
            <a:pPr lvl="1"/>
            <a:r>
              <a:rPr lang="en-US" altLang="en-US" sz="2400" smtClean="0"/>
              <a:t> safe, quick, easy to implement tools</a:t>
            </a:r>
          </a:p>
          <a:p>
            <a:r>
              <a:rPr lang="en-US" altLang="en-US" sz="2800" smtClean="0"/>
              <a:t>Mix of guidelines and competencies</a:t>
            </a:r>
          </a:p>
        </p:txBody>
      </p:sp>
      <p:pic>
        <p:nvPicPr>
          <p:cNvPr id="19460" name="Picture 3"/>
          <p:cNvPicPr>
            <a:picLocks noChangeAspect="1"/>
          </p:cNvPicPr>
          <p:nvPr/>
        </p:nvPicPr>
        <p:blipFill>
          <a:blip r:embed="rId3" cstate="print"/>
          <a:srcRect/>
          <a:stretch>
            <a:fillRect/>
          </a:stretch>
        </p:blipFill>
        <p:spPr bwMode="auto">
          <a:xfrm>
            <a:off x="7010400" y="4084638"/>
            <a:ext cx="1600200" cy="2344737"/>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772400" cy="609600"/>
          </a:xfrm>
        </p:spPr>
        <p:txBody>
          <a:bodyPr/>
          <a:lstStyle/>
          <a:p>
            <a:pPr eaLnBrk="1" hangingPunct="1">
              <a:defRPr/>
            </a:pPr>
            <a:r>
              <a:rPr lang="en-US" sz="4000" i="0" dirty="0" smtClean="0">
                <a:solidFill>
                  <a:srgbClr val="FF0000"/>
                </a:solidFill>
                <a:latin typeface="+mn-lt"/>
              </a:rPr>
              <a:t>III. Steps in the Career Process</a:t>
            </a:r>
            <a:endParaRPr lang="en-US" sz="4000" i="0" dirty="0">
              <a:solidFill>
                <a:srgbClr val="FF0000"/>
              </a:solidFill>
              <a:latin typeface="+mn-lt"/>
            </a:endParaRPr>
          </a:p>
        </p:txBody>
      </p:sp>
      <p:sp>
        <p:nvSpPr>
          <p:cNvPr id="3" name="Content Placeholder 2"/>
          <p:cNvSpPr>
            <a:spLocks noGrp="1"/>
          </p:cNvSpPr>
          <p:nvPr>
            <p:ph idx="1"/>
          </p:nvPr>
        </p:nvSpPr>
        <p:spPr>
          <a:xfrm>
            <a:off x="685800" y="1143000"/>
            <a:ext cx="7924800" cy="5119688"/>
          </a:xfrm>
        </p:spPr>
        <p:txBody>
          <a:bodyPr/>
          <a:lstStyle/>
          <a:p>
            <a:pPr eaLnBrk="1" hangingPunct="1">
              <a:defRPr/>
            </a:pPr>
            <a:r>
              <a:rPr lang="en-US" dirty="0" smtClean="0"/>
              <a:t>Workers </a:t>
            </a:r>
            <a:r>
              <a:rPr lang="en-US" dirty="0"/>
              <a:t>always needed </a:t>
            </a:r>
            <a:r>
              <a:rPr lang="en-US" dirty="0" smtClean="0"/>
              <a:t>–</a:t>
            </a:r>
            <a:r>
              <a:rPr lang="en-US" sz="2800" dirty="0" smtClean="0"/>
              <a:t>volunteers &amp; paid</a:t>
            </a:r>
            <a:endParaRPr lang="en-US" sz="2800" dirty="0"/>
          </a:p>
          <a:p>
            <a:pPr lvl="1" eaLnBrk="1" hangingPunct="1">
              <a:defRPr/>
            </a:pPr>
            <a:r>
              <a:rPr lang="en-US" dirty="0" smtClean="0"/>
              <a:t>Preparation and search</a:t>
            </a:r>
          </a:p>
          <a:p>
            <a:pPr lvl="1" eaLnBrk="1" hangingPunct="1">
              <a:defRPr/>
            </a:pPr>
            <a:r>
              <a:rPr lang="en-US" dirty="0" smtClean="0"/>
              <a:t>Similar to other areas</a:t>
            </a:r>
          </a:p>
          <a:p>
            <a:pPr lvl="1" eaLnBrk="1" hangingPunct="1">
              <a:defRPr/>
            </a:pPr>
            <a:r>
              <a:rPr lang="en-US" dirty="0" smtClean="0"/>
              <a:t>Yet different</a:t>
            </a:r>
          </a:p>
          <a:p>
            <a:pPr eaLnBrk="1" hangingPunct="1">
              <a:defRPr/>
            </a:pPr>
            <a:r>
              <a:rPr lang="en-US" dirty="0" smtClean="0"/>
              <a:t>4 steps: </a:t>
            </a:r>
          </a:p>
          <a:p>
            <a:pPr marL="914400" lvl="1" eaLnBrk="1" hangingPunct="1">
              <a:defRPr/>
            </a:pPr>
            <a:r>
              <a:rPr lang="en-US" dirty="0" smtClean="0"/>
              <a:t>Education</a:t>
            </a:r>
          </a:p>
          <a:p>
            <a:pPr marL="914400" lvl="1" eaLnBrk="1" hangingPunct="1">
              <a:defRPr/>
            </a:pPr>
            <a:r>
              <a:rPr lang="en-US" dirty="0" smtClean="0"/>
              <a:t>Work Experience</a:t>
            </a:r>
          </a:p>
          <a:p>
            <a:pPr marL="914400" lvl="1" eaLnBrk="1" hangingPunct="1">
              <a:defRPr/>
            </a:pPr>
            <a:r>
              <a:rPr lang="en-US" dirty="0" smtClean="0"/>
              <a:t>Specialized training</a:t>
            </a:r>
          </a:p>
          <a:p>
            <a:pPr marL="914400" lvl="1" eaLnBrk="1" hangingPunct="1">
              <a:defRPr/>
            </a:pPr>
            <a:r>
              <a:rPr lang="en-US" dirty="0" smtClean="0"/>
              <a:t>Mapping the field</a:t>
            </a:r>
          </a:p>
          <a:p>
            <a:pPr lvl="1" eaLnBrk="1" hangingPunct="1">
              <a:defRPr/>
            </a:pPr>
            <a:endParaRPr lang="en-US" dirty="0" smtClean="0"/>
          </a:p>
          <a:p>
            <a:pPr marL="457200" lvl="1" indent="0" eaLnBrk="1" hangingPunct="1">
              <a:buFontTx/>
              <a:buNone/>
              <a:defRPr/>
            </a:pPr>
            <a:endParaRPr lang="en-US" dirty="0"/>
          </a:p>
          <a:p>
            <a:pPr marL="457200" lvl="1" indent="0" eaLnBrk="1" hangingPunct="1">
              <a:buFontTx/>
              <a:buNone/>
              <a:defRPr/>
            </a:pPr>
            <a:endParaRPr lang="en-US" dirty="0"/>
          </a:p>
          <a:p>
            <a:pPr lvl="1" eaLnBrk="1" hangingPunct="1">
              <a:defRPr/>
            </a:pPr>
            <a:endParaRPr lang="en-US" dirty="0" smtClean="0"/>
          </a:p>
          <a:p>
            <a:pPr eaLnBrk="1" hangingPunct="1">
              <a:defRPr/>
            </a:pPr>
            <a:endParaRPr lang="en-US" dirty="0"/>
          </a:p>
          <a:p>
            <a:pPr eaLnBrk="1" hangingPunct="1">
              <a:defRPr/>
            </a:pPr>
            <a:endParaRPr lang="en-US" dirty="0"/>
          </a:p>
        </p:txBody>
      </p:sp>
      <p:pic>
        <p:nvPicPr>
          <p:cNvPr id="20484" name="Picture 3"/>
          <p:cNvPicPr>
            <a:picLocks noChangeAspect="1"/>
          </p:cNvPicPr>
          <p:nvPr/>
        </p:nvPicPr>
        <p:blipFill>
          <a:blip r:embed="rId3" cstate="print"/>
          <a:srcRect/>
          <a:stretch>
            <a:fillRect/>
          </a:stretch>
        </p:blipFill>
        <p:spPr bwMode="auto">
          <a:xfrm>
            <a:off x="5572125" y="1981200"/>
            <a:ext cx="2819400" cy="4244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685800" y="914400"/>
            <a:ext cx="8305800" cy="5348288"/>
          </a:xfrm>
        </p:spPr>
        <p:txBody>
          <a:bodyPr/>
          <a:lstStyle/>
          <a:p>
            <a:pPr marL="0" indent="0" algn="ctr" eaLnBrk="1" hangingPunct="1">
              <a:buFontTx/>
              <a:buNone/>
              <a:defRPr/>
            </a:pPr>
            <a:r>
              <a:rPr lang="en-US" sz="3600" i="1" dirty="0" smtClean="0"/>
              <a:t>Part 1 Introduction to the Field</a:t>
            </a:r>
          </a:p>
          <a:p>
            <a:pPr eaLnBrk="1" hangingPunct="1">
              <a:defRPr/>
            </a:pPr>
            <a:r>
              <a:rPr lang="en-US" dirty="0" smtClean="0"/>
              <a:t>Becoming a Humanitarian Aid (HA)Worker</a:t>
            </a:r>
          </a:p>
          <a:p>
            <a:pPr marL="1028700" lvl="1" indent="-571500" eaLnBrk="1" hangingPunct="1">
              <a:buFont typeface="+mj-lt"/>
              <a:buAutoNum type="romanUcPeriod"/>
              <a:defRPr/>
            </a:pPr>
            <a:r>
              <a:rPr lang="en-US" dirty="0" smtClean="0"/>
              <a:t>What does it take to be a HA Worker?</a:t>
            </a:r>
          </a:p>
          <a:p>
            <a:pPr marL="1028700" lvl="1" indent="-571500" eaLnBrk="1" hangingPunct="1">
              <a:buFont typeface="+mj-lt"/>
              <a:buAutoNum type="romanUcPeriod"/>
              <a:defRPr/>
            </a:pPr>
            <a:r>
              <a:rPr lang="en-US" dirty="0" smtClean="0"/>
              <a:t>Understanding the field of HA</a:t>
            </a:r>
          </a:p>
          <a:p>
            <a:pPr marL="1028700" lvl="1" indent="-571500" eaLnBrk="1" hangingPunct="1">
              <a:buFont typeface="+mj-lt"/>
              <a:buAutoNum type="romanUcPeriod"/>
              <a:defRPr/>
            </a:pPr>
            <a:r>
              <a:rPr lang="en-US" dirty="0" smtClean="0"/>
              <a:t>How to become a HA worker?</a:t>
            </a:r>
          </a:p>
          <a:p>
            <a:pPr lvl="2" eaLnBrk="1" hangingPunct="1">
              <a:defRPr/>
            </a:pPr>
            <a:r>
              <a:rPr lang="en-US" dirty="0" smtClean="0"/>
              <a:t>How to prepare for a career/change into the field</a:t>
            </a:r>
          </a:p>
          <a:p>
            <a:pPr marL="0" indent="0" eaLnBrk="1" hangingPunct="1">
              <a:buFontTx/>
              <a:buNone/>
              <a:defRPr/>
            </a:pPr>
            <a:r>
              <a:rPr lang="en-US" dirty="0" smtClean="0"/>
              <a:t> </a:t>
            </a:r>
          </a:p>
        </p:txBody>
      </p:sp>
      <p:sp>
        <p:nvSpPr>
          <p:cNvPr id="4099" name="Title 1"/>
          <p:cNvSpPr>
            <a:spLocks noGrp="1"/>
          </p:cNvSpPr>
          <p:nvPr>
            <p:ph type="title"/>
          </p:nvPr>
        </p:nvSpPr>
        <p:spPr>
          <a:xfrm flipH="1" flipV="1">
            <a:off x="200025" y="884238"/>
            <a:ext cx="46038" cy="46037"/>
          </a:xfrm>
        </p:spPr>
        <p:txBody>
          <a:bodyPr/>
          <a:lstStyle/>
          <a:p>
            <a:pPr eaLnBrk="1" hangingPunct="1"/>
            <a:r>
              <a:rPr lang="en-US" altLang="en-US" sz="3600" b="1" smtClean="0">
                <a:solidFill>
                  <a:srgbClr val="C00000"/>
                </a:solidFill>
              </a:rPr>
              <a:t/>
            </a:r>
            <a:br>
              <a:rPr lang="en-US" altLang="en-US" sz="3600" b="1" smtClean="0">
                <a:solidFill>
                  <a:srgbClr val="C00000"/>
                </a:solidFill>
              </a:rPr>
            </a:br>
            <a:endParaRPr lang="en-US" altLang="en-US" smtClean="0"/>
          </a:p>
        </p:txBody>
      </p:sp>
      <p:sp>
        <p:nvSpPr>
          <p:cNvPr id="4100" name="Title 1"/>
          <p:cNvSpPr txBox="1">
            <a:spLocks/>
          </p:cNvSpPr>
          <p:nvPr/>
        </p:nvSpPr>
        <p:spPr bwMode="auto">
          <a:xfrm>
            <a:off x="1371600" y="228600"/>
            <a:ext cx="7772400" cy="762000"/>
          </a:xfrm>
          <a:prstGeom prst="rect">
            <a:avLst/>
          </a:prstGeom>
          <a:noFill/>
          <a:ln w="9525">
            <a:noFill/>
            <a:miter lim="800000"/>
            <a:headEnd/>
            <a:tailEnd/>
          </a:ln>
        </p:spPr>
        <p:txBody>
          <a:bodyPr anchor="ctr"/>
          <a:lstStyle/>
          <a:p>
            <a:endParaRPr lang="en-US" altLang="en-US" sz="4400" i="1">
              <a:solidFill>
                <a:schemeClr val="tx2"/>
              </a:solidFill>
              <a:latin typeface="Times New Roman" pitchFamily="18" charset="0"/>
            </a:endParaRPr>
          </a:p>
        </p:txBody>
      </p:sp>
      <p:sp>
        <p:nvSpPr>
          <p:cNvPr id="8" name="Title 1"/>
          <p:cNvSpPr txBox="1">
            <a:spLocks/>
          </p:cNvSpPr>
          <p:nvPr/>
        </p:nvSpPr>
        <p:spPr bwMode="auto">
          <a:xfrm>
            <a:off x="914400" y="38100"/>
            <a:ext cx="8153400" cy="381000"/>
          </a:xfrm>
          <a:prstGeom prst="rect">
            <a:avLst/>
          </a:prstGeom>
          <a:noFill/>
          <a:ln>
            <a:noFill/>
          </a:ln>
          <a:effectLst/>
          <a:extLst/>
        </p:spPr>
        <p:txBody>
          <a:bodyPr anchor="ctr"/>
          <a:lstStyle>
            <a:lvl1pPr algn="l" rtl="0" eaLnBrk="1" fontAlgn="base" hangingPunct="1">
              <a:spcBef>
                <a:spcPct val="0"/>
              </a:spcBef>
              <a:spcAft>
                <a:spcPct val="0"/>
              </a:spcAft>
              <a:defRPr sz="4400" i="1">
                <a:solidFill>
                  <a:schemeClr val="tx2"/>
                </a:solidFill>
                <a:latin typeface="+mj-lt"/>
                <a:ea typeface="+mj-ea"/>
                <a:cs typeface="+mj-cs"/>
              </a:defRPr>
            </a:lvl1pPr>
            <a:lvl2pPr algn="l" rtl="0" eaLnBrk="1" fontAlgn="base" hangingPunct="1">
              <a:spcBef>
                <a:spcPct val="0"/>
              </a:spcBef>
              <a:spcAft>
                <a:spcPct val="0"/>
              </a:spcAft>
              <a:defRPr sz="4400" i="1">
                <a:solidFill>
                  <a:schemeClr val="tx2"/>
                </a:solidFill>
                <a:latin typeface="Times New Roman" pitchFamily="18" charset="0"/>
                <a:cs typeface="Tahoma" pitchFamily="34" charset="0"/>
              </a:defRPr>
            </a:lvl2pPr>
            <a:lvl3pPr algn="l" rtl="0" eaLnBrk="1" fontAlgn="base" hangingPunct="1">
              <a:spcBef>
                <a:spcPct val="0"/>
              </a:spcBef>
              <a:spcAft>
                <a:spcPct val="0"/>
              </a:spcAft>
              <a:defRPr sz="4400" i="1">
                <a:solidFill>
                  <a:schemeClr val="tx2"/>
                </a:solidFill>
                <a:latin typeface="Times New Roman" pitchFamily="18" charset="0"/>
                <a:cs typeface="Tahoma" pitchFamily="34" charset="0"/>
              </a:defRPr>
            </a:lvl3pPr>
            <a:lvl4pPr algn="l" rtl="0" eaLnBrk="1" fontAlgn="base" hangingPunct="1">
              <a:spcBef>
                <a:spcPct val="0"/>
              </a:spcBef>
              <a:spcAft>
                <a:spcPct val="0"/>
              </a:spcAft>
              <a:defRPr sz="4400" i="1">
                <a:solidFill>
                  <a:schemeClr val="tx2"/>
                </a:solidFill>
                <a:latin typeface="Times New Roman" pitchFamily="18" charset="0"/>
                <a:cs typeface="Tahoma" pitchFamily="34" charset="0"/>
              </a:defRPr>
            </a:lvl4pPr>
            <a:lvl5pPr algn="l" rtl="0" eaLnBrk="1" fontAlgn="base" hangingPunct="1">
              <a:spcBef>
                <a:spcPct val="0"/>
              </a:spcBef>
              <a:spcAft>
                <a:spcPct val="0"/>
              </a:spcAft>
              <a:defRPr sz="4400" i="1">
                <a:solidFill>
                  <a:schemeClr val="tx2"/>
                </a:solidFill>
                <a:latin typeface="Times New Roman" pitchFamily="18" charset="0"/>
                <a:cs typeface="Tahoma" pitchFamily="34" charset="0"/>
              </a:defRPr>
            </a:lvl5pPr>
            <a:lvl6pPr marL="457200" algn="l" rtl="0" eaLnBrk="1" fontAlgn="base" hangingPunct="1">
              <a:spcBef>
                <a:spcPct val="0"/>
              </a:spcBef>
              <a:spcAft>
                <a:spcPct val="0"/>
              </a:spcAft>
              <a:defRPr sz="4400" i="1">
                <a:solidFill>
                  <a:schemeClr val="tx2"/>
                </a:solidFill>
                <a:latin typeface="Times New Roman" pitchFamily="18" charset="0"/>
                <a:cs typeface="Tahoma" pitchFamily="34" charset="0"/>
              </a:defRPr>
            </a:lvl6pPr>
            <a:lvl7pPr marL="914400" algn="l" rtl="0" eaLnBrk="1" fontAlgn="base" hangingPunct="1">
              <a:spcBef>
                <a:spcPct val="0"/>
              </a:spcBef>
              <a:spcAft>
                <a:spcPct val="0"/>
              </a:spcAft>
              <a:defRPr sz="4400" i="1">
                <a:solidFill>
                  <a:schemeClr val="tx2"/>
                </a:solidFill>
                <a:latin typeface="Times New Roman" pitchFamily="18" charset="0"/>
                <a:cs typeface="Tahoma" pitchFamily="34" charset="0"/>
              </a:defRPr>
            </a:lvl7pPr>
            <a:lvl8pPr marL="1371600" algn="l" rtl="0" eaLnBrk="1" fontAlgn="base" hangingPunct="1">
              <a:spcBef>
                <a:spcPct val="0"/>
              </a:spcBef>
              <a:spcAft>
                <a:spcPct val="0"/>
              </a:spcAft>
              <a:defRPr sz="4400" i="1">
                <a:solidFill>
                  <a:schemeClr val="tx2"/>
                </a:solidFill>
                <a:latin typeface="Times New Roman" pitchFamily="18" charset="0"/>
                <a:cs typeface="Tahoma" pitchFamily="34" charset="0"/>
              </a:defRPr>
            </a:lvl8pPr>
            <a:lvl9pPr marL="1828800" algn="l" rtl="0" eaLnBrk="1" fontAlgn="base" hangingPunct="1">
              <a:spcBef>
                <a:spcPct val="0"/>
              </a:spcBef>
              <a:spcAft>
                <a:spcPct val="0"/>
              </a:spcAft>
              <a:defRPr sz="4400" i="1">
                <a:solidFill>
                  <a:schemeClr val="tx2"/>
                </a:solidFill>
                <a:latin typeface="Times New Roman" pitchFamily="18" charset="0"/>
                <a:cs typeface="Tahoma" pitchFamily="34" charset="0"/>
              </a:defRPr>
            </a:lvl9pPr>
          </a:lstStyle>
          <a:p>
            <a:pPr algn="ctr">
              <a:defRPr/>
            </a:pPr>
            <a:r>
              <a:rPr lang="en-US" sz="3600" b="1" dirty="0" smtClean="0">
                <a:solidFill>
                  <a:srgbClr val="C00000"/>
                </a:solidFill>
              </a:rPr>
              <a:t/>
            </a:r>
            <a:br>
              <a:rPr lang="en-US" sz="3600" b="1" dirty="0" smtClean="0">
                <a:solidFill>
                  <a:srgbClr val="C00000"/>
                </a:solidFill>
              </a:rPr>
            </a:br>
            <a:r>
              <a:rPr lang="en-US" sz="3600" i="0" dirty="0" smtClean="0">
                <a:solidFill>
                  <a:srgbClr val="FF0000"/>
                </a:solidFill>
                <a:latin typeface="+mn-lt"/>
              </a:rPr>
              <a:t> Agenda </a:t>
            </a:r>
            <a:endParaRPr lang="en-US" sz="3200" i="0" dirty="0">
              <a:solidFill>
                <a:srgbClr val="FF0000"/>
              </a:solidFill>
              <a:latin typeface="+mn-lt"/>
            </a:endParaRPr>
          </a:p>
        </p:txBody>
      </p:sp>
      <p:pic>
        <p:nvPicPr>
          <p:cNvPr id="4102" name="Picture 2"/>
          <p:cNvPicPr>
            <a:picLocks noChangeAspect="1" noChangeArrowheads="1"/>
          </p:cNvPicPr>
          <p:nvPr/>
        </p:nvPicPr>
        <p:blipFill>
          <a:blip r:embed="rId3" cstate="print"/>
          <a:srcRect/>
          <a:stretch>
            <a:fillRect/>
          </a:stretch>
        </p:blipFill>
        <p:spPr bwMode="auto">
          <a:xfrm>
            <a:off x="3124200" y="4724400"/>
            <a:ext cx="24384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772400" cy="609600"/>
          </a:xfrm>
        </p:spPr>
        <p:txBody>
          <a:bodyPr/>
          <a:lstStyle/>
          <a:p>
            <a:pPr eaLnBrk="1" hangingPunct="1">
              <a:defRPr/>
            </a:pPr>
            <a:r>
              <a:rPr lang="en-US" sz="4000" i="0" dirty="0" smtClean="0">
                <a:solidFill>
                  <a:srgbClr val="FF0000"/>
                </a:solidFill>
                <a:latin typeface="+mn-lt"/>
              </a:rPr>
              <a:t>Steps in the Career Process</a:t>
            </a:r>
            <a:endParaRPr lang="en-US" sz="4000" i="0" dirty="0">
              <a:solidFill>
                <a:srgbClr val="FF0000"/>
              </a:solidFill>
              <a:latin typeface="+mn-lt"/>
            </a:endParaRPr>
          </a:p>
        </p:txBody>
      </p:sp>
      <p:sp>
        <p:nvSpPr>
          <p:cNvPr id="3" name="Content Placeholder 2"/>
          <p:cNvSpPr>
            <a:spLocks noGrp="1"/>
          </p:cNvSpPr>
          <p:nvPr>
            <p:ph idx="1"/>
          </p:nvPr>
        </p:nvSpPr>
        <p:spPr>
          <a:xfrm>
            <a:off x="381000" y="609600"/>
            <a:ext cx="8458200" cy="5715000"/>
          </a:xfrm>
        </p:spPr>
        <p:txBody>
          <a:bodyPr/>
          <a:lstStyle/>
          <a:p>
            <a:pPr marL="0" indent="0" eaLnBrk="1" hangingPunct="1">
              <a:buFontTx/>
              <a:buNone/>
              <a:defRPr/>
            </a:pPr>
            <a:endParaRPr lang="en-US" dirty="0" smtClean="0"/>
          </a:p>
          <a:p>
            <a:pPr marL="0" indent="0" eaLnBrk="1" hangingPunct="1">
              <a:buFontTx/>
              <a:buNone/>
              <a:defRPr/>
            </a:pPr>
            <a:r>
              <a:rPr lang="en-US" dirty="0" smtClean="0"/>
              <a:t>1. Education:</a:t>
            </a:r>
          </a:p>
          <a:p>
            <a:pPr lvl="1" eaLnBrk="1" hangingPunct="1">
              <a:defRPr/>
            </a:pPr>
            <a:r>
              <a:rPr lang="en-US" dirty="0" smtClean="0"/>
              <a:t>Develop professional expertise                        in useful fields:</a:t>
            </a:r>
          </a:p>
          <a:p>
            <a:pPr lvl="2" eaLnBrk="1" hangingPunct="1">
              <a:defRPr/>
            </a:pPr>
            <a:r>
              <a:rPr lang="en-US" dirty="0" smtClean="0"/>
              <a:t>Engineering</a:t>
            </a:r>
          </a:p>
          <a:p>
            <a:pPr lvl="2" eaLnBrk="1" hangingPunct="1">
              <a:defRPr/>
            </a:pPr>
            <a:r>
              <a:rPr lang="en-US" dirty="0" smtClean="0"/>
              <a:t>Agriculture</a:t>
            </a:r>
          </a:p>
          <a:p>
            <a:pPr lvl="2" eaLnBrk="1" hangingPunct="1">
              <a:defRPr/>
            </a:pPr>
            <a:r>
              <a:rPr lang="en-US" dirty="0" smtClean="0"/>
              <a:t>Sanitation</a:t>
            </a:r>
          </a:p>
          <a:p>
            <a:pPr lvl="2" eaLnBrk="1" hangingPunct="1">
              <a:defRPr/>
            </a:pPr>
            <a:r>
              <a:rPr lang="en-US" dirty="0" smtClean="0"/>
              <a:t>Health/ </a:t>
            </a:r>
            <a:r>
              <a:rPr lang="en-US" dirty="0"/>
              <a:t>medical </a:t>
            </a:r>
            <a:r>
              <a:rPr lang="en-US" dirty="0" smtClean="0"/>
              <a:t>services</a:t>
            </a:r>
          </a:p>
          <a:p>
            <a:pPr lvl="2" eaLnBrk="1" hangingPunct="1">
              <a:defRPr/>
            </a:pPr>
            <a:r>
              <a:rPr lang="en-US" dirty="0" smtClean="0"/>
              <a:t>Finance</a:t>
            </a:r>
            <a:r>
              <a:rPr lang="en-US" dirty="0"/>
              <a:t>, human resources, computer technology </a:t>
            </a:r>
            <a:endParaRPr lang="en-US" dirty="0" smtClean="0"/>
          </a:p>
          <a:p>
            <a:pPr lvl="2" eaLnBrk="1" hangingPunct="1">
              <a:defRPr/>
            </a:pPr>
            <a:r>
              <a:rPr lang="en-US" dirty="0"/>
              <a:t>P</a:t>
            </a:r>
            <a:r>
              <a:rPr lang="en-US" dirty="0" smtClean="0"/>
              <a:t>roject management &amp; </a:t>
            </a:r>
            <a:r>
              <a:rPr lang="en-US" dirty="0"/>
              <a:t>logistics, </a:t>
            </a:r>
            <a:endParaRPr lang="en-US" dirty="0" smtClean="0"/>
          </a:p>
          <a:p>
            <a:pPr lvl="1" eaLnBrk="1" hangingPunct="1">
              <a:defRPr/>
            </a:pPr>
            <a:r>
              <a:rPr lang="en-US" dirty="0" smtClean="0"/>
              <a:t>Foreign language competency +++</a:t>
            </a:r>
          </a:p>
          <a:p>
            <a:pPr lvl="1" eaLnBrk="1" hangingPunct="1">
              <a:defRPr/>
            </a:pPr>
            <a:r>
              <a:rPr lang="en-US" dirty="0" smtClean="0"/>
              <a:t>International/Cross-cultural Experience</a:t>
            </a:r>
            <a:endParaRPr lang="en-US" dirty="0"/>
          </a:p>
          <a:p>
            <a:pPr eaLnBrk="1" hangingPunct="1">
              <a:defRPr/>
            </a:pPr>
            <a:endParaRPr lang="en-US" dirty="0"/>
          </a:p>
        </p:txBody>
      </p:sp>
      <p:pic>
        <p:nvPicPr>
          <p:cNvPr id="21508" name="Picture 2"/>
          <p:cNvPicPr>
            <a:picLocks noChangeAspect="1" noChangeArrowheads="1"/>
          </p:cNvPicPr>
          <p:nvPr/>
        </p:nvPicPr>
        <p:blipFill>
          <a:blip r:embed="rId2" cstate="print"/>
          <a:srcRect/>
          <a:stretch>
            <a:fillRect/>
          </a:stretch>
        </p:blipFill>
        <p:spPr bwMode="auto">
          <a:xfrm>
            <a:off x="5943600" y="2286000"/>
            <a:ext cx="2514600" cy="188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467600" cy="609600"/>
          </a:xfrm>
        </p:spPr>
        <p:txBody>
          <a:bodyPr/>
          <a:lstStyle/>
          <a:p>
            <a:pPr eaLnBrk="1" hangingPunct="1">
              <a:defRPr/>
            </a:pPr>
            <a:r>
              <a:rPr lang="en-US" sz="3600" i="0" dirty="0" smtClean="0">
                <a:solidFill>
                  <a:srgbClr val="FF0000"/>
                </a:solidFill>
                <a:latin typeface="+mn-lt"/>
              </a:rPr>
              <a:t>Steps in the Career Process</a:t>
            </a:r>
            <a:endParaRPr lang="en-US" sz="3600" i="0" dirty="0">
              <a:solidFill>
                <a:srgbClr val="FF0000"/>
              </a:solidFill>
              <a:latin typeface="+mn-lt"/>
            </a:endParaRPr>
          </a:p>
        </p:txBody>
      </p:sp>
      <p:sp>
        <p:nvSpPr>
          <p:cNvPr id="3" name="Content Placeholder 2"/>
          <p:cNvSpPr>
            <a:spLocks noGrp="1"/>
          </p:cNvSpPr>
          <p:nvPr>
            <p:ph idx="1"/>
          </p:nvPr>
        </p:nvSpPr>
        <p:spPr>
          <a:xfrm>
            <a:off x="685800" y="1143000"/>
            <a:ext cx="8077200" cy="5119688"/>
          </a:xfrm>
        </p:spPr>
        <p:txBody>
          <a:bodyPr/>
          <a:lstStyle/>
          <a:p>
            <a:pPr marL="0" indent="0" eaLnBrk="1" hangingPunct="1">
              <a:buFontTx/>
              <a:buNone/>
              <a:defRPr/>
            </a:pPr>
            <a:r>
              <a:rPr lang="en-US" dirty="0" smtClean="0"/>
              <a:t>2. Work Experience: Helping </a:t>
            </a:r>
            <a:r>
              <a:rPr lang="en-US" dirty="0"/>
              <a:t>people in need</a:t>
            </a:r>
          </a:p>
          <a:p>
            <a:pPr lvl="1" eaLnBrk="1" hangingPunct="1">
              <a:defRPr/>
            </a:pPr>
            <a:r>
              <a:rPr lang="en-US" dirty="0" smtClean="0"/>
              <a:t>Job Experience </a:t>
            </a:r>
          </a:p>
          <a:p>
            <a:pPr lvl="1" eaLnBrk="1" hangingPunct="1">
              <a:defRPr/>
            </a:pPr>
            <a:r>
              <a:rPr lang="en-US" dirty="0" smtClean="0"/>
              <a:t>Work for local human services agencies, charitable organizations, special projects</a:t>
            </a:r>
          </a:p>
          <a:p>
            <a:pPr lvl="2" eaLnBrk="1" hangingPunct="1">
              <a:defRPr/>
            </a:pPr>
            <a:r>
              <a:rPr lang="en-US" dirty="0" smtClean="0"/>
              <a:t>Volunteer or paid</a:t>
            </a:r>
            <a:endParaRPr lang="en-US" dirty="0"/>
          </a:p>
          <a:p>
            <a:pPr lvl="2" eaLnBrk="1" hangingPunct="1">
              <a:defRPr/>
            </a:pPr>
            <a:r>
              <a:rPr lang="en-US" dirty="0"/>
              <a:t>Locally</a:t>
            </a:r>
          </a:p>
          <a:p>
            <a:pPr lvl="2" eaLnBrk="1" hangingPunct="1">
              <a:defRPr/>
            </a:pPr>
            <a:r>
              <a:rPr lang="en-US" dirty="0"/>
              <a:t>Nationally</a:t>
            </a:r>
          </a:p>
          <a:p>
            <a:pPr lvl="2" eaLnBrk="1" hangingPunct="1">
              <a:defRPr/>
            </a:pPr>
            <a:r>
              <a:rPr lang="en-US" dirty="0"/>
              <a:t>Internationally</a:t>
            </a:r>
          </a:p>
          <a:p>
            <a:pPr lvl="1" eaLnBrk="1" hangingPunct="1">
              <a:defRPr/>
            </a:pPr>
            <a:endParaRPr lang="en-US" dirty="0" smtClean="0"/>
          </a:p>
          <a:p>
            <a:pPr eaLnBrk="1" hangingPunct="1">
              <a:defRPr/>
            </a:pPr>
            <a:endParaRPr lang="en-US" dirty="0" smtClean="0"/>
          </a:p>
          <a:p>
            <a:pPr eaLnBrk="1" hangingPunct="1">
              <a:defRPr/>
            </a:pPr>
            <a:endParaRPr lang="en-US" dirty="0"/>
          </a:p>
        </p:txBody>
      </p:sp>
      <p:pic>
        <p:nvPicPr>
          <p:cNvPr id="22532" name="Picture 2"/>
          <p:cNvPicPr>
            <a:picLocks noChangeAspect="1" noChangeArrowheads="1"/>
          </p:cNvPicPr>
          <p:nvPr/>
        </p:nvPicPr>
        <p:blipFill>
          <a:blip r:embed="rId2" cstate="print"/>
          <a:srcRect/>
          <a:stretch>
            <a:fillRect/>
          </a:stretch>
        </p:blipFill>
        <p:spPr bwMode="auto">
          <a:xfrm>
            <a:off x="4876800" y="3733800"/>
            <a:ext cx="3429000" cy="2278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772400" cy="725488"/>
          </a:xfrm>
        </p:spPr>
        <p:txBody>
          <a:bodyPr/>
          <a:lstStyle/>
          <a:p>
            <a:pPr eaLnBrk="1" hangingPunct="1">
              <a:defRPr/>
            </a:pPr>
            <a:r>
              <a:rPr lang="en-US" sz="4000" i="0" dirty="0" smtClean="0">
                <a:solidFill>
                  <a:srgbClr val="FF0000"/>
                </a:solidFill>
                <a:latin typeface="+mn-lt"/>
              </a:rPr>
              <a:t>Steps in the Career Process</a:t>
            </a:r>
            <a:endParaRPr lang="en-US" sz="4000" i="0" dirty="0">
              <a:solidFill>
                <a:srgbClr val="FF0000"/>
              </a:solidFill>
              <a:latin typeface="+mn-lt"/>
            </a:endParaRPr>
          </a:p>
        </p:txBody>
      </p:sp>
      <p:sp>
        <p:nvSpPr>
          <p:cNvPr id="3" name="Content Placeholder 2"/>
          <p:cNvSpPr>
            <a:spLocks noGrp="1"/>
          </p:cNvSpPr>
          <p:nvPr>
            <p:ph idx="1"/>
          </p:nvPr>
        </p:nvSpPr>
        <p:spPr>
          <a:xfrm>
            <a:off x="762000" y="977900"/>
            <a:ext cx="8382000" cy="5284788"/>
          </a:xfrm>
        </p:spPr>
        <p:txBody>
          <a:bodyPr/>
          <a:lstStyle/>
          <a:p>
            <a:pPr marL="0" indent="0" eaLnBrk="1" hangingPunct="1">
              <a:buFontTx/>
              <a:buNone/>
              <a:defRPr/>
            </a:pPr>
            <a:r>
              <a:rPr lang="en-US" dirty="0" smtClean="0"/>
              <a:t>3. Training in International                        Relief and  Development</a:t>
            </a:r>
            <a:endParaRPr lang="en-US" i="1" dirty="0" smtClean="0"/>
          </a:p>
          <a:p>
            <a:pPr marL="0" indent="0" eaLnBrk="1" hangingPunct="1">
              <a:buFontTx/>
              <a:buNone/>
              <a:defRPr/>
            </a:pPr>
            <a:r>
              <a:rPr lang="en-US" i="1" dirty="0" smtClean="0"/>
              <a:t>Many options</a:t>
            </a:r>
            <a:r>
              <a:rPr lang="en-US" dirty="0" smtClean="0"/>
              <a:t>: </a:t>
            </a:r>
          </a:p>
          <a:p>
            <a:pPr marL="457200" indent="-457200" eaLnBrk="1" hangingPunct="1">
              <a:buFont typeface="Wingdings" pitchFamily="2" charset="2"/>
              <a:buChar char="§"/>
              <a:defRPr/>
            </a:pPr>
            <a:r>
              <a:rPr lang="en-US" dirty="0" smtClean="0"/>
              <a:t>Specialized Short Term courses, e.g.</a:t>
            </a:r>
          </a:p>
          <a:p>
            <a:pPr marL="857250" lvl="1" indent="-457200" eaLnBrk="1" hangingPunct="1">
              <a:buFont typeface="Wingdings" pitchFamily="2" charset="2"/>
              <a:buChar char="§"/>
              <a:defRPr/>
            </a:pPr>
            <a:r>
              <a:rPr lang="en-US" u="sng" dirty="0" err="1">
                <a:hlinkClick r:id="rId2"/>
              </a:rPr>
              <a:t>ReliefWeb</a:t>
            </a:r>
            <a:r>
              <a:rPr lang="en-US" dirty="0"/>
              <a:t>, </a:t>
            </a:r>
            <a:r>
              <a:rPr lang="en-US" u="sng" dirty="0" err="1">
                <a:hlinkClick r:id="rId3"/>
              </a:rPr>
              <a:t>RedR</a:t>
            </a:r>
            <a:r>
              <a:rPr lang="en-US" dirty="0"/>
              <a:t>, </a:t>
            </a:r>
            <a:r>
              <a:rPr lang="en-US" u="sng" dirty="0">
                <a:hlinkClick r:id="rId4"/>
              </a:rPr>
              <a:t>Merlin</a:t>
            </a:r>
            <a:r>
              <a:rPr lang="en-US" dirty="0"/>
              <a:t> ,</a:t>
            </a:r>
            <a:r>
              <a:rPr lang="en-US" dirty="0" smtClean="0"/>
              <a:t> </a:t>
            </a:r>
            <a:r>
              <a:rPr lang="en-US" u="sng" dirty="0">
                <a:hlinkClick r:id="rId5"/>
              </a:rPr>
              <a:t>Red Cross</a:t>
            </a:r>
            <a:endParaRPr lang="en-US" dirty="0" smtClean="0"/>
          </a:p>
          <a:p>
            <a:pPr marL="857250" lvl="1" indent="-457200" eaLnBrk="1" hangingPunct="1">
              <a:buFont typeface="Wingdings" pitchFamily="2" charset="2"/>
              <a:buChar char="§"/>
              <a:defRPr/>
            </a:pPr>
            <a:r>
              <a:rPr lang="en-US" dirty="0"/>
              <a:t>	</a:t>
            </a:r>
            <a:r>
              <a:rPr lang="en-US" dirty="0" smtClean="0"/>
              <a:t>IFRC </a:t>
            </a:r>
            <a:r>
              <a:rPr lang="en-US" dirty="0"/>
              <a:t>Learning Network</a:t>
            </a:r>
            <a:r>
              <a:rPr lang="en-US" sz="2400" dirty="0"/>
              <a:t> </a:t>
            </a:r>
            <a:r>
              <a:rPr lang="en-US" sz="2400" dirty="0" smtClean="0">
                <a:hlinkClick r:id="rId6"/>
              </a:rPr>
              <a:t>*</a:t>
            </a:r>
            <a:r>
              <a:rPr lang="en-US" sz="2400" dirty="0" smtClean="0"/>
              <a:t> </a:t>
            </a:r>
          </a:p>
          <a:p>
            <a:pPr eaLnBrk="1" hangingPunct="1">
              <a:buFont typeface="Wingdings" pitchFamily="2" charset="2"/>
              <a:buChar char="§"/>
              <a:defRPr/>
            </a:pPr>
            <a:r>
              <a:rPr lang="en-US" dirty="0" smtClean="0"/>
              <a:t>Long term training</a:t>
            </a:r>
          </a:p>
          <a:p>
            <a:pPr lvl="2" indent="-342900" eaLnBrk="1" hangingPunct="1">
              <a:buFont typeface="Wingdings" pitchFamily="2" charset="2"/>
              <a:buChar char="§"/>
              <a:defRPr/>
            </a:pPr>
            <a:r>
              <a:rPr lang="en-US" sz="2000" dirty="0" smtClean="0"/>
              <a:t>Assorted Master’s programs in HA, SED, Disaster Management, Logistics, more</a:t>
            </a:r>
          </a:p>
          <a:p>
            <a:pPr lvl="2" indent="-342900" eaLnBrk="1" hangingPunct="1">
              <a:buFont typeface="Wingdings" pitchFamily="2" charset="2"/>
              <a:buChar char="§"/>
              <a:defRPr/>
            </a:pPr>
            <a:r>
              <a:rPr lang="en-US" sz="2000" dirty="0" smtClean="0"/>
              <a:t>Online Masters like </a:t>
            </a:r>
            <a:r>
              <a:rPr lang="en-US" sz="2000" dirty="0" err="1" smtClean="0">
                <a:hlinkClick r:id="rId7"/>
              </a:rPr>
              <a:t>Proyecto</a:t>
            </a:r>
            <a:r>
              <a:rPr lang="en-US" sz="2000" dirty="0" smtClean="0">
                <a:hlinkClick r:id="rId7"/>
              </a:rPr>
              <a:t> </a:t>
            </a:r>
            <a:r>
              <a:rPr lang="en-US" sz="2000" dirty="0" err="1" smtClean="0">
                <a:hlinkClick r:id="rId7"/>
              </a:rPr>
              <a:t>Kalu</a:t>
            </a:r>
            <a:r>
              <a:rPr lang="en-US" sz="2000" dirty="0" smtClean="0">
                <a:hlinkClick r:id="rId7"/>
              </a:rPr>
              <a:t>  </a:t>
            </a:r>
            <a:endParaRPr lang="en-US" sz="2000" dirty="0" smtClean="0"/>
          </a:p>
          <a:p>
            <a:pPr marL="0" indent="0" eaLnBrk="1" hangingPunct="1">
              <a:buFontTx/>
              <a:buNone/>
              <a:defRPr/>
            </a:pPr>
            <a:endParaRPr lang="en-US" dirty="0" smtClean="0"/>
          </a:p>
          <a:p>
            <a:pPr eaLnBrk="1" hangingPunct="1">
              <a:defRPr/>
            </a:pPr>
            <a:endParaRPr lang="en-US" dirty="0"/>
          </a:p>
        </p:txBody>
      </p:sp>
      <p:pic>
        <p:nvPicPr>
          <p:cNvPr id="23556" name="Picture 2"/>
          <p:cNvPicPr>
            <a:picLocks noChangeAspect="1" noChangeArrowheads="1"/>
          </p:cNvPicPr>
          <p:nvPr/>
        </p:nvPicPr>
        <p:blipFill>
          <a:blip r:embed="rId8" cstate="print"/>
          <a:srcRect/>
          <a:stretch>
            <a:fillRect/>
          </a:stretch>
        </p:blipFill>
        <p:spPr bwMode="auto">
          <a:xfrm>
            <a:off x="6248400" y="954088"/>
            <a:ext cx="2590800" cy="173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543800" cy="669925"/>
          </a:xfrm>
        </p:spPr>
        <p:txBody>
          <a:bodyPr/>
          <a:lstStyle/>
          <a:p>
            <a:pPr eaLnBrk="1" hangingPunct="1">
              <a:defRPr/>
            </a:pPr>
            <a:r>
              <a:rPr lang="en-US" sz="3600" i="0" dirty="0">
                <a:solidFill>
                  <a:srgbClr val="FF0000"/>
                </a:solidFill>
                <a:latin typeface="+mn-lt"/>
              </a:rPr>
              <a:t>Steps in the HAW Career Process</a:t>
            </a:r>
          </a:p>
        </p:txBody>
      </p:sp>
      <p:sp>
        <p:nvSpPr>
          <p:cNvPr id="24579" name="Content Placeholder 2"/>
          <p:cNvSpPr>
            <a:spLocks noGrp="1"/>
          </p:cNvSpPr>
          <p:nvPr>
            <p:ph idx="1"/>
          </p:nvPr>
        </p:nvSpPr>
        <p:spPr>
          <a:xfrm>
            <a:off x="685800" y="1066800"/>
            <a:ext cx="7772400" cy="5195888"/>
          </a:xfrm>
        </p:spPr>
        <p:txBody>
          <a:bodyPr/>
          <a:lstStyle/>
          <a:p>
            <a:pPr marL="0" indent="0" eaLnBrk="1" hangingPunct="1">
              <a:buFontTx/>
              <a:buNone/>
            </a:pPr>
            <a:r>
              <a:rPr lang="en-US" altLang="en-US" smtClean="0"/>
              <a:t>4. </a:t>
            </a:r>
            <a:r>
              <a:rPr lang="en-US" altLang="en-US" sz="3600" smtClean="0"/>
              <a:t>Map the field: </a:t>
            </a:r>
            <a:endParaRPr lang="en-US" altLang="en-US" smtClean="0"/>
          </a:p>
          <a:p>
            <a:pPr marL="400050" lvl="1" indent="0" eaLnBrk="1" hangingPunct="1">
              <a:buFontTx/>
              <a:buNone/>
            </a:pPr>
            <a:r>
              <a:rPr lang="en-US" altLang="en-US" smtClean="0"/>
              <a:t>a. Regions/Countries</a:t>
            </a:r>
          </a:p>
          <a:p>
            <a:pPr lvl="2" eaLnBrk="1" hangingPunct="1">
              <a:buFontTx/>
              <a:buChar char="-"/>
            </a:pPr>
            <a:r>
              <a:rPr lang="en-US" altLang="en-US" smtClean="0"/>
              <a:t>Issues/ News</a:t>
            </a:r>
          </a:p>
          <a:p>
            <a:pPr lvl="2" eaLnBrk="1" hangingPunct="1">
              <a:buFontTx/>
              <a:buChar char="-"/>
            </a:pPr>
            <a:r>
              <a:rPr lang="en-US" altLang="en-US" smtClean="0"/>
              <a:t>Conditions</a:t>
            </a:r>
          </a:p>
          <a:p>
            <a:pPr lvl="2" eaLnBrk="1" hangingPunct="1">
              <a:buFontTx/>
              <a:buChar char="-"/>
            </a:pPr>
            <a:r>
              <a:rPr lang="en-US" altLang="en-US" smtClean="0"/>
              <a:t>Requirements/Qual’s</a:t>
            </a:r>
          </a:p>
          <a:p>
            <a:pPr lvl="2" eaLnBrk="1" hangingPunct="1">
              <a:buFontTx/>
              <a:buChar char="-"/>
            </a:pPr>
            <a:r>
              <a:rPr lang="en-US" altLang="en-US" smtClean="0"/>
              <a:t>International organizations</a:t>
            </a:r>
          </a:p>
        </p:txBody>
      </p:sp>
      <p:pic>
        <p:nvPicPr>
          <p:cNvPr id="24580" name="Picture 2"/>
          <p:cNvPicPr>
            <a:picLocks noChangeAspect="1" noChangeArrowheads="1"/>
          </p:cNvPicPr>
          <p:nvPr/>
        </p:nvPicPr>
        <p:blipFill>
          <a:blip r:embed="rId2" cstate="print"/>
          <a:srcRect/>
          <a:stretch>
            <a:fillRect/>
          </a:stretch>
        </p:blipFill>
        <p:spPr bwMode="auto">
          <a:xfrm>
            <a:off x="1219200" y="4192588"/>
            <a:ext cx="2852738" cy="2084387"/>
          </a:xfrm>
          <a:prstGeom prst="rect">
            <a:avLst/>
          </a:prstGeom>
          <a:noFill/>
          <a:ln w="9525">
            <a:noFill/>
            <a:miter lim="800000"/>
            <a:headEnd/>
            <a:tailEnd/>
          </a:ln>
        </p:spPr>
      </p:pic>
      <p:pic>
        <p:nvPicPr>
          <p:cNvPr id="24581" name="Picture 3"/>
          <p:cNvPicPr>
            <a:picLocks noChangeAspect="1" noChangeArrowheads="1"/>
          </p:cNvPicPr>
          <p:nvPr/>
        </p:nvPicPr>
        <p:blipFill>
          <a:blip r:embed="rId3" cstate="print"/>
          <a:srcRect/>
          <a:stretch>
            <a:fillRect/>
          </a:stretch>
        </p:blipFill>
        <p:spPr bwMode="auto">
          <a:xfrm>
            <a:off x="5699125" y="1828800"/>
            <a:ext cx="2255838" cy="1470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543800" cy="669925"/>
          </a:xfrm>
        </p:spPr>
        <p:txBody>
          <a:bodyPr/>
          <a:lstStyle/>
          <a:p>
            <a:pPr eaLnBrk="1" hangingPunct="1">
              <a:defRPr/>
            </a:pPr>
            <a:r>
              <a:rPr lang="en-US" sz="3600" i="0" dirty="0">
                <a:solidFill>
                  <a:srgbClr val="FF0000"/>
                </a:solidFill>
                <a:latin typeface="+mn-lt"/>
              </a:rPr>
              <a:t>Steps in the HAW Career Process</a:t>
            </a:r>
          </a:p>
        </p:txBody>
      </p:sp>
      <p:sp>
        <p:nvSpPr>
          <p:cNvPr id="3" name="Content Placeholder 2"/>
          <p:cNvSpPr>
            <a:spLocks noGrp="1"/>
          </p:cNvSpPr>
          <p:nvPr>
            <p:ph idx="1"/>
          </p:nvPr>
        </p:nvSpPr>
        <p:spPr>
          <a:xfrm>
            <a:off x="609600" y="1066800"/>
            <a:ext cx="7772400" cy="5195888"/>
          </a:xfrm>
        </p:spPr>
        <p:txBody>
          <a:bodyPr/>
          <a:lstStyle/>
          <a:p>
            <a:pPr marL="0" indent="0" eaLnBrk="1" hangingPunct="1">
              <a:buFontTx/>
              <a:buNone/>
              <a:defRPr/>
            </a:pPr>
            <a:r>
              <a:rPr lang="en-US" sz="3600" dirty="0" smtClean="0"/>
              <a:t>4. Map the field: </a:t>
            </a:r>
          </a:p>
          <a:p>
            <a:pPr marL="0" indent="0" eaLnBrk="1" hangingPunct="1">
              <a:buFontTx/>
              <a:buNone/>
              <a:defRPr/>
            </a:pPr>
            <a:r>
              <a:rPr lang="en-US" dirty="0" smtClean="0"/>
              <a:t>b. International </a:t>
            </a:r>
            <a:r>
              <a:rPr lang="en-US" dirty="0"/>
              <a:t>Organizations </a:t>
            </a:r>
          </a:p>
          <a:p>
            <a:pPr lvl="2" eaLnBrk="1" hangingPunct="1">
              <a:buFontTx/>
              <a:buChar char="-"/>
              <a:defRPr/>
            </a:pPr>
            <a:r>
              <a:rPr lang="en-US" dirty="0" smtClean="0"/>
              <a:t>IFRC / American Red Cross</a:t>
            </a:r>
            <a:endParaRPr lang="en-US" dirty="0"/>
          </a:p>
          <a:p>
            <a:pPr lvl="2" eaLnBrk="1" hangingPunct="1">
              <a:buFontTx/>
              <a:buChar char="-"/>
              <a:defRPr/>
            </a:pPr>
            <a:r>
              <a:rPr lang="en-US" dirty="0" smtClean="0"/>
              <a:t>CARE   - VSO International</a:t>
            </a:r>
          </a:p>
          <a:p>
            <a:pPr lvl="2" eaLnBrk="1" hangingPunct="1">
              <a:buFontTx/>
              <a:buChar char="-"/>
              <a:defRPr/>
            </a:pPr>
            <a:r>
              <a:rPr lang="en-US" dirty="0"/>
              <a:t>O</a:t>
            </a:r>
            <a:r>
              <a:rPr lang="en-US" dirty="0" smtClean="0"/>
              <a:t>XFAM International</a:t>
            </a:r>
          </a:p>
          <a:p>
            <a:pPr lvl="2" eaLnBrk="1" hangingPunct="1">
              <a:buFontTx/>
              <a:buChar char="-"/>
              <a:defRPr/>
            </a:pPr>
            <a:r>
              <a:rPr lang="en-US" dirty="0" smtClean="0"/>
              <a:t>International Rescue Committee</a:t>
            </a:r>
          </a:p>
          <a:p>
            <a:pPr lvl="2" eaLnBrk="1" hangingPunct="1">
              <a:buFontTx/>
              <a:buChar char="-"/>
              <a:defRPr/>
            </a:pPr>
            <a:r>
              <a:rPr lang="en-US" dirty="0" smtClean="0"/>
              <a:t>Doctors </a:t>
            </a:r>
            <a:r>
              <a:rPr lang="en-US" dirty="0"/>
              <a:t>without </a:t>
            </a:r>
            <a:r>
              <a:rPr lang="en-US" dirty="0" smtClean="0"/>
              <a:t>Borders/ Doctors of the World/ International Medical Corps</a:t>
            </a:r>
            <a:endParaRPr lang="en-US" dirty="0"/>
          </a:p>
          <a:p>
            <a:pPr lvl="2" eaLnBrk="1" hangingPunct="1">
              <a:buFontTx/>
              <a:buChar char="-"/>
              <a:defRPr/>
            </a:pPr>
            <a:r>
              <a:rPr lang="en-US" dirty="0"/>
              <a:t>UN organizations </a:t>
            </a:r>
            <a:r>
              <a:rPr lang="en-US" dirty="0" smtClean="0"/>
              <a:t>– assorted (UNICEF, more)</a:t>
            </a:r>
          </a:p>
          <a:p>
            <a:pPr lvl="2" eaLnBrk="1" hangingPunct="1">
              <a:buFontTx/>
              <a:buChar char="-"/>
              <a:defRPr/>
            </a:pPr>
            <a:r>
              <a:rPr lang="en-US" dirty="0" smtClean="0"/>
              <a:t>Government organizations (USAID, </a:t>
            </a:r>
            <a:r>
              <a:rPr lang="en-US" dirty="0" err="1" smtClean="0"/>
              <a:t>Peacecorps</a:t>
            </a:r>
            <a:r>
              <a:rPr lang="en-US" dirty="0" smtClean="0"/>
              <a:t>)</a:t>
            </a:r>
          </a:p>
          <a:p>
            <a:pPr lvl="2" eaLnBrk="1" hangingPunct="1">
              <a:buFontTx/>
              <a:buChar char="-"/>
              <a:defRPr/>
            </a:pPr>
            <a:r>
              <a:rPr lang="en-US" dirty="0" smtClean="0"/>
              <a:t>Faith-based Organizations </a:t>
            </a:r>
          </a:p>
          <a:p>
            <a:pPr marL="914400" lvl="2" indent="0" eaLnBrk="1" hangingPunct="1">
              <a:buFontTx/>
              <a:buNone/>
              <a:defRPr/>
            </a:pPr>
            <a:endParaRPr lang="en-US" dirty="0"/>
          </a:p>
          <a:p>
            <a:pPr lvl="2" eaLnBrk="1" hangingPunct="1">
              <a:buFontTx/>
              <a:buChar char="-"/>
              <a:defRPr/>
            </a:pPr>
            <a:endParaRPr lang="en-US" dirty="0" smtClean="0"/>
          </a:p>
          <a:p>
            <a:pPr lvl="2" eaLnBrk="1" hangingPunct="1">
              <a:buFontTx/>
              <a:buChar char="-"/>
              <a:defRPr/>
            </a:pPr>
            <a:endParaRPr lang="en-US" dirty="0"/>
          </a:p>
          <a:p>
            <a:pPr lvl="1" eaLnBrk="1" hangingPunct="1">
              <a:buFontTx/>
              <a:buChar char="-"/>
              <a:defRPr/>
            </a:pPr>
            <a:endParaRPr lang="en-US" dirty="0" smtClean="0"/>
          </a:p>
        </p:txBody>
      </p:sp>
      <p:pic>
        <p:nvPicPr>
          <p:cNvPr id="25604" name="Picture 2"/>
          <p:cNvPicPr>
            <a:picLocks noChangeAspect="1" noChangeArrowheads="1"/>
          </p:cNvPicPr>
          <p:nvPr/>
        </p:nvPicPr>
        <p:blipFill>
          <a:blip r:embed="rId2" cstate="print"/>
          <a:srcRect/>
          <a:stretch>
            <a:fillRect/>
          </a:stretch>
        </p:blipFill>
        <p:spPr bwMode="auto">
          <a:xfrm>
            <a:off x="6324600" y="1143000"/>
            <a:ext cx="24384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543800" cy="669925"/>
          </a:xfrm>
        </p:spPr>
        <p:txBody>
          <a:bodyPr/>
          <a:lstStyle/>
          <a:p>
            <a:pPr eaLnBrk="1" hangingPunct="1">
              <a:defRPr/>
            </a:pPr>
            <a:r>
              <a:rPr lang="en-US" sz="3600" i="0" dirty="0">
                <a:solidFill>
                  <a:srgbClr val="FF0000"/>
                </a:solidFill>
                <a:latin typeface="+mn-lt"/>
              </a:rPr>
              <a:t>Steps in the HAW Career Process</a:t>
            </a:r>
          </a:p>
        </p:txBody>
      </p:sp>
      <p:sp>
        <p:nvSpPr>
          <p:cNvPr id="3" name="Content Placeholder 2"/>
          <p:cNvSpPr>
            <a:spLocks noGrp="1"/>
          </p:cNvSpPr>
          <p:nvPr>
            <p:ph idx="1"/>
          </p:nvPr>
        </p:nvSpPr>
        <p:spPr>
          <a:xfrm>
            <a:off x="685800" y="1066800"/>
            <a:ext cx="7772400" cy="5195888"/>
          </a:xfrm>
        </p:spPr>
        <p:txBody>
          <a:bodyPr/>
          <a:lstStyle/>
          <a:p>
            <a:pPr marL="0" indent="0" eaLnBrk="1" hangingPunct="1">
              <a:buFontTx/>
              <a:buNone/>
              <a:defRPr/>
            </a:pPr>
            <a:r>
              <a:rPr lang="en-US" sz="3600" dirty="0" smtClean="0"/>
              <a:t>4. Map the field: </a:t>
            </a:r>
          </a:p>
          <a:p>
            <a:pPr marL="400050" lvl="1" indent="0" eaLnBrk="1" hangingPunct="1">
              <a:buFontTx/>
              <a:buNone/>
              <a:defRPr/>
            </a:pPr>
            <a:r>
              <a:rPr lang="en-US" dirty="0" smtClean="0"/>
              <a:t>c. Job Sites &amp; Professional Organizations</a:t>
            </a:r>
          </a:p>
          <a:p>
            <a:pPr lvl="2" eaLnBrk="1" hangingPunct="1">
              <a:buFont typeface="Arial" pitchFamily="34" charset="0"/>
              <a:buChar char="•"/>
              <a:defRPr/>
            </a:pPr>
            <a:r>
              <a:rPr lang="en-US" dirty="0" err="1" smtClean="0"/>
              <a:t>Devex</a:t>
            </a:r>
            <a:r>
              <a:rPr lang="en-US" dirty="0" smtClean="0"/>
              <a:t> </a:t>
            </a:r>
            <a:r>
              <a:rPr lang="en-US" dirty="0">
                <a:hlinkClick r:id="rId2"/>
              </a:rPr>
              <a:t>http://www.devex.com/en</a:t>
            </a:r>
            <a:r>
              <a:rPr lang="en-US" dirty="0" smtClean="0">
                <a:hlinkClick r:id="rId2"/>
              </a:rPr>
              <a:t>/</a:t>
            </a:r>
            <a:r>
              <a:rPr lang="en-US" dirty="0" smtClean="0"/>
              <a:t> </a:t>
            </a:r>
          </a:p>
          <a:p>
            <a:pPr lvl="2" eaLnBrk="1" hangingPunct="1">
              <a:buFont typeface="Arial" pitchFamily="34" charset="0"/>
              <a:buChar char="•"/>
              <a:defRPr/>
            </a:pPr>
            <a:r>
              <a:rPr lang="en-US" dirty="0" err="1" smtClean="0"/>
              <a:t>DevNet</a:t>
            </a:r>
            <a:r>
              <a:rPr lang="en-US" dirty="0" smtClean="0"/>
              <a:t> </a:t>
            </a:r>
            <a:r>
              <a:rPr lang="en-US" dirty="0">
                <a:hlinkClick r:id="rId3"/>
              </a:rPr>
              <a:t>http://www.devnetjobs.org</a:t>
            </a:r>
            <a:r>
              <a:rPr lang="en-US" dirty="0" smtClean="0">
                <a:hlinkClick r:id="rId3"/>
              </a:rPr>
              <a:t>/</a:t>
            </a:r>
            <a:endParaRPr lang="en-US" dirty="0" smtClean="0"/>
          </a:p>
          <a:p>
            <a:pPr lvl="2" eaLnBrk="1" hangingPunct="1">
              <a:buFont typeface="Arial" pitchFamily="34" charset="0"/>
              <a:buChar char="•"/>
              <a:defRPr/>
            </a:pPr>
            <a:r>
              <a:rPr lang="en-US" dirty="0" smtClean="0"/>
              <a:t>Organizational sites, e.g.  </a:t>
            </a:r>
            <a:r>
              <a:rPr lang="en-US" dirty="0">
                <a:hlinkClick r:id="rId4"/>
              </a:rPr>
              <a:t>Red </a:t>
            </a:r>
            <a:r>
              <a:rPr lang="en-US" dirty="0" smtClean="0">
                <a:hlinkClick r:id="rId4"/>
              </a:rPr>
              <a:t>Cross</a:t>
            </a:r>
            <a:endParaRPr lang="en-US" dirty="0" smtClean="0"/>
          </a:p>
          <a:p>
            <a:pPr lvl="2" eaLnBrk="1" hangingPunct="1">
              <a:buFont typeface="Arial" pitchFamily="34" charset="0"/>
              <a:buChar char="•"/>
              <a:defRPr/>
            </a:pPr>
            <a:r>
              <a:rPr lang="en-US" dirty="0" smtClean="0"/>
              <a:t>Idealist </a:t>
            </a:r>
            <a:r>
              <a:rPr lang="en-US" dirty="0" smtClean="0">
                <a:hlinkClick r:id="rId5"/>
              </a:rPr>
              <a:t>http</a:t>
            </a:r>
            <a:r>
              <a:rPr lang="en-US" dirty="0">
                <a:hlinkClick r:id="rId5"/>
              </a:rPr>
              <a:t>://www.idealist.org</a:t>
            </a:r>
            <a:r>
              <a:rPr lang="en-US" dirty="0" smtClean="0">
                <a:hlinkClick r:id="rId5"/>
              </a:rPr>
              <a:t>/</a:t>
            </a:r>
            <a:endParaRPr lang="en-US" dirty="0" smtClean="0"/>
          </a:p>
          <a:p>
            <a:pPr lvl="2" eaLnBrk="1" hangingPunct="1">
              <a:buFont typeface="Arial" pitchFamily="34" charset="0"/>
              <a:buChar char="•"/>
              <a:defRPr/>
            </a:pPr>
            <a:r>
              <a:rPr lang="en-US" dirty="0" smtClean="0"/>
              <a:t>People in Aid </a:t>
            </a:r>
            <a:r>
              <a:rPr lang="en-US" dirty="0" smtClean="0">
                <a:hlinkClick r:id="rId6"/>
              </a:rPr>
              <a:t>http://www.peopleinaid.org/</a:t>
            </a:r>
            <a:endParaRPr lang="en-US" dirty="0" smtClean="0"/>
          </a:p>
          <a:p>
            <a:pPr lvl="2" eaLnBrk="1" hangingPunct="1">
              <a:buFont typeface="Arial" pitchFamily="34" charset="0"/>
              <a:buChar char="•"/>
              <a:defRPr/>
            </a:pPr>
            <a:r>
              <a:rPr lang="en-US" dirty="0"/>
              <a:t>S</a:t>
            </a:r>
            <a:r>
              <a:rPr lang="en-US" dirty="0" smtClean="0"/>
              <a:t>ee resources</a:t>
            </a:r>
          </a:p>
          <a:p>
            <a:pPr marL="457200" lvl="1" indent="0" eaLnBrk="1" hangingPunct="1">
              <a:buFontTx/>
              <a:buNone/>
              <a:defRPr/>
            </a:pPr>
            <a:r>
              <a:rPr lang="en-US" dirty="0" smtClean="0"/>
              <a:t>d. Network</a:t>
            </a:r>
          </a:p>
          <a:p>
            <a:pPr marL="1200150" lvl="2" indent="-342900" eaLnBrk="1" hangingPunct="1">
              <a:buFont typeface="Arial" pitchFamily="34" charset="0"/>
              <a:buChar char="•"/>
              <a:defRPr/>
            </a:pPr>
            <a:r>
              <a:rPr lang="en-US" dirty="0" smtClean="0"/>
              <a:t>Conferences</a:t>
            </a:r>
          </a:p>
          <a:p>
            <a:pPr marL="1200150" lvl="2" indent="-342900" eaLnBrk="1" hangingPunct="1">
              <a:buFont typeface="Arial" pitchFamily="34" charset="0"/>
              <a:buChar char="•"/>
              <a:defRPr/>
            </a:pPr>
            <a:r>
              <a:rPr lang="en-US" dirty="0" smtClean="0"/>
              <a:t>People</a:t>
            </a:r>
          </a:p>
          <a:p>
            <a:pPr lvl="1" eaLnBrk="1" hangingPunct="1">
              <a:buFontTx/>
              <a:buChar char="-"/>
              <a:defRPr/>
            </a:pPr>
            <a:endParaRPr lang="en-US" dirty="0" smtClean="0"/>
          </a:p>
        </p:txBody>
      </p:sp>
      <p:pic>
        <p:nvPicPr>
          <p:cNvPr id="26628" name="Picture 3"/>
          <p:cNvPicPr>
            <a:picLocks noChangeAspect="1" noChangeArrowheads="1"/>
          </p:cNvPicPr>
          <p:nvPr/>
        </p:nvPicPr>
        <p:blipFill>
          <a:blip r:embed="rId7" cstate="print"/>
          <a:srcRect/>
          <a:stretch>
            <a:fillRect/>
          </a:stretch>
        </p:blipFill>
        <p:spPr bwMode="auto">
          <a:xfrm>
            <a:off x="5634038" y="4495800"/>
            <a:ext cx="3048000" cy="2044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543800" cy="669925"/>
          </a:xfrm>
        </p:spPr>
        <p:txBody>
          <a:bodyPr/>
          <a:lstStyle/>
          <a:p>
            <a:pPr eaLnBrk="1" hangingPunct="1">
              <a:defRPr/>
            </a:pPr>
            <a:r>
              <a:rPr lang="en-US" sz="3600" i="0" dirty="0">
                <a:solidFill>
                  <a:srgbClr val="FF0000"/>
                </a:solidFill>
                <a:latin typeface="+mn-lt"/>
              </a:rPr>
              <a:t>Steps in the HAW Career Process</a:t>
            </a:r>
          </a:p>
        </p:txBody>
      </p:sp>
      <p:sp>
        <p:nvSpPr>
          <p:cNvPr id="3" name="Content Placeholder 2"/>
          <p:cNvSpPr>
            <a:spLocks noGrp="1"/>
          </p:cNvSpPr>
          <p:nvPr>
            <p:ph idx="1"/>
          </p:nvPr>
        </p:nvSpPr>
        <p:spPr>
          <a:xfrm>
            <a:off x="685800" y="1066800"/>
            <a:ext cx="7772400" cy="5195888"/>
          </a:xfrm>
        </p:spPr>
        <p:txBody>
          <a:bodyPr/>
          <a:lstStyle/>
          <a:p>
            <a:pPr marL="0" indent="0" algn="ctr" eaLnBrk="1" hangingPunct="1">
              <a:buFontTx/>
              <a:buNone/>
              <a:defRPr/>
            </a:pPr>
            <a:r>
              <a:rPr lang="en-US" sz="3600" dirty="0" smtClean="0"/>
              <a:t>After….</a:t>
            </a:r>
          </a:p>
          <a:p>
            <a:pPr marL="742950" indent="-742950" eaLnBrk="1" hangingPunct="1">
              <a:buFont typeface="+mj-lt"/>
              <a:buAutoNum type="arabicPeriod"/>
              <a:defRPr/>
            </a:pPr>
            <a:r>
              <a:rPr lang="en-US" sz="3600" dirty="0" smtClean="0"/>
              <a:t>Education</a:t>
            </a:r>
          </a:p>
          <a:p>
            <a:pPr marL="742950" indent="-742950" eaLnBrk="1" hangingPunct="1">
              <a:buFont typeface="+mj-lt"/>
              <a:buAutoNum type="arabicPeriod"/>
              <a:defRPr/>
            </a:pPr>
            <a:r>
              <a:rPr lang="en-US" sz="3600" dirty="0" smtClean="0"/>
              <a:t>Work Experience</a:t>
            </a:r>
          </a:p>
          <a:p>
            <a:pPr marL="742950" indent="-742950" eaLnBrk="1" hangingPunct="1">
              <a:buFont typeface="+mj-lt"/>
              <a:buAutoNum type="arabicPeriod"/>
              <a:defRPr/>
            </a:pPr>
            <a:r>
              <a:rPr lang="en-US" sz="3600" dirty="0" smtClean="0"/>
              <a:t>Training in International Relief &amp; Development</a:t>
            </a:r>
          </a:p>
          <a:p>
            <a:pPr marL="742950" indent="-742950" eaLnBrk="1" hangingPunct="1">
              <a:buFont typeface="+mj-lt"/>
              <a:buAutoNum type="arabicPeriod"/>
              <a:defRPr/>
            </a:pPr>
            <a:r>
              <a:rPr lang="en-US" sz="3600" dirty="0" smtClean="0"/>
              <a:t>Map the Field…</a:t>
            </a:r>
          </a:p>
          <a:p>
            <a:pPr marL="0" indent="0" eaLnBrk="1" hangingPunct="1">
              <a:buFontTx/>
              <a:buNone/>
              <a:defRPr/>
            </a:pPr>
            <a:r>
              <a:rPr lang="en-US" sz="8000" dirty="0" smtClean="0">
                <a:solidFill>
                  <a:srgbClr val="FF0000"/>
                </a:solidFill>
              </a:rPr>
              <a:t>   Jump!</a:t>
            </a:r>
          </a:p>
          <a:p>
            <a:pPr marL="0" indent="0" eaLnBrk="1" hangingPunct="1">
              <a:buFontTx/>
              <a:buNone/>
              <a:defRPr/>
            </a:pPr>
            <a:r>
              <a:rPr lang="en-US" sz="3600" dirty="0" smtClean="0"/>
              <a:t> </a:t>
            </a:r>
            <a:endParaRPr lang="en-US" dirty="0"/>
          </a:p>
          <a:p>
            <a:pPr marL="914400" lvl="2" indent="0" eaLnBrk="1" hangingPunct="1">
              <a:buFontTx/>
              <a:buNone/>
              <a:defRPr/>
            </a:pPr>
            <a:endParaRPr lang="en-US" dirty="0"/>
          </a:p>
          <a:p>
            <a:pPr lvl="1" eaLnBrk="1" hangingPunct="1">
              <a:buFontTx/>
              <a:buChar char="-"/>
              <a:defRPr/>
            </a:pPr>
            <a:endParaRPr lang="en-US" dirty="0" smtClean="0"/>
          </a:p>
        </p:txBody>
      </p:sp>
      <p:pic>
        <p:nvPicPr>
          <p:cNvPr id="27652" name="Picture 2"/>
          <p:cNvPicPr>
            <a:picLocks noChangeAspect="1" noChangeArrowheads="1"/>
          </p:cNvPicPr>
          <p:nvPr/>
        </p:nvPicPr>
        <p:blipFill>
          <a:blip r:embed="rId2" cstate="print"/>
          <a:srcRect/>
          <a:stretch>
            <a:fillRect/>
          </a:stretch>
        </p:blipFill>
        <p:spPr bwMode="auto">
          <a:xfrm>
            <a:off x="5334000" y="3886200"/>
            <a:ext cx="3455988" cy="2590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6934200" cy="762000"/>
          </a:xfrm>
        </p:spPr>
        <p:txBody>
          <a:bodyPr/>
          <a:lstStyle/>
          <a:p>
            <a:pPr eaLnBrk="1" hangingPunct="1">
              <a:defRPr/>
            </a:pPr>
            <a:r>
              <a:rPr lang="en-US" sz="3600" i="0" dirty="0" smtClean="0">
                <a:solidFill>
                  <a:srgbClr val="FF0000"/>
                </a:solidFill>
                <a:latin typeface="+mn-lt"/>
              </a:rPr>
              <a:t/>
            </a:r>
            <a:br>
              <a:rPr lang="en-US" sz="3600" i="0" dirty="0" smtClean="0">
                <a:solidFill>
                  <a:srgbClr val="FF0000"/>
                </a:solidFill>
                <a:latin typeface="+mn-lt"/>
              </a:rPr>
            </a:br>
            <a:r>
              <a:rPr lang="en-US" sz="3600" i="0" dirty="0" smtClean="0">
                <a:solidFill>
                  <a:srgbClr val="FF0000"/>
                </a:solidFill>
                <a:latin typeface="+mn-lt"/>
              </a:rPr>
              <a:t>Options</a:t>
            </a:r>
            <a:r>
              <a:rPr lang="en-US" sz="3600" i="0" dirty="0">
                <a:solidFill>
                  <a:srgbClr val="FF0000"/>
                </a:solidFill>
                <a:latin typeface="+mn-lt"/>
              </a:rPr>
              <a:t>: </a:t>
            </a:r>
            <a:r>
              <a:rPr lang="en-US" sz="3600" i="0" dirty="0" smtClean="0">
                <a:solidFill>
                  <a:srgbClr val="FF0000"/>
                </a:solidFill>
                <a:latin typeface="+mn-lt"/>
              </a:rPr>
              <a:t>1. Red Cross</a:t>
            </a:r>
            <a:r>
              <a:rPr lang="en-US" sz="3600" i="0" dirty="0">
                <a:solidFill>
                  <a:srgbClr val="FF0000"/>
                </a:solidFill>
                <a:latin typeface="+mn-lt"/>
              </a:rPr>
              <a:t/>
            </a:r>
            <a:br>
              <a:rPr lang="en-US" sz="3600" i="0" dirty="0">
                <a:solidFill>
                  <a:srgbClr val="FF0000"/>
                </a:solidFill>
                <a:latin typeface="+mn-lt"/>
              </a:rPr>
            </a:br>
            <a:endParaRPr lang="en-US" sz="3600" i="0" dirty="0">
              <a:solidFill>
                <a:srgbClr val="FF0000"/>
              </a:solidFill>
              <a:latin typeface="+mn-lt"/>
            </a:endParaRPr>
          </a:p>
        </p:txBody>
      </p:sp>
      <p:sp>
        <p:nvSpPr>
          <p:cNvPr id="28675" name="Content Placeholder 2"/>
          <p:cNvSpPr>
            <a:spLocks noGrp="1"/>
          </p:cNvSpPr>
          <p:nvPr>
            <p:ph idx="1"/>
          </p:nvPr>
        </p:nvSpPr>
        <p:spPr>
          <a:xfrm>
            <a:off x="533400" y="1143000"/>
            <a:ext cx="8458200" cy="5105400"/>
          </a:xfrm>
        </p:spPr>
        <p:txBody>
          <a:bodyPr/>
          <a:lstStyle/>
          <a:p>
            <a:pPr eaLnBrk="1" hangingPunct="1">
              <a:buFont typeface="Wingdings" pitchFamily="2" charset="2"/>
              <a:buChar char="v"/>
            </a:pPr>
            <a:r>
              <a:rPr lang="en-US" altLang="en-US" sz="3000" smtClean="0"/>
              <a:t>American Red Cross</a:t>
            </a:r>
          </a:p>
          <a:p>
            <a:pPr lvl="1" eaLnBrk="1" hangingPunct="1">
              <a:buFont typeface="Wingdings" pitchFamily="2" charset="2"/>
              <a:buChar char="v"/>
            </a:pPr>
            <a:r>
              <a:rPr lang="en-US" altLang="en-US" sz="2600" smtClean="0"/>
              <a:t>Local and online training</a:t>
            </a:r>
          </a:p>
          <a:p>
            <a:pPr lvl="1" eaLnBrk="1" hangingPunct="1">
              <a:buFont typeface="Wingdings" pitchFamily="2" charset="2"/>
              <a:buChar char="v"/>
            </a:pPr>
            <a:r>
              <a:rPr lang="en-US" altLang="en-US" sz="2600" smtClean="0"/>
              <a:t>Volunteer</a:t>
            </a:r>
          </a:p>
          <a:p>
            <a:pPr lvl="1" eaLnBrk="1" hangingPunct="1">
              <a:buFont typeface="Wingdings" pitchFamily="2" charset="2"/>
              <a:buChar char="v"/>
            </a:pPr>
            <a:r>
              <a:rPr lang="en-US" altLang="en-US" sz="2600" smtClean="0"/>
              <a:t>Employment</a:t>
            </a:r>
            <a:endParaRPr lang="en-US" altLang="en-US" sz="3000" smtClean="0"/>
          </a:p>
          <a:p>
            <a:pPr eaLnBrk="1" hangingPunct="1">
              <a:buFont typeface="Wingdings" pitchFamily="2" charset="2"/>
              <a:buChar char="v"/>
            </a:pPr>
            <a:r>
              <a:rPr lang="en-US" altLang="en-US" sz="3000" smtClean="0"/>
              <a:t>International Federation of Red Cross/Red Crescent Societies – IFRC </a:t>
            </a:r>
            <a:r>
              <a:rPr lang="en-US" altLang="en-US" smtClean="0"/>
              <a:t/>
            </a:r>
            <a:br>
              <a:rPr lang="en-US" altLang="en-US" smtClean="0"/>
            </a:br>
            <a:endParaRPr lang="en-US" altLang="en-US" smtClean="0"/>
          </a:p>
        </p:txBody>
      </p:sp>
      <p:pic>
        <p:nvPicPr>
          <p:cNvPr id="28676" name="Picture 3"/>
          <p:cNvPicPr>
            <a:picLocks noChangeAspect="1" noChangeArrowheads="1"/>
          </p:cNvPicPr>
          <p:nvPr/>
        </p:nvPicPr>
        <p:blipFill>
          <a:blip r:embed="rId3" cstate="print"/>
          <a:srcRect/>
          <a:stretch>
            <a:fillRect/>
          </a:stretch>
        </p:blipFill>
        <p:spPr bwMode="auto">
          <a:xfrm>
            <a:off x="762000" y="4343400"/>
            <a:ext cx="2857500" cy="1647825"/>
          </a:xfrm>
          <a:prstGeom prst="rect">
            <a:avLst/>
          </a:prstGeom>
          <a:noFill/>
          <a:ln w="9525">
            <a:noFill/>
            <a:miter lim="800000"/>
            <a:headEnd/>
            <a:tailEnd/>
          </a:ln>
        </p:spPr>
      </p:pic>
      <p:pic>
        <p:nvPicPr>
          <p:cNvPr id="28677" name="Picture 5"/>
          <p:cNvPicPr>
            <a:picLocks noChangeAspect="1" noChangeArrowheads="1"/>
          </p:cNvPicPr>
          <p:nvPr/>
        </p:nvPicPr>
        <p:blipFill>
          <a:blip r:embed="rId4" cstate="print"/>
          <a:srcRect/>
          <a:stretch>
            <a:fillRect/>
          </a:stretch>
        </p:blipFill>
        <p:spPr bwMode="auto">
          <a:xfrm>
            <a:off x="5410200" y="1295400"/>
            <a:ext cx="3157538" cy="1600200"/>
          </a:xfrm>
          <a:prstGeom prst="rect">
            <a:avLst/>
          </a:prstGeom>
          <a:noFill/>
          <a:ln w="9525">
            <a:noFill/>
            <a:miter lim="800000"/>
            <a:headEnd/>
            <a:tailEnd/>
          </a:ln>
        </p:spPr>
      </p:pic>
      <p:pic>
        <p:nvPicPr>
          <p:cNvPr id="28678" name="Picture 6"/>
          <p:cNvPicPr>
            <a:picLocks noChangeAspect="1" noChangeArrowheads="1"/>
          </p:cNvPicPr>
          <p:nvPr/>
        </p:nvPicPr>
        <p:blipFill>
          <a:blip r:embed="rId5" cstate="print"/>
          <a:srcRect/>
          <a:stretch>
            <a:fillRect/>
          </a:stretch>
        </p:blipFill>
        <p:spPr bwMode="auto">
          <a:xfrm>
            <a:off x="5997575" y="4325938"/>
            <a:ext cx="2852738" cy="214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6934200" cy="762000"/>
          </a:xfrm>
        </p:spPr>
        <p:txBody>
          <a:bodyPr/>
          <a:lstStyle/>
          <a:p>
            <a:pPr eaLnBrk="1" hangingPunct="1">
              <a:defRPr/>
            </a:pPr>
            <a:r>
              <a:rPr lang="en-US" sz="3600" i="0" dirty="0" smtClean="0">
                <a:solidFill>
                  <a:srgbClr val="FF0000"/>
                </a:solidFill>
                <a:latin typeface="+mn-lt"/>
              </a:rPr>
              <a:t/>
            </a:r>
            <a:br>
              <a:rPr lang="en-US" sz="3600" i="0" dirty="0" smtClean="0">
                <a:solidFill>
                  <a:srgbClr val="FF0000"/>
                </a:solidFill>
                <a:latin typeface="+mn-lt"/>
              </a:rPr>
            </a:br>
            <a:r>
              <a:rPr lang="en-US" sz="3600" i="0" dirty="0" smtClean="0">
                <a:solidFill>
                  <a:srgbClr val="FF0000"/>
                </a:solidFill>
                <a:latin typeface="+mn-lt"/>
              </a:rPr>
              <a:t>Options</a:t>
            </a:r>
            <a:r>
              <a:rPr lang="en-US" sz="3600" i="0" dirty="0">
                <a:solidFill>
                  <a:srgbClr val="FF0000"/>
                </a:solidFill>
                <a:latin typeface="+mn-lt"/>
              </a:rPr>
              <a:t>: </a:t>
            </a:r>
            <a:r>
              <a:rPr lang="en-US" sz="3600" i="0" dirty="0" smtClean="0">
                <a:solidFill>
                  <a:srgbClr val="FF0000"/>
                </a:solidFill>
                <a:latin typeface="+mn-lt"/>
              </a:rPr>
              <a:t>2. </a:t>
            </a:r>
            <a:r>
              <a:rPr lang="en-US" sz="3600" i="0" dirty="0" err="1" smtClean="0">
                <a:solidFill>
                  <a:srgbClr val="FF0000"/>
                </a:solidFill>
                <a:latin typeface="+mn-lt"/>
              </a:rPr>
              <a:t>Peacecorps</a:t>
            </a:r>
            <a:r>
              <a:rPr lang="en-US" sz="3600" i="0" dirty="0">
                <a:solidFill>
                  <a:srgbClr val="FF0000"/>
                </a:solidFill>
                <a:latin typeface="+mn-lt"/>
              </a:rPr>
              <a:t/>
            </a:r>
            <a:br>
              <a:rPr lang="en-US" sz="3600" i="0" dirty="0">
                <a:solidFill>
                  <a:srgbClr val="FF0000"/>
                </a:solidFill>
                <a:latin typeface="+mn-lt"/>
              </a:rPr>
            </a:br>
            <a:endParaRPr lang="en-US" sz="3600" i="0" dirty="0">
              <a:solidFill>
                <a:srgbClr val="FF0000"/>
              </a:solidFill>
              <a:latin typeface="+mn-lt"/>
            </a:endParaRPr>
          </a:p>
        </p:txBody>
      </p:sp>
      <p:sp>
        <p:nvSpPr>
          <p:cNvPr id="29699" name="Content Placeholder 2"/>
          <p:cNvSpPr>
            <a:spLocks noGrp="1"/>
          </p:cNvSpPr>
          <p:nvPr>
            <p:ph idx="1"/>
          </p:nvPr>
        </p:nvSpPr>
        <p:spPr>
          <a:xfrm>
            <a:off x="533400" y="1143000"/>
            <a:ext cx="8458200" cy="5105400"/>
          </a:xfrm>
        </p:spPr>
        <p:txBody>
          <a:bodyPr/>
          <a:lstStyle/>
          <a:p>
            <a:pPr eaLnBrk="1" hangingPunct="1">
              <a:buFont typeface="Wingdings" pitchFamily="2" charset="2"/>
              <a:buChar char="v"/>
            </a:pPr>
            <a:r>
              <a:rPr lang="en-US" altLang="en-US" sz="3000" smtClean="0"/>
              <a:t>Volunteers serve in 75 countries</a:t>
            </a:r>
          </a:p>
          <a:p>
            <a:pPr eaLnBrk="1" hangingPunct="1">
              <a:buFont typeface="Wingdings" pitchFamily="2" charset="2"/>
              <a:buChar char="v"/>
            </a:pPr>
            <a:r>
              <a:rPr lang="en-US" altLang="en-US" sz="3000" smtClean="0"/>
              <a:t>Live, learn, &amp; work in overseas         community for 27 months</a:t>
            </a:r>
          </a:p>
          <a:p>
            <a:pPr lvl="1" eaLnBrk="1" hangingPunct="1">
              <a:buFont typeface="Wingdings" pitchFamily="2" charset="2"/>
              <a:buChar char="v"/>
            </a:pPr>
            <a:r>
              <a:rPr lang="en-US" altLang="en-US" smtClean="0"/>
              <a:t>providing technical assistance in 6 areas:  education, youth &amp; community development, health, business/ information/communications technology, agriculture, and environment</a:t>
            </a:r>
          </a:p>
          <a:p>
            <a:pPr eaLnBrk="1" hangingPunct="1">
              <a:buFont typeface="Wingdings" pitchFamily="2" charset="2"/>
              <a:buChar char="v"/>
            </a:pPr>
            <a:r>
              <a:rPr lang="en-US" altLang="en-US" sz="3000" smtClean="0"/>
              <a:t>Provides training, living expenses, health insurance, small stipend</a:t>
            </a:r>
          </a:p>
          <a:p>
            <a:pPr eaLnBrk="1" hangingPunct="1">
              <a:buFont typeface="Wingdings" pitchFamily="2" charset="2"/>
              <a:buChar char="v"/>
            </a:pPr>
            <a:r>
              <a:rPr lang="en-US" altLang="en-US" sz="3000" smtClean="0"/>
              <a:t>Some short term opportunities</a:t>
            </a:r>
            <a:r>
              <a:rPr lang="en-US" altLang="en-US" smtClean="0"/>
              <a:t/>
            </a:r>
            <a:br>
              <a:rPr lang="en-US" altLang="en-US" smtClean="0"/>
            </a:br>
            <a:endParaRPr lang="en-US" altLang="en-US" smtClean="0"/>
          </a:p>
        </p:txBody>
      </p:sp>
      <p:pic>
        <p:nvPicPr>
          <p:cNvPr id="29700" name="Picture 2"/>
          <p:cNvPicPr>
            <a:picLocks noChangeAspect="1" noChangeArrowheads="1"/>
          </p:cNvPicPr>
          <p:nvPr/>
        </p:nvPicPr>
        <p:blipFill>
          <a:blip r:embed="rId2" cstate="print"/>
          <a:srcRect/>
          <a:stretch>
            <a:fillRect/>
          </a:stretch>
        </p:blipFill>
        <p:spPr bwMode="auto">
          <a:xfrm>
            <a:off x="6497638" y="173038"/>
            <a:ext cx="24384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4800600" cy="669925"/>
          </a:xfrm>
        </p:spPr>
        <p:txBody>
          <a:bodyPr/>
          <a:lstStyle/>
          <a:p>
            <a:pPr eaLnBrk="1" hangingPunct="1">
              <a:defRPr/>
            </a:pPr>
            <a:r>
              <a:rPr lang="en-US" i="0" dirty="0" smtClean="0">
                <a:solidFill>
                  <a:srgbClr val="FF0000"/>
                </a:solidFill>
                <a:latin typeface="+mn-lt"/>
              </a:rPr>
              <a:t>Summary so far….</a:t>
            </a:r>
            <a:endParaRPr lang="en-US" i="0" dirty="0">
              <a:solidFill>
                <a:srgbClr val="FF0000"/>
              </a:solidFill>
              <a:latin typeface="+mn-lt"/>
            </a:endParaRPr>
          </a:p>
        </p:txBody>
      </p:sp>
      <p:sp>
        <p:nvSpPr>
          <p:cNvPr id="24579" name="Content Placeholder 2"/>
          <p:cNvSpPr>
            <a:spLocks noGrp="1"/>
          </p:cNvSpPr>
          <p:nvPr>
            <p:ph idx="1"/>
          </p:nvPr>
        </p:nvSpPr>
        <p:spPr>
          <a:xfrm>
            <a:off x="457200" y="1219200"/>
            <a:ext cx="8534400" cy="5043488"/>
          </a:xfrm>
        </p:spPr>
        <p:txBody>
          <a:bodyPr/>
          <a:lstStyle/>
          <a:p>
            <a:pPr eaLnBrk="1" hangingPunct="1">
              <a:defRPr/>
            </a:pPr>
            <a:r>
              <a:rPr lang="en-US" dirty="0" smtClean="0"/>
              <a:t>Part I: Becoming a humanitarian aid worker</a:t>
            </a:r>
          </a:p>
          <a:p>
            <a:pPr lvl="1" eaLnBrk="1" hangingPunct="1">
              <a:defRPr/>
            </a:pPr>
            <a:r>
              <a:rPr lang="en-US" dirty="0" smtClean="0"/>
              <a:t>What does it take for become a HA worker?</a:t>
            </a:r>
          </a:p>
          <a:p>
            <a:pPr lvl="1" eaLnBrk="1" hangingPunct="1">
              <a:defRPr/>
            </a:pPr>
            <a:r>
              <a:rPr lang="en-US" dirty="0" smtClean="0"/>
              <a:t>Understanding the HA field</a:t>
            </a:r>
          </a:p>
          <a:p>
            <a:pPr lvl="1" eaLnBrk="1" hangingPunct="1">
              <a:defRPr/>
            </a:pPr>
            <a:r>
              <a:rPr lang="en-US" dirty="0" smtClean="0"/>
              <a:t>Becoming a HA worker </a:t>
            </a:r>
            <a:r>
              <a:rPr lang="en-US" dirty="0" smtClean="0">
                <a:hlinkClick r:id="rId3"/>
              </a:rPr>
              <a:t>*</a:t>
            </a:r>
            <a:endParaRPr lang="en-US" dirty="0" smtClean="0"/>
          </a:p>
          <a:p>
            <a:pPr lvl="1" eaLnBrk="1" hangingPunct="1">
              <a:defRPr/>
            </a:pPr>
            <a:r>
              <a:rPr lang="en-US" dirty="0" smtClean="0"/>
              <a:t>Closing video </a:t>
            </a:r>
            <a:r>
              <a:rPr lang="en-US" dirty="0" smtClean="0">
                <a:hlinkClick r:id="rId4"/>
              </a:rPr>
              <a:t>Jimmy Cliff</a:t>
            </a:r>
            <a:endParaRPr lang="en-US" dirty="0" smtClean="0"/>
          </a:p>
          <a:p>
            <a:pPr eaLnBrk="1" hangingPunct="1">
              <a:defRPr/>
            </a:pPr>
            <a:r>
              <a:rPr lang="en-US" dirty="0" smtClean="0"/>
              <a:t>Part II: A Closer Look</a:t>
            </a:r>
          </a:p>
          <a:p>
            <a:pPr lvl="1" eaLnBrk="1" hangingPunct="1">
              <a:defRPr/>
            </a:pPr>
            <a:r>
              <a:rPr lang="en-US" dirty="0" smtClean="0"/>
              <a:t>Food and Food Security</a:t>
            </a:r>
          </a:p>
          <a:p>
            <a:pPr lvl="1" eaLnBrk="1" hangingPunct="1">
              <a:defRPr/>
            </a:pPr>
            <a:r>
              <a:rPr lang="en-US" dirty="0" smtClean="0"/>
              <a:t>Emergency Education</a:t>
            </a:r>
          </a:p>
          <a:p>
            <a:pPr lvl="1" eaLnBrk="1" hangingPunct="1">
              <a:defRPr/>
            </a:pPr>
            <a:r>
              <a:rPr lang="en-US" dirty="0" smtClean="0"/>
              <a:t>Water</a:t>
            </a:r>
          </a:p>
          <a:p>
            <a:pPr marL="0" indent="0" eaLnBrk="1" hangingPunct="1">
              <a:buFontTx/>
              <a:buNone/>
              <a:defRPr/>
            </a:pPr>
            <a:r>
              <a:rPr lang="en-US" dirty="0"/>
              <a:t>	</a:t>
            </a:r>
            <a:endParaRPr lang="en-US" dirty="0" smtClean="0"/>
          </a:p>
        </p:txBody>
      </p:sp>
      <p:pic>
        <p:nvPicPr>
          <p:cNvPr id="30724" name="Picture 2"/>
          <p:cNvPicPr>
            <a:picLocks noChangeAspect="1" noChangeArrowheads="1"/>
          </p:cNvPicPr>
          <p:nvPr/>
        </p:nvPicPr>
        <p:blipFill>
          <a:blip r:embed="rId5" cstate="print"/>
          <a:srcRect/>
          <a:stretch>
            <a:fillRect/>
          </a:stretch>
        </p:blipFill>
        <p:spPr bwMode="auto">
          <a:xfrm>
            <a:off x="6477000" y="2819400"/>
            <a:ext cx="19050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685800" y="914400"/>
            <a:ext cx="8305800" cy="5348288"/>
          </a:xfrm>
        </p:spPr>
        <p:txBody>
          <a:bodyPr/>
          <a:lstStyle/>
          <a:p>
            <a:pPr marL="0" indent="0" algn="ctr" eaLnBrk="1" hangingPunct="1">
              <a:buFontTx/>
              <a:buNone/>
              <a:defRPr/>
            </a:pPr>
            <a:r>
              <a:rPr lang="en-US" i="1" dirty="0" smtClean="0"/>
              <a:t>Part 2 Professional Specializations</a:t>
            </a:r>
          </a:p>
          <a:p>
            <a:pPr marL="0" indent="0" algn="ctr" eaLnBrk="1" hangingPunct="1">
              <a:buFontTx/>
              <a:buNone/>
              <a:defRPr/>
            </a:pPr>
            <a:endParaRPr lang="en-US" dirty="0" smtClean="0"/>
          </a:p>
          <a:p>
            <a:pPr eaLnBrk="1" hangingPunct="1">
              <a:defRPr/>
            </a:pPr>
            <a:r>
              <a:rPr lang="en-US" dirty="0" smtClean="0"/>
              <a:t>3 areas of specialization: </a:t>
            </a:r>
          </a:p>
          <a:p>
            <a:pPr marL="971550" lvl="1" indent="-514350" eaLnBrk="1" hangingPunct="1">
              <a:buFont typeface="+mj-lt"/>
              <a:buAutoNum type="arabicPeriod"/>
              <a:defRPr/>
            </a:pPr>
            <a:r>
              <a:rPr lang="en-US" dirty="0" smtClean="0"/>
              <a:t>Food and food security</a:t>
            </a:r>
          </a:p>
          <a:p>
            <a:pPr marL="971550" lvl="1" indent="-514350" eaLnBrk="1" hangingPunct="1">
              <a:buFont typeface="+mj-lt"/>
              <a:buAutoNum type="arabicPeriod"/>
              <a:defRPr/>
            </a:pPr>
            <a:r>
              <a:rPr lang="en-US" dirty="0" smtClean="0"/>
              <a:t>Emergency education</a:t>
            </a:r>
          </a:p>
          <a:p>
            <a:pPr marL="971550" lvl="1" indent="-514350" eaLnBrk="1" hangingPunct="1">
              <a:buFont typeface="+mj-lt"/>
              <a:buAutoNum type="arabicPeriod"/>
              <a:defRPr/>
            </a:pPr>
            <a:r>
              <a:rPr lang="en-US" dirty="0" smtClean="0"/>
              <a:t>Water/WASH</a:t>
            </a:r>
          </a:p>
          <a:p>
            <a:pPr eaLnBrk="1" hangingPunct="1">
              <a:defRPr/>
            </a:pPr>
            <a:endParaRPr lang="en-US" dirty="0" smtClean="0"/>
          </a:p>
        </p:txBody>
      </p:sp>
      <p:sp>
        <p:nvSpPr>
          <p:cNvPr id="5123" name="Title 1"/>
          <p:cNvSpPr>
            <a:spLocks noGrp="1"/>
          </p:cNvSpPr>
          <p:nvPr>
            <p:ph type="title"/>
          </p:nvPr>
        </p:nvSpPr>
        <p:spPr>
          <a:xfrm flipH="1" flipV="1">
            <a:off x="200025" y="884238"/>
            <a:ext cx="46038" cy="46037"/>
          </a:xfrm>
        </p:spPr>
        <p:txBody>
          <a:bodyPr/>
          <a:lstStyle/>
          <a:p>
            <a:pPr eaLnBrk="1" hangingPunct="1"/>
            <a:r>
              <a:rPr lang="en-US" altLang="en-US" sz="3600" b="1" smtClean="0">
                <a:solidFill>
                  <a:srgbClr val="C00000"/>
                </a:solidFill>
              </a:rPr>
              <a:t/>
            </a:r>
            <a:br>
              <a:rPr lang="en-US" altLang="en-US" sz="3600" b="1" smtClean="0">
                <a:solidFill>
                  <a:srgbClr val="C00000"/>
                </a:solidFill>
              </a:rPr>
            </a:br>
            <a:endParaRPr lang="en-US" altLang="en-US" smtClean="0"/>
          </a:p>
        </p:txBody>
      </p:sp>
      <p:sp>
        <p:nvSpPr>
          <p:cNvPr id="5124" name="Title 1"/>
          <p:cNvSpPr txBox="1">
            <a:spLocks/>
          </p:cNvSpPr>
          <p:nvPr/>
        </p:nvSpPr>
        <p:spPr bwMode="auto">
          <a:xfrm>
            <a:off x="1371600" y="228600"/>
            <a:ext cx="7772400" cy="762000"/>
          </a:xfrm>
          <a:prstGeom prst="rect">
            <a:avLst/>
          </a:prstGeom>
          <a:noFill/>
          <a:ln w="9525">
            <a:noFill/>
            <a:miter lim="800000"/>
            <a:headEnd/>
            <a:tailEnd/>
          </a:ln>
        </p:spPr>
        <p:txBody>
          <a:bodyPr anchor="ctr"/>
          <a:lstStyle/>
          <a:p>
            <a:endParaRPr lang="en-US" altLang="en-US" sz="4400" i="1">
              <a:solidFill>
                <a:schemeClr val="tx2"/>
              </a:solidFill>
              <a:latin typeface="Times New Roman" pitchFamily="18" charset="0"/>
            </a:endParaRPr>
          </a:p>
        </p:txBody>
      </p:sp>
      <p:sp>
        <p:nvSpPr>
          <p:cNvPr id="8" name="Title 1"/>
          <p:cNvSpPr txBox="1">
            <a:spLocks/>
          </p:cNvSpPr>
          <p:nvPr/>
        </p:nvSpPr>
        <p:spPr bwMode="auto">
          <a:xfrm>
            <a:off x="1295400" y="38100"/>
            <a:ext cx="7580313" cy="381000"/>
          </a:xfrm>
          <a:prstGeom prst="rect">
            <a:avLst/>
          </a:prstGeom>
          <a:noFill/>
          <a:ln>
            <a:noFill/>
          </a:ln>
          <a:effectLst/>
          <a:extLst/>
        </p:spPr>
        <p:txBody>
          <a:bodyPr anchor="ctr"/>
          <a:lstStyle>
            <a:lvl1pPr algn="l" rtl="0" eaLnBrk="1" fontAlgn="base" hangingPunct="1">
              <a:spcBef>
                <a:spcPct val="0"/>
              </a:spcBef>
              <a:spcAft>
                <a:spcPct val="0"/>
              </a:spcAft>
              <a:defRPr sz="4400" i="1">
                <a:solidFill>
                  <a:schemeClr val="tx2"/>
                </a:solidFill>
                <a:latin typeface="+mj-lt"/>
                <a:ea typeface="+mj-ea"/>
                <a:cs typeface="+mj-cs"/>
              </a:defRPr>
            </a:lvl1pPr>
            <a:lvl2pPr algn="l" rtl="0" eaLnBrk="1" fontAlgn="base" hangingPunct="1">
              <a:spcBef>
                <a:spcPct val="0"/>
              </a:spcBef>
              <a:spcAft>
                <a:spcPct val="0"/>
              </a:spcAft>
              <a:defRPr sz="4400" i="1">
                <a:solidFill>
                  <a:schemeClr val="tx2"/>
                </a:solidFill>
                <a:latin typeface="Times New Roman" pitchFamily="18" charset="0"/>
                <a:cs typeface="Tahoma" pitchFamily="34" charset="0"/>
              </a:defRPr>
            </a:lvl2pPr>
            <a:lvl3pPr algn="l" rtl="0" eaLnBrk="1" fontAlgn="base" hangingPunct="1">
              <a:spcBef>
                <a:spcPct val="0"/>
              </a:spcBef>
              <a:spcAft>
                <a:spcPct val="0"/>
              </a:spcAft>
              <a:defRPr sz="4400" i="1">
                <a:solidFill>
                  <a:schemeClr val="tx2"/>
                </a:solidFill>
                <a:latin typeface="Times New Roman" pitchFamily="18" charset="0"/>
                <a:cs typeface="Tahoma" pitchFamily="34" charset="0"/>
              </a:defRPr>
            </a:lvl3pPr>
            <a:lvl4pPr algn="l" rtl="0" eaLnBrk="1" fontAlgn="base" hangingPunct="1">
              <a:spcBef>
                <a:spcPct val="0"/>
              </a:spcBef>
              <a:spcAft>
                <a:spcPct val="0"/>
              </a:spcAft>
              <a:defRPr sz="4400" i="1">
                <a:solidFill>
                  <a:schemeClr val="tx2"/>
                </a:solidFill>
                <a:latin typeface="Times New Roman" pitchFamily="18" charset="0"/>
                <a:cs typeface="Tahoma" pitchFamily="34" charset="0"/>
              </a:defRPr>
            </a:lvl4pPr>
            <a:lvl5pPr algn="l" rtl="0" eaLnBrk="1" fontAlgn="base" hangingPunct="1">
              <a:spcBef>
                <a:spcPct val="0"/>
              </a:spcBef>
              <a:spcAft>
                <a:spcPct val="0"/>
              </a:spcAft>
              <a:defRPr sz="4400" i="1">
                <a:solidFill>
                  <a:schemeClr val="tx2"/>
                </a:solidFill>
                <a:latin typeface="Times New Roman" pitchFamily="18" charset="0"/>
                <a:cs typeface="Tahoma" pitchFamily="34" charset="0"/>
              </a:defRPr>
            </a:lvl5pPr>
            <a:lvl6pPr marL="457200" algn="l" rtl="0" eaLnBrk="1" fontAlgn="base" hangingPunct="1">
              <a:spcBef>
                <a:spcPct val="0"/>
              </a:spcBef>
              <a:spcAft>
                <a:spcPct val="0"/>
              </a:spcAft>
              <a:defRPr sz="4400" i="1">
                <a:solidFill>
                  <a:schemeClr val="tx2"/>
                </a:solidFill>
                <a:latin typeface="Times New Roman" pitchFamily="18" charset="0"/>
                <a:cs typeface="Tahoma" pitchFamily="34" charset="0"/>
              </a:defRPr>
            </a:lvl6pPr>
            <a:lvl7pPr marL="914400" algn="l" rtl="0" eaLnBrk="1" fontAlgn="base" hangingPunct="1">
              <a:spcBef>
                <a:spcPct val="0"/>
              </a:spcBef>
              <a:spcAft>
                <a:spcPct val="0"/>
              </a:spcAft>
              <a:defRPr sz="4400" i="1">
                <a:solidFill>
                  <a:schemeClr val="tx2"/>
                </a:solidFill>
                <a:latin typeface="Times New Roman" pitchFamily="18" charset="0"/>
                <a:cs typeface="Tahoma" pitchFamily="34" charset="0"/>
              </a:defRPr>
            </a:lvl7pPr>
            <a:lvl8pPr marL="1371600" algn="l" rtl="0" eaLnBrk="1" fontAlgn="base" hangingPunct="1">
              <a:spcBef>
                <a:spcPct val="0"/>
              </a:spcBef>
              <a:spcAft>
                <a:spcPct val="0"/>
              </a:spcAft>
              <a:defRPr sz="4400" i="1">
                <a:solidFill>
                  <a:schemeClr val="tx2"/>
                </a:solidFill>
                <a:latin typeface="Times New Roman" pitchFamily="18" charset="0"/>
                <a:cs typeface="Tahoma" pitchFamily="34" charset="0"/>
              </a:defRPr>
            </a:lvl8pPr>
            <a:lvl9pPr marL="1828800" algn="l" rtl="0" eaLnBrk="1" fontAlgn="base" hangingPunct="1">
              <a:spcBef>
                <a:spcPct val="0"/>
              </a:spcBef>
              <a:spcAft>
                <a:spcPct val="0"/>
              </a:spcAft>
              <a:defRPr sz="4400" i="1">
                <a:solidFill>
                  <a:schemeClr val="tx2"/>
                </a:solidFill>
                <a:latin typeface="Times New Roman" pitchFamily="18" charset="0"/>
                <a:cs typeface="Tahoma" pitchFamily="34" charset="0"/>
              </a:defRPr>
            </a:lvl9pPr>
          </a:lstStyle>
          <a:p>
            <a:pPr algn="ctr">
              <a:defRPr/>
            </a:pPr>
            <a:r>
              <a:rPr lang="en-US" sz="3600" b="1" dirty="0" smtClean="0">
                <a:solidFill>
                  <a:srgbClr val="C00000"/>
                </a:solidFill>
              </a:rPr>
              <a:t/>
            </a:r>
            <a:br>
              <a:rPr lang="en-US" sz="3600" b="1" dirty="0" smtClean="0">
                <a:solidFill>
                  <a:srgbClr val="C00000"/>
                </a:solidFill>
              </a:rPr>
            </a:br>
            <a:r>
              <a:rPr lang="en-US" sz="3600" i="0" dirty="0" smtClean="0">
                <a:solidFill>
                  <a:srgbClr val="FF0000"/>
                </a:solidFill>
                <a:latin typeface="+mn-lt"/>
              </a:rPr>
              <a:t> Agenda</a:t>
            </a:r>
            <a:endParaRPr lang="en-US" sz="2800" i="0" dirty="0">
              <a:solidFill>
                <a:srgbClr val="FF0000"/>
              </a:solidFill>
              <a:latin typeface="+mn-lt"/>
            </a:endParaRPr>
          </a:p>
        </p:txBody>
      </p:sp>
      <p:pic>
        <p:nvPicPr>
          <p:cNvPr id="5126" name="Picture 2"/>
          <p:cNvPicPr>
            <a:picLocks noChangeAspect="1" noChangeArrowheads="1"/>
          </p:cNvPicPr>
          <p:nvPr/>
        </p:nvPicPr>
        <p:blipFill>
          <a:blip r:embed="rId3" cstate="print"/>
          <a:srcRect/>
          <a:stretch>
            <a:fillRect/>
          </a:stretch>
        </p:blipFill>
        <p:spPr bwMode="auto">
          <a:xfrm>
            <a:off x="5943600" y="4191000"/>
            <a:ext cx="24384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
            <a:ext cx="7772400" cy="457200"/>
          </a:xfrm>
        </p:spPr>
        <p:txBody>
          <a:bodyPr/>
          <a:lstStyle/>
          <a:p>
            <a:pPr algn="ctr" eaLnBrk="1" hangingPunct="1">
              <a:defRPr/>
            </a:pPr>
            <a:r>
              <a:rPr lang="en-US" sz="4000" i="0" dirty="0" smtClean="0">
                <a:solidFill>
                  <a:srgbClr val="FF0000"/>
                </a:solidFill>
                <a:latin typeface="+mn-lt"/>
              </a:rPr>
              <a:t>Selected Resources</a:t>
            </a:r>
            <a:endParaRPr lang="en-US" sz="4000" i="0" dirty="0">
              <a:solidFill>
                <a:srgbClr val="FF0000"/>
              </a:solidFill>
              <a:latin typeface="+mn-lt"/>
            </a:endParaRPr>
          </a:p>
        </p:txBody>
      </p:sp>
      <p:sp>
        <p:nvSpPr>
          <p:cNvPr id="31747" name="Content Placeholder 3"/>
          <p:cNvSpPr>
            <a:spLocks noGrp="1"/>
          </p:cNvSpPr>
          <p:nvPr>
            <p:ph idx="1"/>
          </p:nvPr>
        </p:nvSpPr>
        <p:spPr>
          <a:xfrm>
            <a:off x="685800" y="990600"/>
            <a:ext cx="8305800" cy="5272088"/>
          </a:xfrm>
        </p:spPr>
        <p:txBody>
          <a:bodyPr/>
          <a:lstStyle/>
          <a:p>
            <a:pPr eaLnBrk="1" hangingPunct="1"/>
            <a:r>
              <a:rPr lang="en-US" altLang="en-US" smtClean="0">
                <a:solidFill>
                  <a:srgbClr val="000000"/>
                </a:solidFill>
              </a:rPr>
              <a:t>Training</a:t>
            </a:r>
          </a:p>
          <a:p>
            <a:pPr lvl="1" eaLnBrk="1" hangingPunct="1"/>
            <a:r>
              <a:rPr lang="en-US" altLang="en-US" smtClean="0">
                <a:solidFill>
                  <a:srgbClr val="000000"/>
                </a:solidFill>
              </a:rPr>
              <a:t>Red Cross </a:t>
            </a:r>
            <a:r>
              <a:rPr lang="en-US" altLang="en-US" sz="1800" smtClean="0">
                <a:solidFill>
                  <a:srgbClr val="000000"/>
                </a:solidFill>
                <a:hlinkClick r:id="rId2"/>
              </a:rPr>
              <a:t>https://classes.redcross.org/Saba/Web_wdk/Main/learning/catalog/guestBrowseForLearning.rdf</a:t>
            </a:r>
            <a:r>
              <a:rPr lang="en-US" altLang="en-US" sz="1800" smtClean="0">
                <a:solidFill>
                  <a:srgbClr val="000000"/>
                </a:solidFill>
              </a:rPr>
              <a:t>  </a:t>
            </a:r>
            <a:r>
              <a:rPr lang="en-US" altLang="en-US" sz="2400" smtClean="0">
                <a:solidFill>
                  <a:srgbClr val="000000"/>
                </a:solidFill>
              </a:rPr>
              <a:t> </a:t>
            </a:r>
          </a:p>
          <a:p>
            <a:pPr lvl="1" eaLnBrk="1" hangingPunct="1"/>
            <a:r>
              <a:rPr lang="en-US" altLang="en-US" smtClean="0">
                <a:solidFill>
                  <a:srgbClr val="000000"/>
                </a:solidFill>
              </a:rPr>
              <a:t>Proyecto Kalu </a:t>
            </a:r>
            <a:r>
              <a:rPr lang="en-US" altLang="en-US" sz="1800" smtClean="0">
                <a:solidFill>
                  <a:srgbClr val="000000"/>
                </a:solidFill>
                <a:hlinkClick r:id="rId3"/>
              </a:rPr>
              <a:t>http://www.proyectokalu.com</a:t>
            </a:r>
            <a:r>
              <a:rPr lang="en-US" altLang="en-US" sz="1800" smtClean="0">
                <a:solidFill>
                  <a:srgbClr val="000000"/>
                </a:solidFill>
              </a:rPr>
              <a:t> </a:t>
            </a:r>
            <a:r>
              <a:rPr lang="en-US" altLang="en-US" sz="2400" smtClean="0">
                <a:solidFill>
                  <a:srgbClr val="000000"/>
                </a:solidFill>
              </a:rPr>
              <a:t> </a:t>
            </a:r>
            <a:endParaRPr lang="en-US" altLang="en-US" smtClean="0"/>
          </a:p>
          <a:p>
            <a:pPr eaLnBrk="1" hangingPunct="1"/>
            <a:r>
              <a:rPr lang="en-US" altLang="en-US" smtClean="0"/>
              <a:t>Organizational Placement:</a:t>
            </a:r>
          </a:p>
          <a:p>
            <a:pPr lvl="1" eaLnBrk="1" hangingPunct="1"/>
            <a:r>
              <a:rPr lang="en-US" altLang="en-US" smtClean="0"/>
              <a:t>IFRC </a:t>
            </a:r>
            <a:r>
              <a:rPr lang="en-US" altLang="en-US" sz="1800" smtClean="0">
                <a:hlinkClick r:id="rId4"/>
              </a:rPr>
              <a:t>http://www.ifrc.org/en/</a:t>
            </a:r>
            <a:r>
              <a:rPr lang="en-US" altLang="en-US" sz="1800" smtClean="0"/>
              <a:t> </a:t>
            </a:r>
          </a:p>
          <a:p>
            <a:pPr lvl="1" eaLnBrk="1" hangingPunct="1"/>
            <a:r>
              <a:rPr lang="en-US" altLang="en-US" smtClean="0"/>
              <a:t>Peace corps </a:t>
            </a:r>
            <a:r>
              <a:rPr lang="en-US" altLang="en-US" sz="1800" smtClean="0">
                <a:hlinkClick r:id="rId5"/>
              </a:rPr>
              <a:t>http://www.peacecorps.gov/index.cfm?shell=learn</a:t>
            </a:r>
            <a:r>
              <a:rPr lang="en-US" altLang="en-US" sz="1800" smtClean="0"/>
              <a:t> </a:t>
            </a:r>
          </a:p>
          <a:p>
            <a:pPr eaLnBrk="1" hangingPunct="1"/>
            <a:r>
              <a:rPr lang="en-US" altLang="en-US" smtClean="0"/>
              <a:t>Network sites</a:t>
            </a:r>
          </a:p>
          <a:p>
            <a:pPr lvl="1" eaLnBrk="1" hangingPunct="1"/>
            <a:r>
              <a:rPr lang="en-US" altLang="en-US" sz="1800" smtClean="0">
                <a:hlinkClick r:id="rId6"/>
              </a:rPr>
              <a:t>http://www.idealist.org/</a:t>
            </a:r>
            <a:r>
              <a:rPr lang="en-US" altLang="en-US" sz="1800" smtClean="0"/>
              <a:t> </a:t>
            </a:r>
          </a:p>
          <a:p>
            <a:pPr lvl="1" eaLnBrk="1" hangingPunct="1"/>
            <a:r>
              <a:rPr lang="en-US" altLang="en-US" sz="1800" smtClean="0">
                <a:hlinkClick r:id="rId7"/>
              </a:rPr>
              <a:t>http://www.exploringabroad.com</a:t>
            </a:r>
            <a:r>
              <a:rPr lang="en-US" altLang="en-US" sz="1800" smtClean="0"/>
              <a:t>  </a:t>
            </a:r>
          </a:p>
          <a:p>
            <a:pPr lvl="1" eaLnBrk="1" hangingPunct="1"/>
            <a:endParaRPr lang="en-US" alt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28600"/>
            <a:ext cx="5961063" cy="685800"/>
          </a:xfrm>
        </p:spPr>
        <p:txBody>
          <a:bodyPr/>
          <a:lstStyle/>
          <a:p>
            <a:pPr eaLnBrk="1" hangingPunct="1">
              <a:defRPr/>
            </a:pPr>
            <a:r>
              <a:rPr lang="en-US" i="0" dirty="0" smtClean="0">
                <a:solidFill>
                  <a:srgbClr val="FF0000"/>
                </a:solidFill>
                <a:latin typeface="+mn-lt"/>
              </a:rPr>
              <a:t>Selected Resources</a:t>
            </a:r>
            <a:endParaRPr lang="en-US" i="0" dirty="0">
              <a:solidFill>
                <a:srgbClr val="FF0000"/>
              </a:solidFill>
              <a:latin typeface="+mn-lt"/>
            </a:endParaRPr>
          </a:p>
        </p:txBody>
      </p:sp>
      <p:sp>
        <p:nvSpPr>
          <p:cNvPr id="32771" name="Content Placeholder 2"/>
          <p:cNvSpPr>
            <a:spLocks noGrp="1"/>
          </p:cNvSpPr>
          <p:nvPr>
            <p:ph idx="1"/>
          </p:nvPr>
        </p:nvSpPr>
        <p:spPr>
          <a:xfrm>
            <a:off x="685800" y="1066800"/>
            <a:ext cx="8382000" cy="5195888"/>
          </a:xfrm>
        </p:spPr>
        <p:txBody>
          <a:bodyPr/>
          <a:lstStyle/>
          <a:p>
            <a:pPr eaLnBrk="1" hangingPunct="1"/>
            <a:r>
              <a:rPr lang="da-DK" altLang="en-US" smtClean="0"/>
              <a:t>Job Sites: </a:t>
            </a:r>
          </a:p>
          <a:p>
            <a:pPr lvl="1" eaLnBrk="1" hangingPunct="1"/>
            <a:r>
              <a:rPr lang="en-US" altLang="en-US" smtClean="0"/>
              <a:t>Devex </a:t>
            </a:r>
            <a:r>
              <a:rPr lang="en-US" altLang="en-US" sz="1800" smtClean="0">
                <a:hlinkClick r:id="rId3"/>
              </a:rPr>
              <a:t>http://www.devex.com/en/</a:t>
            </a:r>
            <a:r>
              <a:rPr lang="en-US" altLang="en-US" sz="1800" smtClean="0"/>
              <a:t> </a:t>
            </a:r>
          </a:p>
          <a:p>
            <a:pPr lvl="1" eaLnBrk="1" hangingPunct="1"/>
            <a:r>
              <a:rPr lang="en-US" altLang="en-US" smtClean="0"/>
              <a:t>DevNet </a:t>
            </a:r>
            <a:r>
              <a:rPr lang="en-US" altLang="en-US" sz="1800" smtClean="0">
                <a:hlinkClick r:id="rId4"/>
              </a:rPr>
              <a:t>http://www.devnetjobs.org/</a:t>
            </a:r>
            <a:endParaRPr lang="en-US" altLang="en-US" sz="1800" smtClean="0"/>
          </a:p>
          <a:p>
            <a:pPr lvl="1" eaLnBrk="1" hangingPunct="1"/>
            <a:r>
              <a:rPr lang="en-US" altLang="en-US" smtClean="0"/>
              <a:t>People in Aid </a:t>
            </a:r>
            <a:r>
              <a:rPr lang="en-US" altLang="en-US" sz="1800" smtClean="0">
                <a:hlinkClick r:id="rId5"/>
              </a:rPr>
              <a:t>http://peopleinaid.org/</a:t>
            </a:r>
            <a:r>
              <a:rPr lang="en-US" altLang="en-US" sz="1800" smtClean="0"/>
              <a:t> </a:t>
            </a:r>
            <a:endParaRPr lang="da-DK" altLang="en-US" sz="1800" smtClean="0"/>
          </a:p>
          <a:p>
            <a:pPr eaLnBrk="1" hangingPunct="1"/>
            <a:r>
              <a:rPr lang="da-DK" altLang="en-US" smtClean="0"/>
              <a:t>Additional Resource Sites</a:t>
            </a:r>
          </a:p>
          <a:p>
            <a:pPr lvl="1" eaLnBrk="1" hangingPunct="1"/>
            <a:r>
              <a:rPr lang="da-DK" altLang="en-US" smtClean="0"/>
              <a:t>UNHCR Manual </a:t>
            </a:r>
            <a:r>
              <a:rPr lang="da-DK" altLang="en-US" sz="1800" smtClean="0">
                <a:hlinkClick r:id="rId6"/>
              </a:rPr>
              <a:t>http://www.the-ecentre.net/resources/e_library/doc/han_Em.pdf</a:t>
            </a:r>
            <a:r>
              <a:rPr lang="da-DK" altLang="en-US" sz="1800" smtClean="0"/>
              <a:t> </a:t>
            </a:r>
          </a:p>
          <a:p>
            <a:pPr lvl="1" eaLnBrk="1" hangingPunct="1"/>
            <a:r>
              <a:rPr lang="da-DK" altLang="en-US" smtClean="0"/>
              <a:t>Sphere Project </a:t>
            </a:r>
            <a:r>
              <a:rPr lang="da-DK" altLang="en-US" sz="1800" smtClean="0">
                <a:hlinkClick r:id="rId7"/>
              </a:rPr>
              <a:t>http://www.sphereproject.org/</a:t>
            </a:r>
            <a:r>
              <a:rPr lang="da-DK" altLang="en-US" sz="1800" smtClean="0"/>
              <a:t> </a:t>
            </a:r>
          </a:p>
          <a:p>
            <a:pPr lvl="1" eaLnBrk="1" hangingPunct="1"/>
            <a:r>
              <a:rPr lang="da-DK" altLang="en-US" smtClean="0"/>
              <a:t>People in Aid </a:t>
            </a:r>
            <a:r>
              <a:rPr lang="da-DK" altLang="en-US" smtClean="0">
                <a:hlinkClick r:id="rId8"/>
              </a:rPr>
              <a:t>becoming-an-aid-worker</a:t>
            </a:r>
            <a:endParaRPr lang="da-DK" altLang="en-US" sz="1800" smtClean="0"/>
          </a:p>
          <a:p>
            <a:pPr lvl="1" eaLnBrk="1" hangingPunct="1"/>
            <a:endParaRPr lang="da-DK" alt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371600" y="304800"/>
            <a:ext cx="7772400" cy="593725"/>
          </a:xfrm>
        </p:spPr>
        <p:txBody>
          <a:bodyPr/>
          <a:lstStyle/>
          <a:p>
            <a:pPr eaLnBrk="1" hangingPunct="1"/>
            <a:r>
              <a:rPr lang="en-US" altLang="en-US" sz="3600" b="1" smtClean="0">
                <a:solidFill>
                  <a:srgbClr val="C00000"/>
                </a:solidFill>
              </a:rPr>
              <a:t/>
            </a:r>
            <a:br>
              <a:rPr lang="en-US" altLang="en-US" sz="3600" b="1" smtClean="0">
                <a:solidFill>
                  <a:srgbClr val="C00000"/>
                </a:solidFill>
              </a:rPr>
            </a:br>
            <a:endParaRPr lang="en-US" altLang="en-US" smtClean="0"/>
          </a:p>
        </p:txBody>
      </p:sp>
      <p:sp>
        <p:nvSpPr>
          <p:cNvPr id="3" name="Content Placeholder 2"/>
          <p:cNvSpPr>
            <a:spLocks noGrp="1"/>
          </p:cNvSpPr>
          <p:nvPr>
            <p:ph idx="1"/>
          </p:nvPr>
        </p:nvSpPr>
        <p:spPr>
          <a:xfrm>
            <a:off x="685800" y="1219200"/>
            <a:ext cx="6096000" cy="5043488"/>
          </a:xfrm>
        </p:spPr>
        <p:txBody>
          <a:bodyPr/>
          <a:lstStyle/>
          <a:p>
            <a:pPr marL="0" indent="0" eaLnBrk="1" hangingPunct="1">
              <a:buFontTx/>
              <a:buNone/>
              <a:defRPr/>
            </a:pPr>
            <a:r>
              <a:rPr lang="en-US" dirty="0" smtClean="0"/>
              <a:t>Is there a need </a:t>
            </a:r>
            <a:r>
              <a:rPr lang="en-US" dirty="0"/>
              <a:t>for Aid </a:t>
            </a:r>
            <a:r>
              <a:rPr lang="en-US" dirty="0" smtClean="0"/>
              <a:t>Workers?</a:t>
            </a:r>
          </a:p>
          <a:p>
            <a:pPr eaLnBrk="1" hangingPunct="1">
              <a:defRPr/>
            </a:pPr>
            <a:r>
              <a:rPr lang="en-US" dirty="0" smtClean="0"/>
              <a:t> In 2008:</a:t>
            </a:r>
          </a:p>
          <a:p>
            <a:pPr eaLnBrk="1" hangingPunct="1">
              <a:defRPr/>
            </a:pPr>
            <a:r>
              <a:rPr lang="en-US" dirty="0" smtClean="0"/>
              <a:t>$6.6 billion  to international emergency response efforts</a:t>
            </a:r>
          </a:p>
          <a:p>
            <a:pPr lvl="1" eaLnBrk="1" hangingPunct="1">
              <a:defRPr/>
            </a:pPr>
            <a:r>
              <a:rPr lang="en-US" dirty="0" smtClean="0"/>
              <a:t>a </a:t>
            </a:r>
            <a:r>
              <a:rPr lang="en-US" dirty="0"/>
              <a:t>3-fold increase since 2000 </a:t>
            </a:r>
          </a:p>
          <a:p>
            <a:pPr eaLnBrk="1" hangingPunct="1">
              <a:defRPr/>
            </a:pPr>
            <a:r>
              <a:rPr lang="en-US" dirty="0"/>
              <a:t>210,800 humanitarian </a:t>
            </a:r>
            <a:r>
              <a:rPr lang="en-US" dirty="0" smtClean="0"/>
              <a:t>  workers globally</a:t>
            </a:r>
            <a:endParaRPr lang="en-US" dirty="0"/>
          </a:p>
          <a:p>
            <a:pPr lvl="1" eaLnBrk="1" hangingPunct="1">
              <a:defRPr/>
            </a:pPr>
            <a:r>
              <a:rPr lang="en-US" dirty="0"/>
              <a:t>I</a:t>
            </a:r>
            <a:r>
              <a:rPr lang="en-US" dirty="0" smtClean="0"/>
              <a:t>ncrease </a:t>
            </a:r>
            <a:r>
              <a:rPr lang="en-US" dirty="0"/>
              <a:t>6% year</a:t>
            </a:r>
          </a:p>
          <a:p>
            <a:pPr marL="0" indent="0" eaLnBrk="1" hangingPunct="1">
              <a:buFontTx/>
              <a:buNone/>
              <a:defRPr/>
            </a:pPr>
            <a:endParaRPr lang="en-US" dirty="0"/>
          </a:p>
        </p:txBody>
      </p:sp>
      <p:sp>
        <p:nvSpPr>
          <p:cNvPr id="6148" name="Rectangle 3"/>
          <p:cNvSpPr>
            <a:spLocks noChangeArrowheads="1"/>
          </p:cNvSpPr>
          <p:nvPr/>
        </p:nvSpPr>
        <p:spPr bwMode="auto">
          <a:xfrm>
            <a:off x="1295400" y="228600"/>
            <a:ext cx="7543800" cy="646113"/>
          </a:xfrm>
          <a:prstGeom prst="rect">
            <a:avLst/>
          </a:prstGeom>
          <a:noFill/>
          <a:ln w="9525">
            <a:noFill/>
            <a:miter lim="800000"/>
            <a:headEnd/>
            <a:tailEnd/>
          </a:ln>
        </p:spPr>
        <p:txBody>
          <a:bodyPr>
            <a:spAutoFit/>
          </a:bodyPr>
          <a:lstStyle/>
          <a:p>
            <a:pPr algn="ctr"/>
            <a:r>
              <a:rPr lang="en-US" altLang="en-US" sz="3600">
                <a:solidFill>
                  <a:srgbClr val="FF0000"/>
                </a:solidFill>
              </a:rPr>
              <a:t>I. Being a Humanitarian Aid Worker</a:t>
            </a:r>
          </a:p>
        </p:txBody>
      </p:sp>
      <p:pic>
        <p:nvPicPr>
          <p:cNvPr id="6149" name="Picture 2"/>
          <p:cNvPicPr>
            <a:picLocks noChangeAspect="1" noChangeArrowheads="1"/>
          </p:cNvPicPr>
          <p:nvPr/>
        </p:nvPicPr>
        <p:blipFill>
          <a:blip r:embed="rId3" cstate="print"/>
          <a:srcRect/>
          <a:stretch>
            <a:fillRect/>
          </a:stretch>
        </p:blipFill>
        <p:spPr bwMode="auto">
          <a:xfrm>
            <a:off x="5410200" y="4094163"/>
            <a:ext cx="3276600" cy="2459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762000" y="827577"/>
            <a:ext cx="7239000" cy="46474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ea typeface="Calibri" pitchFamily="34" charset="0"/>
                <a:cs typeface="Times New Roman" pitchFamily="18" charset="0"/>
              </a:rPr>
              <a:t>According to the UN, 2014 will be challenging: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mn-lt"/>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600" b="0" i="0" u="none" strike="noStrike" cap="none" normalizeH="0" baseline="0" dirty="0" smtClean="0">
              <a:ln>
                <a:noFill/>
              </a:ln>
              <a:solidFill>
                <a:schemeClr val="tx1"/>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333333"/>
                </a:solidFill>
                <a:effectLst/>
                <a:latin typeface="+mn-lt"/>
                <a:ea typeface="Times New Roman" pitchFamily="18" charset="0"/>
                <a:cs typeface="Times New Roman" pitchFamily="18" charset="0"/>
              </a:rPr>
              <a:t>“2013 was a real test of the global humanitarian system, and there is no indication that 2014 will be any different,…It is clear that the United Nations and its partners will be needed more than ever,”… (noting) that just a little more than two weeks ago, the Organization had launched its largest ever funding appeal – nearly $13 billion – to reach millions of people with life-saving aid in 2014, with half of that sought for those affected by the deepening crisis in Syria”.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n-lt"/>
              <a:ea typeface="Calibri" pitchFamily="34" charset="0"/>
              <a:cs typeface="Times New Roman" pitchFamily="18" charset="0"/>
              <a:hlinkClick r:id="rId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ea typeface="Calibri" pitchFamily="34" charset="0"/>
                <a:cs typeface="Times New Roman" pitchFamily="18" charset="0"/>
                <a:hlinkClick r:id="rId2"/>
              </a:rPr>
              <a:t>http://www.un.org/apps/news/story.asp?NewsID=46862&amp;Cr=humantarian&amp;Cr1=#.UtTJv_2A1D8</a:t>
            </a:r>
            <a:r>
              <a:rPr kumimoji="0" lang="en-US" sz="600" b="0" i="0" u="none" strike="noStrike" cap="none" normalizeH="0" baseline="0" dirty="0" smtClean="0">
                <a:ln>
                  <a:noFill/>
                </a:ln>
                <a:solidFill>
                  <a:schemeClr val="tx1"/>
                </a:solidFill>
                <a:effectLst/>
                <a:latin typeface="+mn-lt"/>
                <a:cs typeface="Arial" pitchFamily="34" charset="0"/>
              </a:rPr>
              <a:t> </a:t>
            </a:r>
            <a:endParaRPr kumimoji="0" lang="en-US" sz="1800" b="0" i="0" u="none" strike="noStrike" cap="none" normalizeH="0" baseline="0" dirty="0" smtClean="0">
              <a:ln>
                <a:noFill/>
              </a:ln>
              <a:solidFill>
                <a:schemeClr val="tx1"/>
              </a:solidFill>
              <a:effectLst/>
              <a:latin typeface="+mn-lt"/>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848600" cy="762000"/>
          </a:xfrm>
        </p:spPr>
        <p:txBody>
          <a:bodyPr/>
          <a:lstStyle/>
          <a:p>
            <a:pPr eaLnBrk="1" hangingPunct="1">
              <a:defRPr/>
            </a:pPr>
            <a:r>
              <a:rPr lang="en-US" sz="4000" i="0" dirty="0" smtClean="0">
                <a:solidFill>
                  <a:srgbClr val="FF0000"/>
                </a:solidFill>
                <a:latin typeface="+mn-lt"/>
              </a:rPr>
              <a:t>Humanitarian Aid Workers (HAW)</a:t>
            </a:r>
            <a:endParaRPr lang="en-US" sz="4000" i="0" dirty="0">
              <a:solidFill>
                <a:srgbClr val="FF0000"/>
              </a:solidFill>
              <a:latin typeface="+mn-lt"/>
            </a:endParaRPr>
          </a:p>
        </p:txBody>
      </p:sp>
      <p:sp>
        <p:nvSpPr>
          <p:cNvPr id="3" name="Content Placeholder 2"/>
          <p:cNvSpPr>
            <a:spLocks noGrp="1"/>
          </p:cNvSpPr>
          <p:nvPr>
            <p:ph idx="1"/>
          </p:nvPr>
        </p:nvSpPr>
        <p:spPr>
          <a:xfrm>
            <a:off x="685800" y="990600"/>
            <a:ext cx="8458200" cy="5272088"/>
          </a:xfrm>
        </p:spPr>
        <p:txBody>
          <a:bodyPr/>
          <a:lstStyle/>
          <a:p>
            <a:pPr eaLnBrk="1" hangingPunct="1">
              <a:defRPr/>
            </a:pPr>
            <a:r>
              <a:rPr lang="en-US" dirty="0"/>
              <a:t>Humanitarian Workers </a:t>
            </a:r>
            <a:r>
              <a:rPr lang="en-US" dirty="0" smtClean="0">
                <a:hlinkClick r:id="rId3"/>
              </a:rPr>
              <a:t>video</a:t>
            </a:r>
            <a:endParaRPr lang="en-US" dirty="0" smtClean="0"/>
          </a:p>
          <a:p>
            <a:pPr eaLnBrk="1" hangingPunct="1">
              <a:defRPr/>
            </a:pPr>
            <a:r>
              <a:rPr lang="en-US" dirty="0" smtClean="0"/>
              <a:t>Serving </a:t>
            </a:r>
            <a:r>
              <a:rPr lang="en-US" dirty="0"/>
              <a:t>as a </a:t>
            </a:r>
            <a:r>
              <a:rPr lang="en-US" dirty="0" smtClean="0"/>
              <a:t>HAW </a:t>
            </a:r>
            <a:r>
              <a:rPr lang="en-US" dirty="0"/>
              <a:t>can </a:t>
            </a:r>
            <a:r>
              <a:rPr lang="en-US" dirty="0" smtClean="0"/>
              <a:t>be rewarding</a:t>
            </a:r>
          </a:p>
          <a:p>
            <a:pPr lvl="1" eaLnBrk="1" hangingPunct="1">
              <a:defRPr/>
            </a:pPr>
            <a:r>
              <a:rPr lang="en-US" dirty="0"/>
              <a:t> serve </a:t>
            </a:r>
            <a:r>
              <a:rPr lang="en-US" dirty="0" smtClean="0"/>
              <a:t>in most </a:t>
            </a:r>
            <a:r>
              <a:rPr lang="en-US" dirty="0"/>
              <a:t>disadvantaged </a:t>
            </a:r>
            <a:r>
              <a:rPr lang="en-US" dirty="0" smtClean="0"/>
              <a:t>parts of world</a:t>
            </a:r>
          </a:p>
          <a:p>
            <a:pPr lvl="1" eaLnBrk="1" hangingPunct="1">
              <a:defRPr/>
            </a:pPr>
            <a:r>
              <a:rPr lang="en-US" dirty="0" smtClean="0"/>
              <a:t>improve </a:t>
            </a:r>
            <a:r>
              <a:rPr lang="en-US" dirty="0"/>
              <a:t>life for impoverished </a:t>
            </a:r>
            <a:r>
              <a:rPr lang="en-US" dirty="0" smtClean="0"/>
              <a:t>people</a:t>
            </a:r>
          </a:p>
          <a:p>
            <a:pPr eaLnBrk="1" hangingPunct="1">
              <a:defRPr/>
            </a:pPr>
            <a:r>
              <a:rPr lang="en-US" dirty="0"/>
              <a:t>Serving as a HAW can be </a:t>
            </a:r>
            <a:r>
              <a:rPr lang="en-US" dirty="0" smtClean="0"/>
              <a:t>challenging</a:t>
            </a:r>
            <a:endParaRPr lang="en-US" dirty="0"/>
          </a:p>
          <a:p>
            <a:pPr lvl="1" eaLnBrk="1" hangingPunct="1">
              <a:defRPr/>
            </a:pPr>
            <a:r>
              <a:rPr lang="en-US" dirty="0"/>
              <a:t>hard work, tough negotiations, grueling </a:t>
            </a:r>
            <a:r>
              <a:rPr lang="en-US" dirty="0" smtClean="0"/>
              <a:t>travels, </a:t>
            </a:r>
            <a:r>
              <a:rPr lang="en-US" dirty="0"/>
              <a:t>horrific </a:t>
            </a:r>
            <a:r>
              <a:rPr lang="en-US" dirty="0" smtClean="0"/>
              <a:t>dangers,                                       little rest</a:t>
            </a:r>
            <a:endParaRPr lang="en-US" dirty="0"/>
          </a:p>
          <a:p>
            <a:pPr lvl="1" eaLnBrk="1" hangingPunct="1">
              <a:defRPr/>
            </a:pPr>
            <a:endParaRPr lang="en-US" dirty="0" smtClean="0"/>
          </a:p>
          <a:p>
            <a:pPr marL="0" indent="0" eaLnBrk="1" hangingPunct="1">
              <a:buFontTx/>
              <a:buNone/>
              <a:defRPr/>
            </a:pPr>
            <a:endParaRPr lang="en-US" dirty="0" smtClean="0"/>
          </a:p>
          <a:p>
            <a:pPr marL="0" indent="0" eaLnBrk="1" hangingPunct="1">
              <a:buFontTx/>
              <a:buNone/>
              <a:defRPr/>
            </a:pPr>
            <a:endParaRPr lang="en-US" dirty="0"/>
          </a:p>
        </p:txBody>
      </p:sp>
      <p:pic>
        <p:nvPicPr>
          <p:cNvPr id="7172" name="Picture 2"/>
          <p:cNvPicPr>
            <a:picLocks noChangeAspect="1" noChangeArrowheads="1"/>
          </p:cNvPicPr>
          <p:nvPr/>
        </p:nvPicPr>
        <p:blipFill>
          <a:blip r:embed="rId4" cstate="print"/>
          <a:srcRect/>
          <a:stretch>
            <a:fillRect/>
          </a:stretch>
        </p:blipFill>
        <p:spPr bwMode="auto">
          <a:xfrm>
            <a:off x="4343400" y="4267200"/>
            <a:ext cx="3505200" cy="2371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152400"/>
            <a:ext cx="6342063" cy="746125"/>
          </a:xfrm>
        </p:spPr>
        <p:txBody>
          <a:bodyPr/>
          <a:lstStyle/>
          <a:p>
            <a:pPr eaLnBrk="1" hangingPunct="1">
              <a:defRPr/>
            </a:pPr>
            <a:r>
              <a:rPr lang="en-US" i="0" dirty="0" smtClean="0">
                <a:solidFill>
                  <a:srgbClr val="FF0000"/>
                </a:solidFill>
                <a:latin typeface="+mn-lt"/>
              </a:rPr>
              <a:t>Things to consider</a:t>
            </a:r>
            <a:endParaRPr lang="en-US" i="0" dirty="0">
              <a:solidFill>
                <a:srgbClr val="FF0000"/>
              </a:solidFill>
              <a:latin typeface="+mn-lt"/>
            </a:endParaRPr>
          </a:p>
        </p:txBody>
      </p:sp>
      <p:sp>
        <p:nvSpPr>
          <p:cNvPr id="3" name="Content Placeholder 2"/>
          <p:cNvSpPr>
            <a:spLocks noGrp="1"/>
          </p:cNvSpPr>
          <p:nvPr>
            <p:ph idx="1"/>
          </p:nvPr>
        </p:nvSpPr>
        <p:spPr>
          <a:xfrm>
            <a:off x="685800" y="914400"/>
            <a:ext cx="7772400" cy="5348288"/>
          </a:xfrm>
        </p:spPr>
        <p:txBody>
          <a:bodyPr/>
          <a:lstStyle/>
          <a:p>
            <a:pPr eaLnBrk="1" hangingPunct="1">
              <a:defRPr/>
            </a:pPr>
            <a:r>
              <a:rPr lang="en-US" dirty="0">
                <a:solidFill>
                  <a:srgbClr val="000000"/>
                </a:solidFill>
              </a:rPr>
              <a:t>Desire &amp; stamina to work in challenging and dangerous </a:t>
            </a:r>
            <a:r>
              <a:rPr lang="en-US" dirty="0" smtClean="0">
                <a:solidFill>
                  <a:srgbClr val="000000"/>
                </a:solidFill>
              </a:rPr>
              <a:t>environments</a:t>
            </a:r>
            <a:endParaRPr lang="en-US" dirty="0"/>
          </a:p>
          <a:p>
            <a:pPr eaLnBrk="1" hangingPunct="1">
              <a:defRPr/>
            </a:pPr>
            <a:r>
              <a:rPr lang="en-US" dirty="0" smtClean="0"/>
              <a:t>Seriously hard work &amp; creative problem solving – no agency coddling</a:t>
            </a:r>
          </a:p>
          <a:p>
            <a:pPr eaLnBrk="1" hangingPunct="1">
              <a:defRPr/>
            </a:pPr>
            <a:r>
              <a:rPr lang="en-US" dirty="0" smtClean="0"/>
              <a:t>Dangers </a:t>
            </a:r>
            <a:r>
              <a:rPr lang="en-US" dirty="0"/>
              <a:t>in the job </a:t>
            </a:r>
            <a:r>
              <a:rPr lang="en-US" dirty="0">
                <a:hlinkClick r:id="rId3"/>
              </a:rPr>
              <a:t>* </a:t>
            </a:r>
            <a:endParaRPr lang="en-US" dirty="0"/>
          </a:p>
          <a:p>
            <a:pPr marL="0" indent="0" eaLnBrk="1" hangingPunct="1">
              <a:buFontTx/>
              <a:buNone/>
              <a:defRPr/>
            </a:pPr>
            <a:endParaRPr lang="en-US" dirty="0"/>
          </a:p>
          <a:p>
            <a:pPr marL="0" indent="0" eaLnBrk="1" hangingPunct="1">
              <a:buFontTx/>
              <a:buNone/>
              <a:defRPr/>
            </a:pPr>
            <a:endParaRPr lang="en-US" dirty="0" smtClean="0"/>
          </a:p>
          <a:p>
            <a:pPr marL="0" indent="0" eaLnBrk="1" hangingPunct="1">
              <a:buFontTx/>
              <a:buNone/>
              <a:defRPr/>
            </a:pPr>
            <a:endParaRPr lang="en-US" dirty="0" smtClean="0"/>
          </a:p>
          <a:p>
            <a:pPr eaLnBrk="1" hangingPunct="1">
              <a:defRPr/>
            </a:pPr>
            <a:endParaRPr lang="en-US" dirty="0"/>
          </a:p>
        </p:txBody>
      </p:sp>
      <p:pic>
        <p:nvPicPr>
          <p:cNvPr id="8196" name="Picture 2"/>
          <p:cNvPicPr>
            <a:picLocks noChangeAspect="1" noChangeArrowheads="1"/>
          </p:cNvPicPr>
          <p:nvPr/>
        </p:nvPicPr>
        <p:blipFill>
          <a:blip r:embed="rId4" cstate="print"/>
          <a:srcRect/>
          <a:stretch>
            <a:fillRect/>
          </a:stretch>
        </p:blipFill>
        <p:spPr bwMode="auto">
          <a:xfrm>
            <a:off x="2590800" y="3933825"/>
            <a:ext cx="4008438" cy="2433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620000" cy="746125"/>
          </a:xfrm>
        </p:spPr>
        <p:txBody>
          <a:bodyPr/>
          <a:lstStyle/>
          <a:p>
            <a:pPr eaLnBrk="1" hangingPunct="1">
              <a:defRPr/>
            </a:pPr>
            <a:r>
              <a:rPr lang="en-US" sz="2800" i="0" dirty="0" smtClean="0">
                <a:solidFill>
                  <a:srgbClr val="FF0000"/>
                </a:solidFill>
                <a:latin typeface="+mn-lt"/>
              </a:rPr>
              <a:t/>
            </a:r>
            <a:br>
              <a:rPr lang="en-US" sz="2800" i="0" dirty="0" smtClean="0">
                <a:solidFill>
                  <a:srgbClr val="FF0000"/>
                </a:solidFill>
                <a:latin typeface="+mn-lt"/>
              </a:rPr>
            </a:br>
            <a:r>
              <a:rPr lang="en-US" sz="3200" i="0" dirty="0" smtClean="0">
                <a:solidFill>
                  <a:srgbClr val="FF0000"/>
                </a:solidFill>
                <a:latin typeface="+mn-lt"/>
              </a:rPr>
              <a:t>More things to consider: Do you need…..</a:t>
            </a:r>
            <a:r>
              <a:rPr lang="en-US" sz="3200" i="0" dirty="0">
                <a:solidFill>
                  <a:srgbClr val="FF0000"/>
                </a:solidFill>
                <a:latin typeface="+mn-lt"/>
              </a:rPr>
              <a:t/>
            </a:r>
            <a:br>
              <a:rPr lang="en-US" sz="3200" i="0" dirty="0">
                <a:solidFill>
                  <a:srgbClr val="FF0000"/>
                </a:solidFill>
                <a:latin typeface="+mn-lt"/>
              </a:rPr>
            </a:br>
            <a:endParaRPr lang="en-US" sz="3200" i="0" dirty="0">
              <a:solidFill>
                <a:srgbClr val="FF0000"/>
              </a:solidFill>
              <a:latin typeface="+mn-lt"/>
            </a:endParaRPr>
          </a:p>
        </p:txBody>
      </p:sp>
      <p:sp>
        <p:nvSpPr>
          <p:cNvPr id="6" name="Content Placeholder 5"/>
          <p:cNvSpPr>
            <a:spLocks noGrp="1"/>
          </p:cNvSpPr>
          <p:nvPr>
            <p:ph sz="half" idx="1"/>
          </p:nvPr>
        </p:nvSpPr>
        <p:spPr>
          <a:xfrm>
            <a:off x="609600" y="1066800"/>
            <a:ext cx="3962400" cy="5562600"/>
          </a:xfrm>
        </p:spPr>
        <p:txBody>
          <a:bodyPr/>
          <a:lstStyle/>
          <a:p>
            <a:pPr eaLnBrk="1" hangingPunct="1"/>
            <a:r>
              <a:rPr lang="en-US" altLang="en-US" smtClean="0"/>
              <a:t>Education</a:t>
            </a:r>
          </a:p>
          <a:p>
            <a:pPr eaLnBrk="1" hangingPunct="1"/>
            <a:r>
              <a:rPr lang="en-US" altLang="en-US" smtClean="0"/>
              <a:t>Profession</a:t>
            </a:r>
          </a:p>
          <a:p>
            <a:pPr eaLnBrk="1" hangingPunct="1"/>
            <a:r>
              <a:rPr lang="en-US" altLang="en-US" smtClean="0"/>
              <a:t>Experience</a:t>
            </a:r>
          </a:p>
          <a:p>
            <a:pPr eaLnBrk="1" hangingPunct="1"/>
            <a:r>
              <a:rPr lang="en-US" altLang="en-US" smtClean="0"/>
              <a:t>Age</a:t>
            </a:r>
          </a:p>
          <a:p>
            <a:pPr eaLnBrk="1" hangingPunct="1"/>
            <a:r>
              <a:rPr lang="en-US" altLang="en-US" smtClean="0"/>
              <a:t>Gender</a:t>
            </a:r>
          </a:p>
          <a:p>
            <a:pPr eaLnBrk="1" hangingPunct="1"/>
            <a:r>
              <a:rPr lang="en-US" altLang="en-US" smtClean="0"/>
              <a:t>Health</a:t>
            </a:r>
          </a:p>
          <a:p>
            <a:pPr eaLnBrk="1" hangingPunct="1"/>
            <a:r>
              <a:rPr lang="en-US" altLang="en-US" smtClean="0"/>
              <a:t>Wealth</a:t>
            </a:r>
          </a:p>
          <a:p>
            <a:pPr eaLnBrk="1" hangingPunct="1"/>
            <a:r>
              <a:rPr lang="en-US" altLang="en-US" smtClean="0"/>
              <a:t>Creativity</a:t>
            </a:r>
          </a:p>
          <a:p>
            <a:pPr eaLnBrk="1" hangingPunct="1"/>
            <a:r>
              <a:rPr lang="en-US" altLang="en-US" smtClean="0"/>
              <a:t>Resource Mgt</a:t>
            </a:r>
          </a:p>
          <a:p>
            <a:pPr eaLnBrk="1" hangingPunct="1"/>
            <a:r>
              <a:rPr lang="en-US" altLang="en-US" smtClean="0"/>
              <a:t>Stamina</a:t>
            </a:r>
          </a:p>
          <a:p>
            <a:pPr eaLnBrk="1" hangingPunct="1"/>
            <a:r>
              <a:rPr lang="en-US" altLang="en-US" smtClean="0"/>
              <a:t>Integrity</a:t>
            </a:r>
          </a:p>
          <a:p>
            <a:pPr eaLnBrk="1" hangingPunct="1"/>
            <a:endParaRPr lang="en-US" altLang="en-US" smtClean="0"/>
          </a:p>
        </p:txBody>
      </p:sp>
      <p:sp>
        <p:nvSpPr>
          <p:cNvPr id="7" name="Content Placeholder 6"/>
          <p:cNvSpPr>
            <a:spLocks noGrp="1"/>
          </p:cNvSpPr>
          <p:nvPr>
            <p:ph sz="half" idx="2"/>
          </p:nvPr>
        </p:nvSpPr>
        <p:spPr>
          <a:xfrm>
            <a:off x="4876800" y="1143000"/>
            <a:ext cx="3581400" cy="5119688"/>
          </a:xfrm>
        </p:spPr>
        <p:txBody>
          <a:bodyPr/>
          <a:lstStyle/>
          <a:p>
            <a:pPr eaLnBrk="1" hangingPunct="1">
              <a:defRPr/>
            </a:pPr>
            <a:r>
              <a:rPr lang="en-US" dirty="0" smtClean="0"/>
              <a:t>Flexibility</a:t>
            </a:r>
          </a:p>
          <a:p>
            <a:pPr eaLnBrk="1" hangingPunct="1">
              <a:defRPr/>
            </a:pPr>
            <a:r>
              <a:rPr lang="en-US" dirty="0" smtClean="0"/>
              <a:t>Decisiveness</a:t>
            </a:r>
          </a:p>
          <a:p>
            <a:pPr eaLnBrk="1" hangingPunct="1">
              <a:defRPr/>
            </a:pPr>
            <a:r>
              <a:rPr lang="en-US" dirty="0" smtClean="0"/>
              <a:t>Personality</a:t>
            </a:r>
          </a:p>
          <a:p>
            <a:pPr eaLnBrk="1" hangingPunct="1">
              <a:defRPr/>
            </a:pPr>
            <a:r>
              <a:rPr lang="en-US" dirty="0" smtClean="0"/>
              <a:t>Stress factors</a:t>
            </a:r>
          </a:p>
          <a:p>
            <a:pPr eaLnBrk="1" hangingPunct="1">
              <a:defRPr/>
            </a:pPr>
            <a:r>
              <a:rPr lang="en-US" dirty="0" smtClean="0"/>
              <a:t>Adaptability</a:t>
            </a:r>
          </a:p>
          <a:p>
            <a:pPr eaLnBrk="1" hangingPunct="1">
              <a:defRPr/>
            </a:pPr>
            <a:r>
              <a:rPr lang="en-US" dirty="0" smtClean="0"/>
              <a:t>Language</a:t>
            </a:r>
          </a:p>
          <a:p>
            <a:pPr eaLnBrk="1" hangingPunct="1">
              <a:defRPr/>
            </a:pPr>
            <a:r>
              <a:rPr lang="en-US" dirty="0" smtClean="0"/>
              <a:t>Local knowledge</a:t>
            </a:r>
          </a:p>
          <a:p>
            <a:pPr eaLnBrk="1" hangingPunct="1">
              <a:defRPr/>
            </a:pPr>
            <a:r>
              <a:rPr lang="en-US" dirty="0" smtClean="0"/>
              <a:t>Networking skills</a:t>
            </a:r>
          </a:p>
          <a:p>
            <a:pPr eaLnBrk="1" hangingPunct="1">
              <a:defRPr/>
            </a:pPr>
            <a:r>
              <a:rPr lang="en-US" dirty="0" smtClean="0"/>
              <a:t>Fearlessness</a:t>
            </a:r>
          </a:p>
          <a:p>
            <a:pPr eaLnBrk="1" hangingPunct="1">
              <a:defRPr/>
            </a:pPr>
            <a:r>
              <a:rPr lang="en-US" dirty="0" smtClean="0"/>
              <a:t>Accountability</a:t>
            </a:r>
          </a:p>
          <a:p>
            <a:pPr eaLnBrk="1" hangingPunct="1">
              <a:defRPr/>
            </a:pPr>
            <a:r>
              <a:rPr lang="en-US" dirty="0" smtClean="0"/>
              <a:t>Quick learner</a:t>
            </a:r>
          </a:p>
          <a:p>
            <a:pPr marL="0" indent="0" eaLnBrk="1" hangingPunct="1">
              <a:buFontTx/>
              <a:buNone/>
              <a:defRPr/>
            </a:pPr>
            <a:endParaRPr lang="en-US" dirty="0" smtClean="0"/>
          </a:p>
          <a:p>
            <a:pPr marL="0" indent="0" eaLnBrk="1" hangingPunct="1">
              <a:buFontTx/>
              <a:buNone/>
              <a:defRPr/>
            </a:pPr>
            <a:endParaRPr lang="en-US" dirty="0" smtClean="0"/>
          </a:p>
          <a:p>
            <a:pPr eaLnBrk="1" hangingPunct="1">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
                                            <p:txEl>
                                              <p:pRg st="7" end="7"/>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7">
                                            <p:txEl>
                                              <p:pRg st="9" end="9"/>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471488"/>
            <a:ext cx="8153400" cy="6081712"/>
          </a:xfrm>
        </p:spPr>
        <p:txBody>
          <a:bodyPr/>
          <a:lstStyle/>
          <a:p>
            <a:pPr marL="0" indent="0" eaLnBrk="1" hangingPunct="1">
              <a:buFontTx/>
              <a:buNone/>
              <a:defRPr/>
            </a:pPr>
            <a:endParaRPr lang="en-US" dirty="0" smtClean="0"/>
          </a:p>
          <a:p>
            <a:pPr eaLnBrk="1" hangingPunct="1">
              <a:defRPr/>
            </a:pPr>
            <a:r>
              <a:rPr lang="en-US" dirty="0" smtClean="0"/>
              <a:t>Yes and No!</a:t>
            </a:r>
          </a:p>
          <a:p>
            <a:pPr eaLnBrk="1" hangingPunct="1">
              <a:defRPr/>
            </a:pPr>
            <a:r>
              <a:rPr lang="en-US" dirty="0" smtClean="0"/>
              <a:t>Many </a:t>
            </a:r>
            <a:r>
              <a:rPr lang="en-US" dirty="0"/>
              <a:t>factors </a:t>
            </a:r>
            <a:r>
              <a:rPr lang="en-US" dirty="0" smtClean="0"/>
              <a:t>are relevant</a:t>
            </a:r>
          </a:p>
          <a:p>
            <a:pPr lvl="1" eaLnBrk="1" hangingPunct="1">
              <a:defRPr/>
            </a:pPr>
            <a:r>
              <a:rPr lang="en-US" dirty="0" smtClean="0"/>
              <a:t> </a:t>
            </a:r>
            <a:r>
              <a:rPr lang="en-US" dirty="0"/>
              <a:t>such as flexibility, </a:t>
            </a:r>
            <a:r>
              <a:rPr lang="en-US" dirty="0" smtClean="0"/>
              <a:t>creativity,           adaptability </a:t>
            </a:r>
            <a:r>
              <a:rPr lang="en-US" dirty="0"/>
              <a:t>and willingness to </a:t>
            </a:r>
            <a:r>
              <a:rPr lang="en-US" dirty="0" smtClean="0"/>
              <a:t>learn</a:t>
            </a:r>
          </a:p>
          <a:p>
            <a:pPr eaLnBrk="1" hangingPunct="1">
              <a:defRPr/>
            </a:pPr>
            <a:r>
              <a:rPr lang="en-US" dirty="0" smtClean="0"/>
              <a:t>Others are much less important</a:t>
            </a:r>
          </a:p>
          <a:p>
            <a:pPr lvl="1" eaLnBrk="1" hangingPunct="1">
              <a:defRPr/>
            </a:pPr>
            <a:r>
              <a:rPr lang="en-US" dirty="0" smtClean="0"/>
              <a:t> the field needs men and women, people of different ages and experiences</a:t>
            </a:r>
          </a:p>
          <a:p>
            <a:pPr eaLnBrk="1" hangingPunct="1">
              <a:defRPr/>
            </a:pPr>
            <a:r>
              <a:rPr lang="en-US" dirty="0" smtClean="0"/>
              <a:t>Some may not be needed at all –</a:t>
            </a:r>
          </a:p>
          <a:p>
            <a:pPr lvl="1" eaLnBrk="1" hangingPunct="1">
              <a:defRPr/>
            </a:pPr>
            <a:r>
              <a:rPr lang="en-US" dirty="0" smtClean="0"/>
              <a:t>Need for wealth, fearlessness and too much personality may hinder, not help </a:t>
            </a:r>
            <a:r>
              <a:rPr lang="en-US" dirty="0"/>
              <a:t/>
            </a:r>
            <a:br>
              <a:rPr lang="en-US" dirty="0"/>
            </a:br>
            <a:endParaRPr lang="en-US" dirty="0"/>
          </a:p>
        </p:txBody>
      </p:sp>
      <p:sp>
        <p:nvSpPr>
          <p:cNvPr id="3" name="TextBox 2"/>
          <p:cNvSpPr txBox="1"/>
          <p:nvPr/>
        </p:nvSpPr>
        <p:spPr>
          <a:xfrm>
            <a:off x="1371600" y="179388"/>
            <a:ext cx="7543800" cy="584200"/>
          </a:xfrm>
          <a:prstGeom prst="rect">
            <a:avLst/>
          </a:prstGeom>
          <a:noFill/>
        </p:spPr>
        <p:txBody>
          <a:bodyPr>
            <a:spAutoFit/>
          </a:bodyPr>
          <a:lstStyle/>
          <a:p>
            <a:pPr>
              <a:defRPr/>
            </a:pPr>
            <a:r>
              <a:rPr lang="en-US" sz="3200" kern="0" dirty="0">
                <a:solidFill>
                  <a:srgbClr val="FF0000"/>
                </a:solidFill>
                <a:latin typeface="Tahoma"/>
                <a:ea typeface="+mj-ea"/>
                <a:cs typeface="Tahoma"/>
              </a:rPr>
              <a:t>More things to consider: Do you need….. </a:t>
            </a:r>
            <a:endParaRPr lang="en-US" sz="3200" dirty="0"/>
          </a:p>
        </p:txBody>
      </p:sp>
      <p:pic>
        <p:nvPicPr>
          <p:cNvPr id="10244" name="Picture 4"/>
          <p:cNvPicPr>
            <a:picLocks noChangeAspect="1"/>
          </p:cNvPicPr>
          <p:nvPr/>
        </p:nvPicPr>
        <p:blipFill>
          <a:blip r:embed="rId3" cstate="print"/>
          <a:srcRect/>
          <a:stretch>
            <a:fillRect/>
          </a:stretch>
        </p:blipFill>
        <p:spPr bwMode="auto">
          <a:xfrm>
            <a:off x="5943600" y="1006475"/>
            <a:ext cx="2695575" cy="1695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S001069026">
  <a:themeElements>
    <a:clrScheme name="Office Theme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fontScheme name="Office Theme">
      <a:majorFont>
        <a:latin typeface="Times New Roman"/>
        <a:ea typeface=""/>
        <a:cs typeface="Tahoma"/>
      </a:majorFont>
      <a:minorFont>
        <a:latin typeface="Tahoma"/>
        <a:ea typeface=""/>
        <a:cs typeface="Taho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Office Theme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Office Theme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Office Theme 8">
        <a:dk1>
          <a:srgbClr val="1B3753"/>
        </a:dk1>
        <a:lt1>
          <a:srgbClr val="FFFFFF"/>
        </a:lt1>
        <a:dk2>
          <a:srgbClr val="009999"/>
        </a:dk2>
        <a:lt2>
          <a:srgbClr val="FFF385"/>
        </a:lt2>
        <a:accent1>
          <a:srgbClr val="9AE6C0"/>
        </a:accent1>
        <a:accent2>
          <a:srgbClr val="0099CC"/>
        </a:accent2>
        <a:accent3>
          <a:srgbClr val="AACACA"/>
        </a:accent3>
        <a:accent4>
          <a:srgbClr val="DADADA"/>
        </a:accent4>
        <a:accent5>
          <a:srgbClr val="CAF0DC"/>
        </a:accent5>
        <a:accent6>
          <a:srgbClr val="008AB9"/>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Office Theme 9">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Presentation3</Template>
  <TotalTime>4914</TotalTime>
  <Words>2148</Words>
  <Application>Microsoft Office PowerPoint</Application>
  <PresentationFormat>On-screen Show (4:3)</PresentationFormat>
  <Paragraphs>336</Paragraphs>
  <Slides>31</Slides>
  <Notes>19</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TS001069026</vt:lpstr>
      <vt:lpstr> </vt:lpstr>
      <vt:lpstr> </vt:lpstr>
      <vt:lpstr> </vt:lpstr>
      <vt:lpstr> </vt:lpstr>
      <vt:lpstr>Slide 5</vt:lpstr>
      <vt:lpstr>Humanitarian Aid Workers (HAW)</vt:lpstr>
      <vt:lpstr>Things to consider</vt:lpstr>
      <vt:lpstr> More things to consider: Do you need….. </vt:lpstr>
      <vt:lpstr>Slide 9</vt:lpstr>
      <vt:lpstr>II. Understanding the field of HA</vt:lpstr>
      <vt:lpstr>UNICEF’s humanitarian principles </vt:lpstr>
      <vt:lpstr>Specialty Areas within HA</vt:lpstr>
      <vt:lpstr>Specialty Areas within HA</vt:lpstr>
      <vt:lpstr>Professionalization of the Field</vt:lpstr>
      <vt:lpstr>Professionalization of the Field</vt:lpstr>
      <vt:lpstr>1. CBHA Core Humanitarian Competencies  </vt:lpstr>
      <vt:lpstr>2. People in Aid Management Framework </vt:lpstr>
      <vt:lpstr>3. ECB Good Enough Guide - Accountability</vt:lpstr>
      <vt:lpstr>III. Steps in the Career Process</vt:lpstr>
      <vt:lpstr>Steps in the Career Process</vt:lpstr>
      <vt:lpstr>Steps in the Career Process</vt:lpstr>
      <vt:lpstr>Steps in the Career Process</vt:lpstr>
      <vt:lpstr>Steps in the HAW Career Process</vt:lpstr>
      <vt:lpstr>Steps in the HAW Career Process</vt:lpstr>
      <vt:lpstr>Steps in the HAW Career Process</vt:lpstr>
      <vt:lpstr>Steps in the HAW Career Process</vt:lpstr>
      <vt:lpstr> Options: 1. Red Cross </vt:lpstr>
      <vt:lpstr> Options: 2. Peacecorps </vt:lpstr>
      <vt:lpstr>Summary so far….</vt:lpstr>
      <vt:lpstr>Selected Resources</vt:lpstr>
      <vt:lpstr>Selected 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Astrid</dc:creator>
  <cp:lastModifiedBy>Mohammed</cp:lastModifiedBy>
  <cp:revision>152</cp:revision>
  <cp:lastPrinted>2012-03-30T21:50:41Z</cp:lastPrinted>
  <dcterms:created xsi:type="dcterms:W3CDTF">2011-10-17T18:28:29Z</dcterms:created>
  <dcterms:modified xsi:type="dcterms:W3CDTF">2014-01-14T15:34:30Z</dcterms:modified>
</cp:coreProperties>
</file>